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4" r:id="rId6"/>
  </p:sldMasterIdLst>
  <p:notesMasterIdLst>
    <p:notesMasterId r:id="rId14"/>
  </p:notesMasterIdLst>
  <p:handoutMasterIdLst>
    <p:handoutMasterId r:id="rId15"/>
  </p:handoutMasterIdLst>
  <p:sldIdLst>
    <p:sldId id="256" r:id="rId7"/>
    <p:sldId id="311" r:id="rId8"/>
    <p:sldId id="341" r:id="rId9"/>
    <p:sldId id="342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>
          <p15:clr>
            <a:srgbClr val="A4A3A4"/>
          </p15:clr>
        </p15:guide>
        <p15:guide id="5" pos="2919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orient="horz" pos="3453" userDrawn="1">
          <p15:clr>
            <a:srgbClr val="A4A3A4"/>
          </p15:clr>
        </p15:guide>
        <p15:guide id="9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tley, Lauren (PBO)" initials="PL(" lastIdx="0" clrIdx="0"/>
  <p:cmAuthor id="1" name="Lynette Yap (PBO)" initials="LY(" lastIdx="2" clrIdx="1">
    <p:extLst>
      <p:ext uri="{19B8F6BF-5375-455C-9EA6-DF929625EA0E}">
        <p15:presenceInfo xmlns:p15="http://schemas.microsoft.com/office/powerpoint/2012/main" userId="S::Lynette.Yap@pbo.gov.au::99bfc404-95cc-4127-a623-6f22e5f4547d" providerId="AD"/>
      </p:ext>
    </p:extLst>
  </p:cmAuthor>
  <p:cmAuthor id="2" name="Kathryn Smith (PBO)" initials="KS(" lastIdx="3" clrIdx="2">
    <p:extLst>
      <p:ext uri="{19B8F6BF-5375-455C-9EA6-DF929625EA0E}">
        <p15:presenceInfo xmlns:p15="http://schemas.microsoft.com/office/powerpoint/2012/main" userId="S::Kathryn.Smith@pbo.gov.au::595477a9-4908-4ab3-9118-34b3c652b8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657FB9"/>
    <a:srgbClr val="2E3A5E"/>
    <a:srgbClr val="FFFFFF"/>
    <a:srgbClr val="3D4D7D"/>
    <a:srgbClr val="7C8DBF"/>
    <a:srgbClr val="92A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4292"/>
        <p:guide orient="horz" pos="1026"/>
        <p:guide pos="408"/>
        <p:guide/>
        <p:guide pos="2919"/>
        <p:guide pos="5420"/>
        <p:guide orient="horz" pos="3838"/>
        <p:guide orient="horz" pos="3453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o, Suzy (PBO)" userId="c4304ca6-cc9f-4184-8089-4bbc939d9029" providerId="ADAL" clId="{C148F72F-B4D1-4A0A-A07E-2F5C0F5F3D96}"/>
    <pc:docChg chg="custSel modMainMaster">
      <pc:chgData name="Kuo, Suzy (PBO)" userId="c4304ca6-cc9f-4184-8089-4bbc939d9029" providerId="ADAL" clId="{C148F72F-B4D1-4A0A-A07E-2F5C0F5F3D96}" dt="2021-12-01T02:25:26.833" v="1" actId="478"/>
      <pc:docMkLst>
        <pc:docMk/>
      </pc:docMkLst>
      <pc:sldMasterChg chg="delSp mod">
        <pc:chgData name="Kuo, Suzy (PBO)" userId="c4304ca6-cc9f-4184-8089-4bbc939d9029" providerId="ADAL" clId="{C148F72F-B4D1-4A0A-A07E-2F5C0F5F3D96}" dt="2021-12-01T02:25:26.833" v="1" actId="478"/>
        <pc:sldMasterMkLst>
          <pc:docMk/>
          <pc:sldMasterMk cId="2861437620" sldId="2147483648"/>
        </pc:sldMasterMkLst>
        <pc:spChg chg="del">
          <ac:chgData name="Kuo, Suzy (PBO)" userId="c4304ca6-cc9f-4184-8089-4bbc939d9029" providerId="ADAL" clId="{C148F72F-B4D1-4A0A-A07E-2F5C0F5F3D96}" dt="2021-12-01T02:25:25.107" v="0" actId="478"/>
          <ac:spMkLst>
            <pc:docMk/>
            <pc:sldMasterMk cId="2861437620" sldId="2147483648"/>
            <ac:spMk id="2" creationId="{F74B3D2B-B7E9-477E-BA2E-28D385991EEC}"/>
          </ac:spMkLst>
        </pc:spChg>
        <pc:spChg chg="del">
          <ac:chgData name="Kuo, Suzy (PBO)" userId="c4304ca6-cc9f-4184-8089-4bbc939d9029" providerId="ADAL" clId="{C148F72F-B4D1-4A0A-A07E-2F5C0F5F3D96}" dt="2021-12-01T02:25:26.833" v="1" actId="478"/>
          <ac:spMkLst>
            <pc:docMk/>
            <pc:sldMasterMk cId="2861437620" sldId="2147483648"/>
            <ac:spMk id="3" creationId="{9C213BCD-54FA-4224-BE16-818E21A41515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pboprotected.sharepoint.com/sites/SRRHub/Regular%20publications/SRR-2021-102-2021-22%20National%20Fiscal%20Outlook/2021-22_NFO_master_framewor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pboprotected.sharepoint.com/sites/SRRHub/Regular%20publications/SRR-2021-102-2021-22%20National%20Fiscal%20Outlook/2021-22_NFO_master_framework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pboprotected.sharepoint.com/sites/SRRHub/Regular%20publications/SRR-2021-102-2021-22%20National%20Fiscal%20Outlook/2021-22_NFO_master_framewor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SRRHub/Regular%20publications/SRR-2021-102-2021-22%20National%20Fiscal%20Outlook/2021-22_NFO_master_framewor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https://pboprotected.sharepoint.com/sites/SRRHub/Regular%20publications/SRR-2021-102-2021-22%20National%20Fiscal%20Outlook/2021-22_NFO_master_framework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https://pboprotected.sharepoint.com/sites/SRRHub/Regular%20publications/SRR-2021-102-2021-22%20National%20Fiscal%20Outlook/2021-22_NFO_master_framework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SRRHub/Regular%20publications/SRR-2021-102-2021-22%20National%20Fiscal%20Outlook/2021-22_NFO_master_framewor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061207432869776E-2"/>
          <c:y val="4.7872447665236725E-2"/>
          <c:w val="0.91987758513426043"/>
          <c:h val="0.81440620064739422"/>
        </c:manualLayout>
      </c:layout>
      <c:lineChart>
        <c:grouping val="standard"/>
        <c:varyColors val="0"/>
        <c:ser>
          <c:idx val="0"/>
          <c:order val="0"/>
          <c:tx>
            <c:strRef>
              <c:f>NOB!$A$10</c:f>
              <c:strCache>
                <c:ptCount val="1"/>
                <c:pt idx="0">
                  <c:v>Budget 2020-21</c:v>
                </c:pt>
              </c:strCache>
            </c:strRef>
          </c:tx>
          <c:spPr>
            <a:ln w="25400">
              <a:solidFill>
                <a:srgbClr val="FF9D1C"/>
              </a:solidFill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NOB!$B$10:$W$10</c:f>
              <c:numCache>
                <c:formatCode>0.0</c:formatCode>
                <c:ptCount val="22"/>
                <c:pt idx="0">
                  <c:v>1.447729806994305</c:v>
                </c:pt>
                <c:pt idx="1">
                  <c:v>1.7505008474094561</c:v>
                </c:pt>
                <c:pt idx="2">
                  <c:v>2.25602879944483</c:v>
                </c:pt>
                <c:pt idx="3">
                  <c:v>2.8997322815560724</c:v>
                </c:pt>
                <c:pt idx="4">
                  <c:v>2.6136582108128348</c:v>
                </c:pt>
                <c:pt idx="5">
                  <c:v>2.7257832029375364</c:v>
                </c:pt>
                <c:pt idx="6">
                  <c:v>-1.6932971999254052</c:v>
                </c:pt>
                <c:pt idx="7">
                  <c:v>-3.2193856338441655</c:v>
                </c:pt>
                <c:pt idx="8">
                  <c:v>-2.783664237884206</c:v>
                </c:pt>
                <c:pt idx="9">
                  <c:v>-2.6153450113307612</c:v>
                </c:pt>
                <c:pt idx="10">
                  <c:v>-1.5569153821469277</c:v>
                </c:pt>
                <c:pt idx="11">
                  <c:v>-1.6828586263629712</c:v>
                </c:pt>
                <c:pt idx="12">
                  <c:v>-1.7533535926667534</c:v>
                </c:pt>
                <c:pt idx="13">
                  <c:v>-1.4443787431189234</c:v>
                </c:pt>
                <c:pt idx="14">
                  <c:v>-0.82230132021010349</c:v>
                </c:pt>
                <c:pt idx="15">
                  <c:v>0.49200458735448133</c:v>
                </c:pt>
                <c:pt idx="16">
                  <c:v>0.8609193518651288</c:v>
                </c:pt>
                <c:pt idx="17">
                  <c:v>-5.1956607430386299</c:v>
                </c:pt>
                <c:pt idx="18">
                  <c:v>-11.069366710575103</c:v>
                </c:pt>
                <c:pt idx="19">
                  <c:v>-5.433868879845356</c:v>
                </c:pt>
                <c:pt idx="20">
                  <c:v>-3.6952514185421448</c:v>
                </c:pt>
                <c:pt idx="21">
                  <c:v>-2.2008317624658695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16-4834-AC3B-C26713BF7E5A}"/>
            </c:ext>
          </c:extLst>
        </c:ser>
        <c:ser>
          <c:idx val="1"/>
          <c:order val="1"/>
          <c:tx>
            <c:strRef>
              <c:f>NOB!$A$11</c:f>
              <c:strCache>
                <c:ptCount val="1"/>
                <c:pt idx="0">
                  <c:v>Budget 2019-20</c:v>
                </c:pt>
              </c:strCache>
            </c:strRef>
          </c:tx>
          <c:spPr>
            <a:ln w="25400">
              <a:solidFill>
                <a:srgbClr val="CA1A0C"/>
              </a:solidFill>
              <a:prstDash val="sysDot"/>
            </a:ln>
          </c:spPr>
          <c:marker>
            <c:symbol val="none"/>
          </c:marker>
          <c:val>
            <c:numRef>
              <c:f>NOB!$B$11:$X$11</c:f>
              <c:numCache>
                <c:formatCode>0.0</c:formatCode>
                <c:ptCount val="23"/>
                <c:pt idx="0">
                  <c:v>1.447729806994305</c:v>
                </c:pt>
                <c:pt idx="1">
                  <c:v>1.7505008474094561</c:v>
                </c:pt>
                <c:pt idx="2">
                  <c:v>2.25602879944483</c:v>
                </c:pt>
                <c:pt idx="3">
                  <c:v>2.8997322815560724</c:v>
                </c:pt>
                <c:pt idx="4">
                  <c:v>2.6136582108128348</c:v>
                </c:pt>
                <c:pt idx="5">
                  <c:v>2.7258681421168371</c:v>
                </c:pt>
                <c:pt idx="6">
                  <c:v>-1.6932971999254052</c:v>
                </c:pt>
                <c:pt idx="7">
                  <c:v>-3.2194624853309728</c:v>
                </c:pt>
                <c:pt idx="8">
                  <c:v>-2.783664237884206</c:v>
                </c:pt>
                <c:pt idx="9">
                  <c:v>-2.6154117020950234</c:v>
                </c:pt>
                <c:pt idx="10">
                  <c:v>-1.5573710202453024</c:v>
                </c:pt>
                <c:pt idx="11">
                  <c:v>-1.6828586263629712</c:v>
                </c:pt>
                <c:pt idx="12">
                  <c:v>-1.7538869927948428</c:v>
                </c:pt>
                <c:pt idx="13">
                  <c:v>-1.442968543682779</c:v>
                </c:pt>
                <c:pt idx="14">
                  <c:v>-0.82187029614987028</c:v>
                </c:pt>
                <c:pt idx="15">
                  <c:v>0.47154775144838706</c:v>
                </c:pt>
                <c:pt idx="16">
                  <c:v>1.1093462460866654</c:v>
                </c:pt>
                <c:pt idx="17">
                  <c:v>1.3542379420483832</c:v>
                </c:pt>
                <c:pt idx="18">
                  <c:v>1.6838140363587284</c:v>
                </c:pt>
                <c:pt idx="19">
                  <c:v>2.287770150252681</c:v>
                </c:pt>
                <c:pt idx="20">
                  <c:v>1.9887166173603845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16-4834-AC3B-C26713BF7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5168"/>
        <c:axId val="403045560"/>
      </c:lineChart>
      <c:lineChart>
        <c:grouping val="standard"/>
        <c:varyColors val="0"/>
        <c:ser>
          <c:idx val="2"/>
          <c:order val="2"/>
          <c:tx>
            <c:strRef>
              <c:f>NOB!$A$9</c:f>
              <c:strCache>
                <c:ptCount val="1"/>
                <c:pt idx="0">
                  <c:v>Budget 2021-22</c:v>
                </c:pt>
              </c:strCache>
            </c:strRef>
          </c:tx>
          <c:spPr>
            <a:ln w="31750">
              <a:solidFill>
                <a:srgbClr val="FF6825"/>
              </a:solidFill>
            </a:ln>
          </c:spPr>
          <c:marker>
            <c:symbol val="none"/>
          </c:marker>
          <c:cat>
            <c:strRef>
              <c:f>NOB!$B$1:$X$1</c:f>
              <c:strCache>
                <c:ptCount val="23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  <c:pt idx="19">
                  <c:v>2021-22</c:v>
                </c:pt>
                <c:pt idx="20">
                  <c:v>2022-23</c:v>
                </c:pt>
                <c:pt idx="21">
                  <c:v>2023-24</c:v>
                </c:pt>
                <c:pt idx="22">
                  <c:v>2024-25</c:v>
                </c:pt>
              </c:strCache>
            </c:strRef>
          </c:cat>
          <c:val>
            <c:numRef>
              <c:f>NOB!$B$9:$X$9</c:f>
              <c:numCache>
                <c:formatCode>0.0</c:formatCode>
                <c:ptCount val="23"/>
                <c:pt idx="0">
                  <c:v>1.447729806994305</c:v>
                </c:pt>
                <c:pt idx="1">
                  <c:v>1.7505008474094561</c:v>
                </c:pt>
                <c:pt idx="2">
                  <c:v>2.25602879944483</c:v>
                </c:pt>
                <c:pt idx="3">
                  <c:v>2.899732281556072</c:v>
                </c:pt>
                <c:pt idx="4">
                  <c:v>2.6136582108128343</c:v>
                </c:pt>
                <c:pt idx="5">
                  <c:v>2.7257832029375364</c:v>
                </c:pt>
                <c:pt idx="6">
                  <c:v>-1.6932971999254052</c:v>
                </c:pt>
                <c:pt idx="7">
                  <c:v>-3.2193856338441651</c:v>
                </c:pt>
                <c:pt idx="8">
                  <c:v>-2.7836642378842065</c:v>
                </c:pt>
                <c:pt idx="9">
                  <c:v>-2.6153450113307608</c:v>
                </c:pt>
                <c:pt idx="10">
                  <c:v>-1.5569153821469277</c:v>
                </c:pt>
                <c:pt idx="11">
                  <c:v>-1.6821704941414926</c:v>
                </c:pt>
                <c:pt idx="12">
                  <c:v>-1.750953003229716</c:v>
                </c:pt>
                <c:pt idx="13">
                  <c:v>-1.4419701405540026</c:v>
                </c:pt>
                <c:pt idx="14">
                  <c:v>-0.81980468357684044</c:v>
                </c:pt>
                <c:pt idx="15">
                  <c:v>0.48919158696498893</c:v>
                </c:pt>
                <c:pt idx="16">
                  <c:v>0.8206669807648973</c:v>
                </c:pt>
                <c:pt idx="17">
                  <c:v>-5.3199048254503802</c:v>
                </c:pt>
                <c:pt idx="18">
                  <c:v>-8.2948686743337827</c:v>
                </c:pt>
                <c:pt idx="19">
                  <c:v>-4.9499474553075746</c:v>
                </c:pt>
                <c:pt idx="20">
                  <c:v>-3.9170807027320129</c:v>
                </c:pt>
                <c:pt idx="21">
                  <c:v>-2.5599021414493444</c:v>
                </c:pt>
                <c:pt idx="22">
                  <c:v>-1.7842184606195362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16-4834-AC3B-C26713BF7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6344"/>
        <c:axId val="403045952"/>
      </c:lineChart>
      <c:scatterChart>
        <c:scatterStyle val="lineMarker"/>
        <c:varyColors val="0"/>
        <c:ser>
          <c:idx val="3"/>
          <c:order val="3"/>
          <c:tx>
            <c:v>Forecast line (1)</c:v>
          </c:tx>
          <c:spPr>
            <a:ln w="6350">
              <a:solidFill>
                <a:schemeClr val="tx1"/>
              </a:solidFill>
              <a:prstDash val="sysDot"/>
            </a:ln>
          </c:spPr>
          <c:marker>
            <c:symbol val="none"/>
          </c:marke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 cmpd="sng">
                <a:prstDash val="sysDot"/>
              </a:ln>
            </c:spPr>
          </c:errBars>
          <c:xVal>
            <c:numRef>
              <c:f>Charts!$B$3</c:f>
              <c:numCache>
                <c:formatCode>0.00</c:formatCode>
                <c:ptCount val="1"/>
                <c:pt idx="0">
                  <c:v>19</c:v>
                </c:pt>
              </c:numCache>
            </c:numRef>
          </c:xVal>
          <c:yVal>
            <c:numRef>
              <c:f>Charts!$C$3</c:f>
              <c:numCache>
                <c:formatCode>0.00</c:formatCode>
                <c:ptCount val="1"/>
                <c:pt idx="0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B16-4834-AC3B-C26713BF7E5A}"/>
            </c:ext>
          </c:extLst>
        </c:ser>
        <c:ser>
          <c:idx val="4"/>
          <c:order val="4"/>
          <c:tx>
            <c:v>Forecast line (2)</c:v>
          </c:tx>
          <c:spPr>
            <a:ln w="19050">
              <a:noFill/>
            </a:ln>
          </c:spPr>
          <c:marker>
            <c:symbol val="none"/>
          </c:marke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solidFill>
                  <a:schemeClr val="tx1"/>
                </a:solidFill>
                <a:prstDash val="sysDot"/>
              </a:ln>
            </c:spPr>
          </c:errBars>
          <c:xVal>
            <c:numRef>
              <c:f>Charts!$B$3</c:f>
              <c:numCache>
                <c:formatCode>0.00</c:formatCode>
                <c:ptCount val="1"/>
                <c:pt idx="0">
                  <c:v>19</c:v>
                </c:pt>
              </c:numCache>
            </c:numRef>
          </c:xVal>
          <c:yVal>
            <c:numRef>
              <c:f>Charts!$D$3</c:f>
              <c:numCache>
                <c:formatCode>0.00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B16-4834-AC3B-C26713BF7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46344"/>
        <c:axId val="403045952"/>
      </c:scatterChart>
      <c:catAx>
        <c:axId val="40304516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sz="1050" b="1" i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304556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3045560"/>
        <c:scaling>
          <c:orientation val="minMax"/>
          <c:max val="6"/>
          <c:min val="-12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 i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3045168"/>
        <c:crosses val="autoZero"/>
        <c:crossBetween val="midCat"/>
        <c:majorUnit val="3"/>
      </c:valAx>
      <c:valAx>
        <c:axId val="403045952"/>
        <c:scaling>
          <c:orientation val="minMax"/>
          <c:max val="6"/>
          <c:min val="-12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60000000" vert="horz"/>
          <a:lstStyle/>
          <a:p>
            <a:pPr>
              <a:defRPr sz="1050" b="1" i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3046344"/>
        <c:crosses val="max"/>
        <c:crossBetween val="between"/>
        <c:majorUnit val="3"/>
      </c:valAx>
      <c:catAx>
        <c:axId val="403046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045952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 baseline="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69476092024808E-2"/>
          <c:y val="9.56709689482447E-2"/>
          <c:w val="0.9234610478159504"/>
          <c:h val="0.86505427280347913"/>
        </c:manualLayout>
      </c:layout>
      <c:barChart>
        <c:barDir val="col"/>
        <c:grouping val="clustered"/>
        <c:varyColors val="0"/>
        <c:ser>
          <c:idx val="2"/>
          <c:order val="3"/>
          <c:tx>
            <c:strRef>
              <c:f>'Net debt'!$A$12</c:f>
              <c:strCache>
                <c:ptCount val="1"/>
                <c:pt idx="0">
                  <c:v>2021-22 less 2020-21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'Net debt'!$B$12:$X$12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-7.8926299389795673E-2</c:v>
                </c:pt>
                <c:pt idx="16">
                  <c:v>3.2160927545735518E-2</c:v>
                </c:pt>
                <c:pt idx="17">
                  <c:v>-1.8498124765441162</c:v>
                </c:pt>
                <c:pt idx="18">
                  <c:v>-6.141066813988715</c:v>
                </c:pt>
                <c:pt idx="19">
                  <c:v>-7.1947820657182575</c:v>
                </c:pt>
                <c:pt idx="20">
                  <c:v>-5.6303656638052786</c:v>
                </c:pt>
                <c:pt idx="21">
                  <c:v>-4.765605752664456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5-40ED-B0E3-9BA65D133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4117216"/>
        <c:axId val="404116824"/>
      </c:barChart>
      <c:lineChart>
        <c:grouping val="standard"/>
        <c:varyColors val="0"/>
        <c:ser>
          <c:idx val="1"/>
          <c:order val="0"/>
          <c:tx>
            <c:strRef>
              <c:f>'Net debt'!$A$9</c:f>
              <c:strCache>
                <c:ptCount val="1"/>
                <c:pt idx="0">
                  <c:v>Budget 2019-20</c:v>
                </c:pt>
              </c:strCache>
            </c:strRef>
          </c:tx>
          <c:spPr>
            <a:ln w="25400">
              <a:solidFill>
                <a:srgbClr val="F6A0B3"/>
              </a:solidFill>
              <a:prstDash val="sysDot"/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'Net debt'!$B$9:$X$9</c:f>
              <c:numCache>
                <c:formatCode>0.00</c:formatCode>
                <c:ptCount val="23"/>
                <c:pt idx="0">
                  <c:v>2.3295640221618537</c:v>
                </c:pt>
                <c:pt idx="1">
                  <c:v>0.42190666547569194</c:v>
                </c:pt>
                <c:pt idx="2">
                  <c:v>-1.628209576682859</c:v>
                </c:pt>
                <c:pt idx="3">
                  <c:v>-4.5685406290031318</c:v>
                </c:pt>
                <c:pt idx="4">
                  <c:v>-6.4894852989199672</c:v>
                </c:pt>
                <c:pt idx="5">
                  <c:v>-6.5911953745520515</c:v>
                </c:pt>
                <c:pt idx="6">
                  <c:v>-3.1195616377480371</c:v>
                </c:pt>
                <c:pt idx="7">
                  <c:v>2.8700187748182273</c:v>
                </c:pt>
                <c:pt idx="8">
                  <c:v>6.0364020889129213</c:v>
                </c:pt>
                <c:pt idx="9">
                  <c:v>11.081737534495797</c:v>
                </c:pt>
                <c:pt idx="10">
                  <c:v>12.324229467157281</c:v>
                </c:pt>
                <c:pt idx="11">
                  <c:v>15.106378985693105</c:v>
                </c:pt>
                <c:pt idx="12">
                  <c:v>17.059675250801533</c:v>
                </c:pt>
                <c:pt idx="13">
                  <c:v>19.693058627703046</c:v>
                </c:pt>
                <c:pt idx="14">
                  <c:v>19.162238624616894</c:v>
                </c:pt>
                <c:pt idx="15">
                  <c:v>19.692381795107007</c:v>
                </c:pt>
                <c:pt idx="16">
                  <c:v>20.758168710502005</c:v>
                </c:pt>
                <c:pt idx="17">
                  <c:v>22.108785691868555</c:v>
                </c:pt>
                <c:pt idx="18">
                  <c:v>21.912182779577474</c:v>
                </c:pt>
                <c:pt idx="19">
                  <c:v>21.071248034121567</c:v>
                </c:pt>
                <c:pt idx="20">
                  <c:v>20.321824235921486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5-40ED-B0E3-9BA65D133B86}"/>
            </c:ext>
          </c:extLst>
        </c:ser>
        <c:ser>
          <c:idx val="0"/>
          <c:order val="1"/>
          <c:tx>
            <c:strRef>
              <c:f>'Net debt'!$A$10</c:f>
              <c:strCache>
                <c:ptCount val="1"/>
                <c:pt idx="0">
                  <c:v>Budget 2020-21</c:v>
                </c:pt>
              </c:strCache>
            </c:strRef>
          </c:tx>
          <c:spPr>
            <a:ln w="25400">
              <a:solidFill>
                <a:srgbClr val="861C3D"/>
              </a:solidFill>
            </a:ln>
          </c:spPr>
          <c:marker>
            <c:symbol val="none"/>
          </c:marker>
          <c:cat>
            <c:strRef>
              <c:f>'Net debt'!$B$1:$X$1</c:f>
              <c:strCache>
                <c:ptCount val="23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  <c:pt idx="19">
                  <c:v>2021-22</c:v>
                </c:pt>
                <c:pt idx="20">
                  <c:v>2022-23</c:v>
                </c:pt>
                <c:pt idx="21">
                  <c:v>2023-24</c:v>
                </c:pt>
                <c:pt idx="22">
                  <c:v>2024-25</c:v>
                </c:pt>
              </c:strCache>
            </c:strRef>
          </c:cat>
          <c:val>
            <c:numRef>
              <c:f>'Net debt'!$B$10:$X$10</c:f>
              <c:numCache>
                <c:formatCode>0.00</c:formatCode>
                <c:ptCount val="23"/>
                <c:pt idx="0">
                  <c:v>2.3295640221618537</c:v>
                </c:pt>
                <c:pt idx="1">
                  <c:v>0.42190666547569194</c:v>
                </c:pt>
                <c:pt idx="2">
                  <c:v>-1.628209576682859</c:v>
                </c:pt>
                <c:pt idx="3">
                  <c:v>-4.5685406290031318</c:v>
                </c:pt>
                <c:pt idx="4">
                  <c:v>-6.4894852989199672</c:v>
                </c:pt>
                <c:pt idx="5">
                  <c:v>-6.5911953745520515</c:v>
                </c:pt>
                <c:pt idx="6">
                  <c:v>-3.1195616377480371</c:v>
                </c:pt>
                <c:pt idx="7">
                  <c:v>2.8700187748182273</c:v>
                </c:pt>
                <c:pt idx="8">
                  <c:v>6.0364020889129213</c:v>
                </c:pt>
                <c:pt idx="9">
                  <c:v>11.081737534495797</c:v>
                </c:pt>
                <c:pt idx="10">
                  <c:v>12.324229467157281</c:v>
                </c:pt>
                <c:pt idx="11">
                  <c:v>15.106378985693105</c:v>
                </c:pt>
                <c:pt idx="12">
                  <c:v>17.057480575230471</c:v>
                </c:pt>
                <c:pt idx="13">
                  <c:v>19.712304466633025</c:v>
                </c:pt>
                <c:pt idx="14">
                  <c:v>19.185517691791343</c:v>
                </c:pt>
                <c:pt idx="15">
                  <c:v>19.683483360020773</c:v>
                </c:pt>
                <c:pt idx="16">
                  <c:v>20.111795071389064</c:v>
                </c:pt>
                <c:pt idx="17">
                  <c:v>29.561569554836513</c:v>
                </c:pt>
                <c:pt idx="18">
                  <c:v>43.712323693396051</c:v>
                </c:pt>
                <c:pt idx="19">
                  <c:v>51.522204644136629</c:v>
                </c:pt>
                <c:pt idx="20">
                  <c:v>56.262437007581354</c:v>
                </c:pt>
                <c:pt idx="21">
                  <c:v>58.694454356395909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25-40ED-B0E3-9BA65D133B86}"/>
            </c:ext>
          </c:extLst>
        </c:ser>
        <c:ser>
          <c:idx val="3"/>
          <c:order val="2"/>
          <c:tx>
            <c:strRef>
              <c:f>'Net debt'!$A$11</c:f>
              <c:strCache>
                <c:ptCount val="1"/>
                <c:pt idx="0">
                  <c:v>Budget 2021-22</c:v>
                </c:pt>
              </c:strCache>
            </c:strRef>
          </c:tx>
          <c:spPr>
            <a:ln w="31750">
              <a:solidFill>
                <a:srgbClr val="E5237B"/>
              </a:solidFill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'Net debt'!$B$11:$X$11</c:f>
              <c:numCache>
                <c:formatCode>0.00</c:formatCode>
                <c:ptCount val="23"/>
                <c:pt idx="0">
                  <c:v>2.3295640221618537</c:v>
                </c:pt>
                <c:pt idx="1">
                  <c:v>0.42190666547569194</c:v>
                </c:pt>
                <c:pt idx="2">
                  <c:v>-1.628209576682859</c:v>
                </c:pt>
                <c:pt idx="3">
                  <c:v>-4.5685406290031318</c:v>
                </c:pt>
                <c:pt idx="4">
                  <c:v>-6.4894852989199672</c:v>
                </c:pt>
                <c:pt idx="5">
                  <c:v>-6.5911953745520515</c:v>
                </c:pt>
                <c:pt idx="6">
                  <c:v>-3.1195616377480371</c:v>
                </c:pt>
                <c:pt idx="7">
                  <c:v>2.8700187748182273</c:v>
                </c:pt>
                <c:pt idx="8">
                  <c:v>6.0364020889129213</c:v>
                </c:pt>
                <c:pt idx="9">
                  <c:v>11.081737534495797</c:v>
                </c:pt>
                <c:pt idx="10">
                  <c:v>12.324229467157281</c:v>
                </c:pt>
                <c:pt idx="11">
                  <c:v>15.106378985693105</c:v>
                </c:pt>
                <c:pt idx="12">
                  <c:v>17.057480575230471</c:v>
                </c:pt>
                <c:pt idx="13">
                  <c:v>19.712304466633025</c:v>
                </c:pt>
                <c:pt idx="14">
                  <c:v>19.185517691791343</c:v>
                </c:pt>
                <c:pt idx="15">
                  <c:v>19.604557060630977</c:v>
                </c:pt>
                <c:pt idx="16">
                  <c:v>20.1439559989348</c:v>
                </c:pt>
                <c:pt idx="17">
                  <c:v>27.711757078292397</c:v>
                </c:pt>
                <c:pt idx="18" formatCode="0">
                  <c:v>37.571256879407336</c:v>
                </c:pt>
                <c:pt idx="19">
                  <c:v>44.327422578418371</c:v>
                </c:pt>
                <c:pt idx="20">
                  <c:v>50.632071343776076</c:v>
                </c:pt>
                <c:pt idx="21">
                  <c:v>53.928848603731453</c:v>
                </c:pt>
                <c:pt idx="22">
                  <c:v>55.28349818465108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25-40ED-B0E3-9BA65D133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116040"/>
        <c:axId val="404116432"/>
      </c:lineChart>
      <c:scatterChart>
        <c:scatterStyle val="lineMarker"/>
        <c:varyColors val="0"/>
        <c:ser>
          <c:idx val="4"/>
          <c:order val="4"/>
          <c:tx>
            <c:v>Forecast line (1)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5225-40ED-B0E3-9BA65D133B86}"/>
            </c:ext>
          </c:extLst>
        </c:ser>
        <c:ser>
          <c:idx val="5"/>
          <c:order val="5"/>
          <c:tx>
            <c:v>Forecast line (2)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-1000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5225-40ED-B0E3-9BA65D133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16040"/>
        <c:axId val="404116432"/>
      </c:scatterChart>
      <c:catAx>
        <c:axId val="40411604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one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 i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411643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4116432"/>
        <c:scaling>
          <c:orientation val="minMax"/>
          <c:max val="60"/>
          <c:min val="-3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 i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4116040"/>
        <c:crosses val="autoZero"/>
        <c:crossBetween val="midCat"/>
        <c:majorUnit val="30"/>
      </c:valAx>
      <c:valAx>
        <c:axId val="404116824"/>
        <c:scaling>
          <c:orientation val="minMax"/>
          <c:max val="20"/>
          <c:min val="-10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60000000" vert="horz"/>
          <a:lstStyle/>
          <a:p>
            <a:pPr>
              <a:defRPr sz="1050" b="1" i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4117216"/>
        <c:crosses val="max"/>
        <c:crossBetween val="between"/>
        <c:majorUnit val="10"/>
      </c:valAx>
      <c:catAx>
        <c:axId val="40411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116824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 baseline="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07199000471184E-2"/>
          <c:y val="7.1741647867754402E-2"/>
          <c:w val="0.91998943260451249"/>
          <c:h val="0.64266901241087315"/>
        </c:manualLayout>
      </c:layout>
      <c:lineChart>
        <c:grouping val="standard"/>
        <c:varyColors val="0"/>
        <c:ser>
          <c:idx val="3"/>
          <c:order val="0"/>
          <c:tx>
            <c:strRef>
              <c:f>'Interest - Cash'!$A$68</c:f>
              <c:strCache>
                <c:ptCount val="1"/>
                <c:pt idx="0">
                  <c:v>Budget 2020-21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'Interest - Cash'!$B$72:$X$72</c:f>
              <c:numCache>
                <c:formatCode>0.0</c:formatCode>
                <c:ptCount val="23"/>
                <c:pt idx="0">
                  <c:v>0.86986022865325074</c:v>
                </c:pt>
                <c:pt idx="1">
                  <c:v>0.73279747204012813</c:v>
                </c:pt>
                <c:pt idx="2">
                  <c:v>0.63866238723108948</c:v>
                </c:pt>
                <c:pt idx="3">
                  <c:v>0.68477029597260519</c:v>
                </c:pt>
                <c:pt idx="4">
                  <c:v>0.54732926316602848</c:v>
                </c:pt>
                <c:pt idx="5">
                  <c:v>0.51201337282438908</c:v>
                </c:pt>
                <c:pt idx="6">
                  <c:v>0.53366874446988244</c:v>
                </c:pt>
                <c:pt idx="7">
                  <c:v>0.73838908524443769</c:v>
                </c:pt>
                <c:pt idx="8">
                  <c:v>0.96772462943537496</c:v>
                </c:pt>
                <c:pt idx="9">
                  <c:v>1.0787231119511183</c:v>
                </c:pt>
                <c:pt idx="10">
                  <c:v>1.1885645251893013</c:v>
                </c:pt>
                <c:pt idx="11">
                  <c:v>1.3146453303973027</c:v>
                </c:pt>
                <c:pt idx="12">
                  <c:v>1.3043202607901878</c:v>
                </c:pt>
                <c:pt idx="13">
                  <c:v>1.3362927030180995</c:v>
                </c:pt>
                <c:pt idx="14">
                  <c:v>1.2416227911149242</c:v>
                </c:pt>
                <c:pt idx="15">
                  <c:v>1.2611979053966331</c:v>
                </c:pt>
                <c:pt idx="16">
                  <c:v>1.3170616793330192</c:v>
                </c:pt>
                <c:pt idx="17">
                  <c:v>1.1974465004475343</c:v>
                </c:pt>
                <c:pt idx="18">
                  <c:v>1.2792571789388645</c:v>
                </c:pt>
                <c:pt idx="19">
                  <c:v>1.3119648555918033</c:v>
                </c:pt>
                <c:pt idx="20">
                  <c:v>1.2873830070410459</c:v>
                </c:pt>
                <c:pt idx="21">
                  <c:v>1.3154222120264847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E1-4292-B963-B1859AB7D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9088"/>
        <c:axId val="403049480"/>
      </c:lineChart>
      <c:lineChart>
        <c:grouping val="standard"/>
        <c:varyColors val="0"/>
        <c:ser>
          <c:idx val="0"/>
          <c:order val="1"/>
          <c:tx>
            <c:strRef>
              <c:f>'Interest - Cash'!$A$75</c:f>
              <c:strCache>
                <c:ptCount val="1"/>
                <c:pt idx="0">
                  <c:v>Budget 2019-20</c:v>
                </c:pt>
              </c:strCache>
            </c:strRef>
          </c:tx>
          <c:spPr>
            <a:ln w="25400">
              <a:solidFill>
                <a:srgbClr val="B7E2E7"/>
              </a:solidFill>
              <a:prstDash val="sysDot"/>
            </a:ln>
          </c:spPr>
          <c:marker>
            <c:symbol val="none"/>
          </c:marker>
          <c:val>
            <c:numRef>
              <c:f>'Interest - Cash'!$B$76:$X$76</c:f>
              <c:numCache>
                <c:formatCode>0.0</c:formatCode>
                <c:ptCount val="23"/>
                <c:pt idx="0">
                  <c:v>0.86986022865325074</c:v>
                </c:pt>
                <c:pt idx="1">
                  <c:v>0.73279747204012813</c:v>
                </c:pt>
                <c:pt idx="2">
                  <c:v>0.63866238723108959</c:v>
                </c:pt>
                <c:pt idx="3">
                  <c:v>0.68477029597260519</c:v>
                </c:pt>
                <c:pt idx="4">
                  <c:v>0.54732926316602848</c:v>
                </c:pt>
                <c:pt idx="5">
                  <c:v>0.51201337282438908</c:v>
                </c:pt>
                <c:pt idx="6">
                  <c:v>0.53366874446988244</c:v>
                </c:pt>
                <c:pt idx="7">
                  <c:v>0.73838908524443769</c:v>
                </c:pt>
                <c:pt idx="8">
                  <c:v>0.96772462943537518</c:v>
                </c:pt>
                <c:pt idx="9">
                  <c:v>1.0787231119511183</c:v>
                </c:pt>
                <c:pt idx="10">
                  <c:v>1.1885645251893013</c:v>
                </c:pt>
                <c:pt idx="11">
                  <c:v>1.3146453303973025</c:v>
                </c:pt>
                <c:pt idx="12">
                  <c:v>1.3044880792321065</c:v>
                </c:pt>
                <c:pt idx="13">
                  <c:v>1.3349880319092939</c:v>
                </c:pt>
                <c:pt idx="14">
                  <c:v>1.2401162474383851</c:v>
                </c:pt>
                <c:pt idx="15">
                  <c:v>1.261754192272202</c:v>
                </c:pt>
                <c:pt idx="16">
                  <c:v>1.3254815070404329</c:v>
                </c:pt>
                <c:pt idx="17">
                  <c:v>1.1616581541019388</c:v>
                </c:pt>
                <c:pt idx="18">
                  <c:v>1.1530192344461121</c:v>
                </c:pt>
                <c:pt idx="19">
                  <c:v>1.08744567125285</c:v>
                </c:pt>
                <c:pt idx="20">
                  <c:v>1.0342028656124651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E1-4292-B963-B1859AB7D2BF}"/>
            </c:ext>
          </c:extLst>
        </c:ser>
        <c:ser>
          <c:idx val="1"/>
          <c:order val="2"/>
          <c:tx>
            <c:strRef>
              <c:f>'Interest - Cash'!$A$61</c:f>
              <c:strCache>
                <c:ptCount val="1"/>
                <c:pt idx="0">
                  <c:v>Budget 2021-22</c:v>
                </c:pt>
              </c:strCache>
            </c:strRef>
          </c:tx>
          <c:spPr>
            <a:ln w="31750">
              <a:solidFill>
                <a:srgbClr val="00B1BA"/>
              </a:solidFill>
            </a:ln>
          </c:spPr>
          <c:marker>
            <c:symbol val="none"/>
          </c:marker>
          <c:cat>
            <c:strRef>
              <c:f>'Interest - Cash'!$B$1:$X$1</c:f>
              <c:strCache>
                <c:ptCount val="23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  <c:pt idx="19">
                  <c:v>2021-22</c:v>
                </c:pt>
                <c:pt idx="20">
                  <c:v>2022-23</c:v>
                </c:pt>
                <c:pt idx="21">
                  <c:v>2023-24</c:v>
                </c:pt>
                <c:pt idx="22">
                  <c:v>2024-25</c:v>
                </c:pt>
              </c:strCache>
            </c:strRef>
          </c:cat>
          <c:val>
            <c:numRef>
              <c:f>'Interest - Cash'!$B$65:$X$65</c:f>
              <c:numCache>
                <c:formatCode>0.0</c:formatCode>
                <c:ptCount val="23"/>
                <c:pt idx="0">
                  <c:v>0.86986022865325074</c:v>
                </c:pt>
                <c:pt idx="1">
                  <c:v>0.73279747204012813</c:v>
                </c:pt>
                <c:pt idx="2">
                  <c:v>0.63866238723108948</c:v>
                </c:pt>
                <c:pt idx="3">
                  <c:v>0.68477029597260519</c:v>
                </c:pt>
                <c:pt idx="4">
                  <c:v>0.54732926316602848</c:v>
                </c:pt>
                <c:pt idx="5">
                  <c:v>0.51201337282438908</c:v>
                </c:pt>
                <c:pt idx="6">
                  <c:v>0.53366874446988244</c:v>
                </c:pt>
                <c:pt idx="7">
                  <c:v>0.73838908524443769</c:v>
                </c:pt>
                <c:pt idx="8">
                  <c:v>0.96772462943537496</c:v>
                </c:pt>
                <c:pt idx="9">
                  <c:v>1.0787231119511183</c:v>
                </c:pt>
                <c:pt idx="10">
                  <c:v>1.1885754749946136</c:v>
                </c:pt>
                <c:pt idx="11">
                  <c:v>1.3146362929397128</c:v>
                </c:pt>
                <c:pt idx="12">
                  <c:v>1.3043207050691219</c:v>
                </c:pt>
                <c:pt idx="13">
                  <c:v>1.336278601625853</c:v>
                </c:pt>
                <c:pt idx="14">
                  <c:v>1.2416227911149242</c:v>
                </c:pt>
                <c:pt idx="15">
                  <c:v>1.2612014216471199</c:v>
                </c:pt>
                <c:pt idx="16">
                  <c:v>1.3170772476801114</c:v>
                </c:pt>
                <c:pt idx="17">
                  <c:v>1.1972773532410961</c:v>
                </c:pt>
                <c:pt idx="18">
                  <c:v>1.2310888743904913</c:v>
                </c:pt>
                <c:pt idx="19">
                  <c:v>1.2492044099387392</c:v>
                </c:pt>
                <c:pt idx="20">
                  <c:v>1.2929505581517402</c:v>
                </c:pt>
                <c:pt idx="21">
                  <c:v>1.3877849888845233</c:v>
                </c:pt>
                <c:pt idx="22">
                  <c:v>1.4186333018705251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E1-4292-B963-B1859AB7D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224320"/>
        <c:axId val="1927237216"/>
      </c:lineChart>
      <c:scatterChart>
        <c:scatterStyle val="lineMarker"/>
        <c:varyColors val="0"/>
        <c:ser>
          <c:idx val="2"/>
          <c:order val="3"/>
          <c:tx>
            <c:v>Forecast line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9CE1-4292-B963-B1859AB7D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224320"/>
        <c:axId val="1927237216"/>
      </c:scatterChart>
      <c:catAx>
        <c:axId val="40304908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403049480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403049480"/>
        <c:scaling>
          <c:orientation val="minMax"/>
          <c:max val="2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403049088"/>
        <c:crosses val="autoZero"/>
        <c:crossBetween val="midCat"/>
        <c:majorUnit val="1"/>
      </c:valAx>
      <c:valAx>
        <c:axId val="1927237216"/>
        <c:scaling>
          <c:orientation val="minMax"/>
          <c:max val="2"/>
        </c:scaling>
        <c:delete val="0"/>
        <c:axPos val="r"/>
        <c:numFmt formatCode="0" sourceLinked="0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1927224320"/>
        <c:crosses val="max"/>
        <c:crossBetween val="between"/>
        <c:majorUnit val="1"/>
      </c:valAx>
      <c:catAx>
        <c:axId val="192722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37216"/>
        <c:crosses val="autoZero"/>
        <c:auto val="0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 baseline="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04313201615424E-2"/>
          <c:y val="4.9309494586640953E-2"/>
          <c:w val="0.94359137359676915"/>
          <c:h val="0.81289340686000544"/>
        </c:manualLayout>
      </c:layout>
      <c:lineChart>
        <c:grouping val="standard"/>
        <c:varyColors val="0"/>
        <c:ser>
          <c:idx val="2"/>
          <c:order val="2"/>
          <c:tx>
            <c:v>2020-21 Budget - GG</c:v>
          </c:tx>
          <c:spPr>
            <a:ln w="28575" cap="rnd">
              <a:solidFill>
                <a:srgbClr val="B686DA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NCI!$B$64:$X$64</c:f>
              <c:numCache>
                <c:formatCode>#,##0.00</c:formatCode>
                <c:ptCount val="23"/>
                <c:pt idx="0">
                  <c:v>0.52997363228386329</c:v>
                </c:pt>
                <c:pt idx="1">
                  <c:v>0.60368498409004689</c:v>
                </c:pt>
                <c:pt idx="2">
                  <c:v>0.74882893823733521</c:v>
                </c:pt>
                <c:pt idx="3">
                  <c:v>1.0218972253632428</c:v>
                </c:pt>
                <c:pt idx="4">
                  <c:v>1.2035724502965237</c:v>
                </c:pt>
                <c:pt idx="5">
                  <c:v>1.3383017090612266</c:v>
                </c:pt>
                <c:pt idx="6">
                  <c:v>1.65798380345119</c:v>
                </c:pt>
                <c:pt idx="7">
                  <c:v>2.3392055554402784</c:v>
                </c:pt>
                <c:pt idx="8">
                  <c:v>1.9890980092078199</c:v>
                </c:pt>
                <c:pt idx="9">
                  <c:v>1.6504630339762769</c:v>
                </c:pt>
                <c:pt idx="10">
                  <c:v>1.0388548642947015</c:v>
                </c:pt>
                <c:pt idx="11">
                  <c:v>1.2419535448193026</c:v>
                </c:pt>
                <c:pt idx="12">
                  <c:v>1.1432961077827726</c:v>
                </c:pt>
                <c:pt idx="13">
                  <c:v>1.2174281664392546</c:v>
                </c:pt>
                <c:pt idx="14">
                  <c:v>1.3648091122697774</c:v>
                </c:pt>
                <c:pt idx="15">
                  <c:v>1.7542303198165059</c:v>
                </c:pt>
                <c:pt idx="16">
                  <c:v>1.9677059221172952</c:v>
                </c:pt>
                <c:pt idx="17">
                  <c:v>1.8201234124580874</c:v>
                </c:pt>
                <c:pt idx="18">
                  <c:v>2.479881523080349</c:v>
                </c:pt>
                <c:pt idx="19">
                  <c:v>2.5078911978970031</c:v>
                </c:pt>
                <c:pt idx="20">
                  <c:v>2.4430257060154523</c:v>
                </c:pt>
                <c:pt idx="21">
                  <c:v>2.2052275229046745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6F-4CF1-8817-4970CE2A0461}"/>
            </c:ext>
          </c:extLst>
        </c:ser>
        <c:ser>
          <c:idx val="3"/>
          <c:order val="3"/>
          <c:tx>
            <c:v>2020-21 Budget - Total</c:v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NCI!$B$68:$X$68</c:f>
              <c:numCache>
                <c:formatCode>#,##0.00</c:formatCode>
                <c:ptCount val="23"/>
                <c:pt idx="0">
                  <c:v>0.88557608595326642</c:v>
                </c:pt>
                <c:pt idx="1">
                  <c:v>1.0389321132802576</c:v>
                </c:pt>
                <c:pt idx="2">
                  <c:v>1.3943225190839694</c:v>
                </c:pt>
                <c:pt idx="3">
                  <c:v>1.9338225646685772</c:v>
                </c:pt>
                <c:pt idx="4">
                  <c:v>2.2706345431916382</c:v>
                </c:pt>
                <c:pt idx="5">
                  <c:v>2.6306513221207957</c:v>
                </c:pt>
                <c:pt idx="6">
                  <c:v>3.2517686456717279</c:v>
                </c:pt>
                <c:pt idx="7">
                  <c:v>3.7601126950202541</c:v>
                </c:pt>
                <c:pt idx="8">
                  <c:v>3.0020711241248548</c:v>
                </c:pt>
                <c:pt idx="9">
                  <c:v>2.5114408006092868</c:v>
                </c:pt>
                <c:pt idx="10">
                  <c:v>1.9335328160322123</c:v>
                </c:pt>
                <c:pt idx="11">
                  <c:v>1.9203893577224074</c:v>
                </c:pt>
                <c:pt idx="12">
                  <c:v>1.6071638513087214</c:v>
                </c:pt>
                <c:pt idx="13">
                  <c:v>1.8512519313981817</c:v>
                </c:pt>
                <c:pt idx="14">
                  <c:v>2.0016216789767878</c:v>
                </c:pt>
                <c:pt idx="15">
                  <c:v>2.2969771065045226</c:v>
                </c:pt>
                <c:pt idx="16">
                  <c:v>2.5148513837392712</c:v>
                </c:pt>
                <c:pt idx="17">
                  <c:v>2.5056552881276888</c:v>
                </c:pt>
                <c:pt idx="18">
                  <c:v>3.3043252515593147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6F-4CF1-8817-4970CE2A0461}"/>
            </c:ext>
          </c:extLst>
        </c:ser>
        <c:ser>
          <c:idx val="4"/>
          <c:order val="4"/>
          <c:tx>
            <c:v>2019-20 Budget - GG</c:v>
          </c:tx>
          <c:spPr>
            <a:ln w="28575" cap="rnd">
              <a:solidFill>
                <a:srgbClr val="E2CFF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NCI!$B$72:$X$72</c:f>
              <c:numCache>
                <c:formatCode>#,##0.00</c:formatCode>
                <c:ptCount val="23"/>
                <c:pt idx="0">
                  <c:v>0.52997363228386329</c:v>
                </c:pt>
                <c:pt idx="1">
                  <c:v>0.60368498409004689</c:v>
                </c:pt>
                <c:pt idx="2">
                  <c:v>0.74882893823733521</c:v>
                </c:pt>
                <c:pt idx="3">
                  <c:v>1.0218972253632428</c:v>
                </c:pt>
                <c:pt idx="4">
                  <c:v>1.2035724502965237</c:v>
                </c:pt>
                <c:pt idx="5">
                  <c:v>1.3383017090612266</c:v>
                </c:pt>
                <c:pt idx="6">
                  <c:v>1.65798380345119</c:v>
                </c:pt>
                <c:pt idx="7">
                  <c:v>2.3392055554402784</c:v>
                </c:pt>
                <c:pt idx="8">
                  <c:v>1.9890980092078199</c:v>
                </c:pt>
                <c:pt idx="9">
                  <c:v>1.6504630339762769</c:v>
                </c:pt>
                <c:pt idx="10">
                  <c:v>1.0388548642947015</c:v>
                </c:pt>
                <c:pt idx="11">
                  <c:v>1.2419535448193026</c:v>
                </c:pt>
                <c:pt idx="12">
                  <c:v>1.1434432082896246</c:v>
                </c:pt>
                <c:pt idx="13">
                  <c:v>1.2480622160247892</c:v>
                </c:pt>
                <c:pt idx="14">
                  <c:v>1.5046086396692118</c:v>
                </c:pt>
                <c:pt idx="15">
                  <c:v>1.5445313070797106</c:v>
                </c:pt>
                <c:pt idx="16">
                  <c:v>1.754573648776641</c:v>
                </c:pt>
                <c:pt idx="17">
                  <c:v>1.889284000101249</c:v>
                </c:pt>
                <c:pt idx="18">
                  <c:v>1.6962959916566398</c:v>
                </c:pt>
                <c:pt idx="19">
                  <c:v>1.7022356953262283</c:v>
                </c:pt>
                <c:pt idx="20">
                  <c:v>1.4725402209530958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6F-4CF1-8817-4970CE2A0461}"/>
            </c:ext>
          </c:extLst>
        </c:ser>
        <c:ser>
          <c:idx val="5"/>
          <c:order val="5"/>
          <c:tx>
            <c:v>2019-20 - Total</c:v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NCI!$B$76:$X$76</c:f>
              <c:numCache>
                <c:formatCode>#,##0.00</c:formatCode>
                <c:ptCount val="23"/>
                <c:pt idx="0">
                  <c:v>0.88557608595326642</c:v>
                </c:pt>
                <c:pt idx="1">
                  <c:v>1.0389321132802576</c:v>
                </c:pt>
                <c:pt idx="2">
                  <c:v>1.3943225190839694</c:v>
                </c:pt>
                <c:pt idx="3">
                  <c:v>1.9338225646685772</c:v>
                </c:pt>
                <c:pt idx="4">
                  <c:v>2.2706345431916382</c:v>
                </c:pt>
                <c:pt idx="5">
                  <c:v>2.6306513221207957</c:v>
                </c:pt>
                <c:pt idx="6">
                  <c:v>3.2517686456717279</c:v>
                </c:pt>
                <c:pt idx="7">
                  <c:v>3.7601126950202541</c:v>
                </c:pt>
                <c:pt idx="8">
                  <c:v>3.0020711241248548</c:v>
                </c:pt>
                <c:pt idx="9">
                  <c:v>2.5114408006092868</c:v>
                </c:pt>
                <c:pt idx="10">
                  <c:v>1.9335328160322123</c:v>
                </c:pt>
                <c:pt idx="11">
                  <c:v>1.9203893577224074</c:v>
                </c:pt>
                <c:pt idx="12">
                  <c:v>1.607370634674389</c:v>
                </c:pt>
                <c:pt idx="13">
                  <c:v>1.8812671558173824</c:v>
                </c:pt>
                <c:pt idx="14">
                  <c:v>2.1406485192506484</c:v>
                </c:pt>
                <c:pt idx="15">
                  <c:v>2.0793994842361907</c:v>
                </c:pt>
                <c:pt idx="16">
                  <c:v>2.4395496921582942</c:v>
                </c:pt>
                <c:pt idx="17">
                  <c:v>2.5223583286652396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6F-4CF1-8817-4970CE2A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647776"/>
        <c:axId val="1963649024"/>
      </c:lineChart>
      <c:lineChart>
        <c:grouping val="standard"/>
        <c:varyColors val="0"/>
        <c:ser>
          <c:idx val="0"/>
          <c:order val="0"/>
          <c:tx>
            <c:v>2021-22 Budget - GG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NCI!$B$56:$X$56</c:f>
              <c:numCache>
                <c:formatCode>#,##0.00</c:formatCode>
                <c:ptCount val="23"/>
                <c:pt idx="0">
                  <c:v>0.52997363228386329</c:v>
                </c:pt>
                <c:pt idx="1">
                  <c:v>0.60368498409004689</c:v>
                </c:pt>
                <c:pt idx="2">
                  <c:v>0.74882893823733521</c:v>
                </c:pt>
                <c:pt idx="3">
                  <c:v>1.0218972253632428</c:v>
                </c:pt>
                <c:pt idx="4">
                  <c:v>1.2035724502965237</c:v>
                </c:pt>
                <c:pt idx="5">
                  <c:v>1.3383017090612266</c:v>
                </c:pt>
                <c:pt idx="6">
                  <c:v>1.65798380345119</c:v>
                </c:pt>
                <c:pt idx="7">
                  <c:v>2.3392055554402784</c:v>
                </c:pt>
                <c:pt idx="8">
                  <c:v>1.9890980092078199</c:v>
                </c:pt>
                <c:pt idx="9">
                  <c:v>1.6504630339762769</c:v>
                </c:pt>
                <c:pt idx="10">
                  <c:v>1.0388548642947015</c:v>
                </c:pt>
                <c:pt idx="11">
                  <c:v>1.2419535448193026</c:v>
                </c:pt>
                <c:pt idx="12">
                  <c:v>1.1432961077827726</c:v>
                </c:pt>
                <c:pt idx="13">
                  <c:v>1.2174281664392546</c:v>
                </c:pt>
                <c:pt idx="14">
                  <c:v>1.3648091122697774</c:v>
                </c:pt>
                <c:pt idx="15">
                  <c:v>1.7514714155883497</c:v>
                </c:pt>
                <c:pt idx="16">
                  <c:v>1.9785115840793166</c:v>
                </c:pt>
                <c:pt idx="17">
                  <c:v>2.0912215326123902</c:v>
                </c:pt>
                <c:pt idx="18">
                  <c:v>2.2744013901596309</c:v>
                </c:pt>
                <c:pt idx="19">
                  <c:v>2.4510850956830943</c:v>
                </c:pt>
                <c:pt idx="20">
                  <c:v>2.3595314312820213</c:v>
                </c:pt>
                <c:pt idx="21">
                  <c:v>2.1989498366656446</c:v>
                </c:pt>
                <c:pt idx="22">
                  <c:v>1.8527900400766892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6F-4CF1-8817-4970CE2A0461}"/>
            </c:ext>
          </c:extLst>
        </c:ser>
        <c:ser>
          <c:idx val="1"/>
          <c:order val="1"/>
          <c:tx>
            <c:v>2021-22 Budget - Total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NCI!$B$60:$X$60</c:f>
              <c:numCache>
                <c:formatCode>#,##0.00</c:formatCode>
                <c:ptCount val="23"/>
                <c:pt idx="0">
                  <c:v>0.88557608595326642</c:v>
                </c:pt>
                <c:pt idx="1">
                  <c:v>1.0389321132802576</c:v>
                </c:pt>
                <c:pt idx="2">
                  <c:v>1.3943225190839694</c:v>
                </c:pt>
                <c:pt idx="3">
                  <c:v>1.9338225646685772</c:v>
                </c:pt>
                <c:pt idx="4">
                  <c:v>2.2706345431916382</c:v>
                </c:pt>
                <c:pt idx="5">
                  <c:v>2.6306513221207957</c:v>
                </c:pt>
                <c:pt idx="6">
                  <c:v>3.2517686456717279</c:v>
                </c:pt>
                <c:pt idx="7">
                  <c:v>3.7601126950202541</c:v>
                </c:pt>
                <c:pt idx="8">
                  <c:v>3.0020711241248548</c:v>
                </c:pt>
                <c:pt idx="9">
                  <c:v>2.5114408006092868</c:v>
                </c:pt>
                <c:pt idx="10">
                  <c:v>1.9335328160322123</c:v>
                </c:pt>
                <c:pt idx="11">
                  <c:v>1.9203893577224074</c:v>
                </c:pt>
                <c:pt idx="12">
                  <c:v>1.6071638513087214</c:v>
                </c:pt>
                <c:pt idx="13">
                  <c:v>1.8512519313981817</c:v>
                </c:pt>
                <c:pt idx="14">
                  <c:v>2.0018486459434479</c:v>
                </c:pt>
                <c:pt idx="15">
                  <c:v>2.2953001255030943</c:v>
                </c:pt>
                <c:pt idx="16">
                  <c:v>2.5332363725751277</c:v>
                </c:pt>
                <c:pt idx="17">
                  <c:v>2.5539511286241234</c:v>
                </c:pt>
                <c:pt idx="18">
                  <c:v>3.0019430200488708</c:v>
                </c:pt>
                <c:pt idx="19">
                  <c:v>3.6492917373501204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6F-4CF1-8817-4970CE2A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84864"/>
        <c:axId val="344396928"/>
      </c:lineChart>
      <c:scatterChart>
        <c:scatterStyle val="lineMarker"/>
        <c:varyColors val="0"/>
        <c:ser>
          <c:idx val="6"/>
          <c:order val="6"/>
          <c:tx>
            <c:v>Forecast line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1"/>
            <c:val val="100"/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BF6F-4CF1-8817-4970CE2A0461}"/>
            </c:ext>
          </c:extLst>
        </c:ser>
        <c:ser>
          <c:idx val="7"/>
          <c:order val="7"/>
          <c:tx>
            <c:v>legend line 1</c:v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Charts!$U$44:$W$44</c:f>
              <c:numCache>
                <c:formatCode>General</c:formatCode>
                <c:ptCount val="3"/>
                <c:pt idx="1">
                  <c:v>4.5</c:v>
                </c:pt>
                <c:pt idx="2">
                  <c:v>5.35</c:v>
                </c:pt>
              </c:numCache>
            </c:numRef>
          </c:xVal>
          <c:yVal>
            <c:numRef>
              <c:f>Charts!$U$43:$W$43</c:f>
              <c:numCache>
                <c:formatCode>General</c:formatCode>
                <c:ptCount val="3"/>
                <c:pt idx="1">
                  <c:v>4.8</c:v>
                </c:pt>
                <c:pt idx="2">
                  <c:v>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F6F-4CF1-8817-4970CE2A0461}"/>
            </c:ext>
          </c:extLst>
        </c:ser>
        <c:ser>
          <c:idx val="8"/>
          <c:order val="8"/>
          <c:tx>
            <c:v>Legend line 2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Charts!$V$46:$W$46</c:f>
              <c:numCache>
                <c:formatCode>General</c:formatCode>
                <c:ptCount val="2"/>
                <c:pt idx="0">
                  <c:v>4.5</c:v>
                </c:pt>
                <c:pt idx="1">
                  <c:v>5.4</c:v>
                </c:pt>
              </c:numCache>
            </c:numRef>
          </c:xVal>
          <c:yVal>
            <c:numRef>
              <c:f>Charts!$V$45:$W$45</c:f>
              <c:numCache>
                <c:formatCode>General</c:formatCode>
                <c:ptCount val="2"/>
                <c:pt idx="0">
                  <c:v>4.59</c:v>
                </c:pt>
                <c:pt idx="1">
                  <c:v>4.59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F6F-4CF1-8817-4970CE2A0461}"/>
            </c:ext>
          </c:extLst>
        </c:ser>
        <c:ser>
          <c:idx val="9"/>
          <c:order val="9"/>
          <c:tx>
            <c:v>Legend line 3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Charts!$V$48:$W$48</c:f>
              <c:numCache>
                <c:formatCode>General</c:formatCode>
                <c:ptCount val="2"/>
                <c:pt idx="0">
                  <c:v>4.5</c:v>
                </c:pt>
                <c:pt idx="1">
                  <c:v>5.4</c:v>
                </c:pt>
              </c:numCache>
            </c:numRef>
          </c:xVal>
          <c:yVal>
            <c:numRef>
              <c:f>Charts!$V$47:$W$47</c:f>
              <c:numCache>
                <c:formatCode>General</c:formatCode>
                <c:ptCount val="2"/>
                <c:pt idx="0">
                  <c:v>4.37</c:v>
                </c:pt>
                <c:pt idx="1">
                  <c:v>4.37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F6F-4CF1-8817-4970CE2A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384864"/>
        <c:axId val="344396928"/>
      </c:scatterChart>
      <c:catAx>
        <c:axId val="1963647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6490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963649024"/>
        <c:scaling>
          <c:orientation val="minMax"/>
          <c:max val="5"/>
        </c:scaling>
        <c:delete val="0"/>
        <c:axPos val="l"/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647776"/>
        <c:crosses val="autoZero"/>
        <c:crossBetween val="midCat"/>
        <c:majorUnit val="1"/>
      </c:valAx>
      <c:valAx>
        <c:axId val="344396928"/>
        <c:scaling>
          <c:orientation val="minMax"/>
          <c:max val="5"/>
        </c:scaling>
        <c:delete val="0"/>
        <c:axPos val="r"/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84864"/>
        <c:crosses val="max"/>
        <c:crossBetween val="between"/>
        <c:majorUnit val="1"/>
      </c:valAx>
      <c:catAx>
        <c:axId val="34438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4396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929465023089787E-2"/>
          <c:y val="4.770421478254052E-2"/>
          <c:w val="0.9301410699538204"/>
          <c:h val="0.81449916555594137"/>
        </c:manualLayout>
      </c:layout>
      <c:lineChart>
        <c:grouping val="standard"/>
        <c:varyColors val="0"/>
        <c:ser>
          <c:idx val="2"/>
          <c:order val="2"/>
          <c:tx>
            <c:v>Revenue - 2020-21</c:v>
          </c:tx>
          <c:spPr>
            <a:ln w="25400" cap="rnd">
              <a:solidFill>
                <a:srgbClr val="68E2B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'Rev &amp; Exp'!$B$64:$X$64</c:f>
              <c:numCache>
                <c:formatCode>0</c:formatCode>
                <c:ptCount val="23"/>
                <c:pt idx="0" formatCode="0.0">
                  <c:v>14.184808503526089</c:v>
                </c:pt>
                <c:pt idx="1">
                  <c:v>14.400508561677604</c:v>
                </c:pt>
                <c:pt idx="2">
                  <c:v>14.298447258848022</c:v>
                </c:pt>
                <c:pt idx="3">
                  <c:v>14.280420296924094</c:v>
                </c:pt>
                <c:pt idx="4">
                  <c:v>13.990103918969513</c:v>
                </c:pt>
                <c:pt idx="5">
                  <c:v>13.852051238710523</c:v>
                </c:pt>
                <c:pt idx="6">
                  <c:v>13.796983680449474</c:v>
                </c:pt>
                <c:pt idx="7">
                  <c:v>14.956990065408302</c:v>
                </c:pt>
                <c:pt idx="8">
                  <c:v>14.142445903000237</c:v>
                </c:pt>
                <c:pt idx="9">
                  <c:v>14.006794455063096</c:v>
                </c:pt>
                <c:pt idx="10">
                  <c:v>13.519368199194561</c:v>
                </c:pt>
                <c:pt idx="11">
                  <c:v>14.06116869874197</c:v>
                </c:pt>
                <c:pt idx="12">
                  <c:v>14.532922237521706</c:v>
                </c:pt>
                <c:pt idx="13">
                  <c:v>14.667426179342138</c:v>
                </c:pt>
                <c:pt idx="14">
                  <c:v>14.737248853958674</c:v>
                </c:pt>
                <c:pt idx="15">
                  <c:v>14.679858917211236</c:v>
                </c:pt>
                <c:pt idx="16" formatCode="0.00">
                  <c:v>14.497613536268103</c:v>
                </c:pt>
                <c:pt idx="17" formatCode="0.00">
                  <c:v>14.325801373543248</c:v>
                </c:pt>
                <c:pt idx="18" formatCode="0.00">
                  <c:v>14.288199343808431</c:v>
                </c:pt>
                <c:pt idx="19" formatCode="0.00">
                  <c:v>14.825586716824329</c:v>
                </c:pt>
                <c:pt idx="20" formatCode="0.00">
                  <c:v>14.973880948117754</c:v>
                </c:pt>
                <c:pt idx="21" formatCode="0.00">
                  <c:v>14.819954478518824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2C-4478-A7E0-89DCB48699F2}"/>
            </c:ext>
          </c:extLst>
        </c:ser>
        <c:ser>
          <c:idx val="3"/>
          <c:order val="3"/>
          <c:tx>
            <c:v>Expenses - 2020-21</c:v>
          </c:tx>
          <c:spPr>
            <a:ln w="25400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'Rev &amp; Exp'!$B$65:$X$65</c:f>
              <c:numCache>
                <c:formatCode>0</c:formatCode>
                <c:ptCount val="23"/>
                <c:pt idx="0" formatCode="0.0">
                  <c:v>13.663441174049378</c:v>
                </c:pt>
                <c:pt idx="1">
                  <c:v>13.634069920270427</c:v>
                </c:pt>
                <c:pt idx="2">
                  <c:v>13.588328417765441</c:v>
                </c:pt>
                <c:pt idx="3">
                  <c:v>13.524939480407877</c:v>
                </c:pt>
                <c:pt idx="4">
                  <c:v>13.465127766887408</c:v>
                </c:pt>
                <c:pt idx="5">
                  <c:v>13.365349741317731</c:v>
                </c:pt>
                <c:pt idx="6">
                  <c:v>13.800078562387661</c:v>
                </c:pt>
                <c:pt idx="7">
                  <c:v>14.711910673979855</c:v>
                </c:pt>
                <c:pt idx="8">
                  <c:v>13.995194201417174</c:v>
                </c:pt>
                <c:pt idx="9">
                  <c:v>13.957509980272873</c:v>
                </c:pt>
                <c:pt idx="10">
                  <c:v>13.984379424164572</c:v>
                </c:pt>
                <c:pt idx="11">
                  <c:v>13.825890036471009</c:v>
                </c:pt>
                <c:pt idx="12">
                  <c:v>14.228539807620455</c:v>
                </c:pt>
                <c:pt idx="13">
                  <c:v>14.258746539139189</c:v>
                </c:pt>
                <c:pt idx="14">
                  <c:v>14.171817398266311</c:v>
                </c:pt>
                <c:pt idx="15">
                  <c:v>14.251687800233695</c:v>
                </c:pt>
                <c:pt idx="16">
                  <c:v>14.226396542188171</c:v>
                </c:pt>
                <c:pt idx="17">
                  <c:v>15.384650793353019</c:v>
                </c:pt>
                <c:pt idx="18" formatCode="0.0">
                  <c:v>16.732981776090845</c:v>
                </c:pt>
                <c:pt idx="19" formatCode="0.0">
                  <c:v>16.068346203166005</c:v>
                </c:pt>
                <c:pt idx="20" formatCode="0.0">
                  <c:v>15.48074179599902</c:v>
                </c:pt>
                <c:pt idx="21" formatCode="0.0">
                  <c:v>15.091563230979723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2C-4478-A7E0-89DCB48699F2}"/>
            </c:ext>
          </c:extLst>
        </c:ser>
        <c:ser>
          <c:idx val="4"/>
          <c:order val="4"/>
          <c:tx>
            <c:v>Revenue - 2019-20</c:v>
          </c:tx>
          <c:spPr>
            <a:ln w="25400" cap="rnd">
              <a:solidFill>
                <a:srgbClr val="A4EED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'Rev &amp; Exp'!$B$67:$X$67</c:f>
              <c:numCache>
                <c:formatCode>0</c:formatCode>
                <c:ptCount val="23"/>
                <c:pt idx="0" formatCode="0.0">
                  <c:v>14.184808503526089</c:v>
                </c:pt>
                <c:pt idx="1">
                  <c:v>14.400508561677604</c:v>
                </c:pt>
                <c:pt idx="2">
                  <c:v>14.298447258848022</c:v>
                </c:pt>
                <c:pt idx="3">
                  <c:v>14.280420296924094</c:v>
                </c:pt>
                <c:pt idx="4">
                  <c:v>13.990103918969513</c:v>
                </c:pt>
                <c:pt idx="5">
                  <c:v>13.852051238710523</c:v>
                </c:pt>
                <c:pt idx="6">
                  <c:v>13.796983680449474</c:v>
                </c:pt>
                <c:pt idx="7">
                  <c:v>14.956990065408302</c:v>
                </c:pt>
                <c:pt idx="8">
                  <c:v>14.142445903000237</c:v>
                </c:pt>
                <c:pt idx="9">
                  <c:v>14.006794455063096</c:v>
                </c:pt>
                <c:pt idx="10">
                  <c:v>13.518912561096187</c:v>
                </c:pt>
                <c:pt idx="11">
                  <c:v>14.061231256216649</c:v>
                </c:pt>
                <c:pt idx="12">
                  <c:v>14.534361164053996</c:v>
                </c:pt>
                <c:pt idx="13">
                  <c:v>14.646248023114447</c:v>
                </c:pt>
                <c:pt idx="14">
                  <c:v>14.71046952358499</c:v>
                </c:pt>
                <c:pt idx="15">
                  <c:v>14.680867760432312</c:v>
                </c:pt>
                <c:pt idx="16">
                  <c:v>14.691091689257952</c:v>
                </c:pt>
                <c:pt idx="17">
                  <c:v>14.537216920326202</c:v>
                </c:pt>
                <c:pt idx="18">
                  <c:v>14.540948144642076</c:v>
                </c:pt>
                <c:pt idx="19">
                  <c:v>14.335925914021349</c:v>
                </c:pt>
                <c:pt idx="20">
                  <c:v>14.208186595531908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2C-4478-A7E0-89DCB48699F2}"/>
            </c:ext>
          </c:extLst>
        </c:ser>
        <c:ser>
          <c:idx val="5"/>
          <c:order val="5"/>
          <c:tx>
            <c:v>Expenses - 2019-20</c:v>
          </c:tx>
          <c:spPr>
            <a:ln w="25400" cap="rnd">
              <a:solidFill>
                <a:schemeClr val="accent5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'Rev &amp; Exp'!$B$68:$X$68</c:f>
              <c:numCache>
                <c:formatCode>0</c:formatCode>
                <c:ptCount val="23"/>
                <c:pt idx="0" formatCode="0.0">
                  <c:v>13.663441174049378</c:v>
                </c:pt>
                <c:pt idx="1">
                  <c:v>13.633953916238129</c:v>
                </c:pt>
                <c:pt idx="2">
                  <c:v>13.588436849410131</c:v>
                </c:pt>
                <c:pt idx="3">
                  <c:v>13.524939480407877</c:v>
                </c:pt>
                <c:pt idx="4">
                  <c:v>13.465127766887408</c:v>
                </c:pt>
                <c:pt idx="5">
                  <c:v>13.365349741317731</c:v>
                </c:pt>
                <c:pt idx="6">
                  <c:v>13.800078562387661</c:v>
                </c:pt>
                <c:pt idx="7">
                  <c:v>14.711910673979855</c:v>
                </c:pt>
                <c:pt idx="8">
                  <c:v>13.995264791878142</c:v>
                </c:pt>
                <c:pt idx="9">
                  <c:v>13.957509980272873</c:v>
                </c:pt>
                <c:pt idx="10">
                  <c:v>13.984444515321481</c:v>
                </c:pt>
                <c:pt idx="11">
                  <c:v>13.825952593945686</c:v>
                </c:pt>
                <c:pt idx="12">
                  <c:v>14.230432063196568</c:v>
                </c:pt>
                <c:pt idx="13">
                  <c:v>14.244825206922544</c:v>
                </c:pt>
                <c:pt idx="14">
                  <c:v>14.155188516711704</c:v>
                </c:pt>
                <c:pt idx="15">
                  <c:v>14.266633112253043</c:v>
                </c:pt>
                <c:pt idx="16">
                  <c:v>14.558771031958214</c:v>
                </c:pt>
                <c:pt idx="17">
                  <c:v>14.386509285554606</c:v>
                </c:pt>
                <c:pt idx="18">
                  <c:v>14.306636701235877</c:v>
                </c:pt>
                <c:pt idx="19">
                  <c:v>13.95703167895736</c:v>
                </c:pt>
                <c:pt idx="20">
                  <c:v>13.71629463337899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2C-4478-A7E0-89DCB4869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954543"/>
        <c:axId val="1099937903"/>
      </c:lineChart>
      <c:lineChart>
        <c:grouping val="standard"/>
        <c:varyColors val="0"/>
        <c:ser>
          <c:idx val="0"/>
          <c:order val="0"/>
          <c:tx>
            <c:v>Revenue - 2021-22</c:v>
          </c:tx>
          <c:spPr>
            <a:ln w="31750" cap="rnd">
              <a:solidFill>
                <a:srgbClr val="00B451"/>
              </a:solidFill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'Rev &amp; Exp'!$B$61:$X$61</c:f>
              <c:numCache>
                <c:formatCode>0</c:formatCode>
                <c:ptCount val="23"/>
                <c:pt idx="0" formatCode="0.0">
                  <c:v>14.184808503526089</c:v>
                </c:pt>
                <c:pt idx="1">
                  <c:v>14.400508561677604</c:v>
                </c:pt>
                <c:pt idx="2">
                  <c:v>14.298447258848022</c:v>
                </c:pt>
                <c:pt idx="3">
                  <c:v>14.280420296924094</c:v>
                </c:pt>
                <c:pt idx="4">
                  <c:v>13.990103918969513</c:v>
                </c:pt>
                <c:pt idx="5">
                  <c:v>13.852051238710523</c:v>
                </c:pt>
                <c:pt idx="6">
                  <c:v>13.796983680449474</c:v>
                </c:pt>
                <c:pt idx="7">
                  <c:v>14.956990065408302</c:v>
                </c:pt>
                <c:pt idx="8">
                  <c:v>14.142445903000237</c:v>
                </c:pt>
                <c:pt idx="9">
                  <c:v>14.006794455063096</c:v>
                </c:pt>
                <c:pt idx="10">
                  <c:v>13.519368199194561</c:v>
                </c:pt>
                <c:pt idx="11">
                  <c:v>14.061919388438127</c:v>
                </c:pt>
                <c:pt idx="12">
                  <c:v>14.535322826958744</c:v>
                </c:pt>
                <c:pt idx="13">
                  <c:v>14.66983478190706</c:v>
                </c:pt>
                <c:pt idx="14">
                  <c:v>14.739575265366941</c:v>
                </c:pt>
                <c:pt idx="15">
                  <c:v>14.679858917211236</c:v>
                </c:pt>
                <c:pt idx="16" formatCode="0.00">
                  <c:v>14.487576049327078</c:v>
                </c:pt>
                <c:pt idx="17" formatCode="0.00">
                  <c:v>13.812294638248588</c:v>
                </c:pt>
                <c:pt idx="18" formatCode="0.0">
                  <c:v>14.867896845067632</c:v>
                </c:pt>
                <c:pt idx="19" formatCode="0.00">
                  <c:v>14.965342248095578</c:v>
                </c:pt>
                <c:pt idx="20" formatCode="0.0">
                  <c:v>15.058352882680573</c:v>
                </c:pt>
                <c:pt idx="21" formatCode="0.00">
                  <c:v>14.826832400012128</c:v>
                </c:pt>
                <c:pt idx="22" formatCode="0.0">
                  <c:v>14.409795574141086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2C-4478-A7E0-89DCB48699F2}"/>
            </c:ext>
          </c:extLst>
        </c:ser>
        <c:ser>
          <c:idx val="1"/>
          <c:order val="1"/>
          <c:tx>
            <c:v>Expenses - 2021-22</c:v>
          </c:tx>
          <c:spPr>
            <a:ln w="317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'Rev &amp; Exp'!$B$62:$X$62</c:f>
              <c:numCache>
                <c:formatCode>0</c:formatCode>
                <c:ptCount val="23"/>
                <c:pt idx="0" formatCode="0.0">
                  <c:v>13.663441174049378</c:v>
                </c:pt>
                <c:pt idx="1">
                  <c:v>13.634069920270427</c:v>
                </c:pt>
                <c:pt idx="2">
                  <c:v>13.588328417765441</c:v>
                </c:pt>
                <c:pt idx="3">
                  <c:v>13.524939480407877</c:v>
                </c:pt>
                <c:pt idx="4">
                  <c:v>13.465127766887408</c:v>
                </c:pt>
                <c:pt idx="5">
                  <c:v>13.365349741317731</c:v>
                </c:pt>
                <c:pt idx="6">
                  <c:v>13.800078562387661</c:v>
                </c:pt>
                <c:pt idx="7">
                  <c:v>14.711910673979855</c:v>
                </c:pt>
                <c:pt idx="8">
                  <c:v>13.995194201417174</c:v>
                </c:pt>
                <c:pt idx="9">
                  <c:v>13.957509980272873</c:v>
                </c:pt>
                <c:pt idx="10">
                  <c:v>13.984379424164572</c:v>
                </c:pt>
                <c:pt idx="11">
                  <c:v>13.825890036471009</c:v>
                </c:pt>
                <c:pt idx="12">
                  <c:v>14.228539807620455</c:v>
                </c:pt>
                <c:pt idx="13">
                  <c:v>14.258746539139189</c:v>
                </c:pt>
                <c:pt idx="14">
                  <c:v>14.171590431299652</c:v>
                </c:pt>
                <c:pt idx="15">
                  <c:v>14.249578049941578</c:v>
                </c:pt>
                <c:pt idx="16">
                  <c:v>14.2199438720118</c:v>
                </c:pt>
                <c:pt idx="17">
                  <c:v>15.123084863973412</c:v>
                </c:pt>
                <c:pt idx="18" formatCode="0.0">
                  <c:v>16.198498760724522</c:v>
                </c:pt>
                <c:pt idx="19" formatCode="0.0">
                  <c:v>16.121440283881519</c:v>
                </c:pt>
                <c:pt idx="20" formatCode="0.0">
                  <c:v>15.398959912552074</c:v>
                </c:pt>
                <c:pt idx="21" formatCode="0.0">
                  <c:v>14.880792392252697</c:v>
                </c:pt>
                <c:pt idx="22" formatCode="0.0">
                  <c:v>14.438753153804948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2C-4478-A7E0-89DCB4869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501663"/>
        <c:axId val="1311505823"/>
      </c:lineChart>
      <c:scatterChart>
        <c:scatterStyle val="lineMarker"/>
        <c:varyColors val="0"/>
        <c:ser>
          <c:idx val="6"/>
          <c:order val="6"/>
          <c:tx>
            <c:v>Forecast line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EB2C-4478-A7E0-89DCB48699F2}"/>
            </c:ext>
          </c:extLst>
        </c:ser>
        <c:ser>
          <c:idx val="7"/>
          <c:order val="7"/>
          <c:tx>
            <c:v>Legend line (1)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Charts!$AE$44:$AF$44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10.4</c:v>
                </c:pt>
              </c:numCache>
            </c:numRef>
          </c:xVal>
          <c:yVal>
            <c:numRef>
              <c:f>Charts!$AE$43:$AF$43</c:f>
              <c:numCache>
                <c:formatCode>General</c:formatCode>
                <c:ptCount val="2"/>
                <c:pt idx="0">
                  <c:v>16.82</c:v>
                </c:pt>
                <c:pt idx="1">
                  <c:v>16.82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B2C-4478-A7E0-89DCB48699F2}"/>
            </c:ext>
          </c:extLst>
        </c:ser>
        <c:ser>
          <c:idx val="8"/>
          <c:order val="8"/>
          <c:tx>
            <c:v>Legend line (2)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Charts!$AE$46:$AF$46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10.5</c:v>
                </c:pt>
              </c:numCache>
            </c:numRef>
          </c:xVal>
          <c:yVal>
            <c:numRef>
              <c:f>Charts!$AE$45:$AF$45</c:f>
              <c:numCache>
                <c:formatCode>General</c:formatCode>
                <c:ptCount val="2"/>
                <c:pt idx="0">
                  <c:v>16.53</c:v>
                </c:pt>
                <c:pt idx="1">
                  <c:v>16.53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B2C-4478-A7E0-89DCB48699F2}"/>
            </c:ext>
          </c:extLst>
        </c:ser>
        <c:ser>
          <c:idx val="9"/>
          <c:order val="9"/>
          <c:tx>
            <c:v>Legend line (3)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Charts!$AE$48:$AF$48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10.5</c:v>
                </c:pt>
              </c:numCache>
            </c:numRef>
          </c:xVal>
          <c:yVal>
            <c:numRef>
              <c:f>Charts!$AE$47:$AF$47</c:f>
              <c:numCache>
                <c:formatCode>General</c:formatCode>
                <c:ptCount val="2"/>
                <c:pt idx="0">
                  <c:v>16.23</c:v>
                </c:pt>
                <c:pt idx="1">
                  <c:v>16.23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B2C-4478-A7E0-89DCB4869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1501663"/>
        <c:axId val="1311505823"/>
      </c:scatterChart>
      <c:catAx>
        <c:axId val="109995454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937903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099937903"/>
        <c:scaling>
          <c:orientation val="minMax"/>
          <c:max val="17"/>
          <c:min val="13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954543"/>
        <c:crosses val="autoZero"/>
        <c:crossBetween val="midCat"/>
        <c:majorUnit val="1"/>
      </c:valAx>
      <c:valAx>
        <c:axId val="1311505823"/>
        <c:scaling>
          <c:orientation val="minMax"/>
          <c:max val="17"/>
          <c:min val="13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501663"/>
        <c:crosses val="max"/>
        <c:crossBetween val="between"/>
        <c:majorUnit val="1"/>
      </c:valAx>
      <c:catAx>
        <c:axId val="13115016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5058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69476092024808E-2"/>
          <c:y val="6.9035493337995163E-2"/>
          <c:w val="0.9234610478159504"/>
          <c:h val="0.71394586508727809"/>
        </c:manualLayout>
      </c:layout>
      <c:lineChart>
        <c:grouping val="standard"/>
        <c:varyColors val="0"/>
        <c:ser>
          <c:idx val="0"/>
          <c:order val="1"/>
          <c:tx>
            <c:v>State - 2020-21</c:v>
          </c:tx>
          <c:spPr>
            <a:ln w="25400">
              <a:solidFill>
                <a:srgbClr val="EE72AD"/>
              </a:solidFill>
              <a:prstDash val="sysDash"/>
            </a:ln>
          </c:spPr>
          <c:marker>
            <c:symbol val="none"/>
          </c:marker>
          <c:val>
            <c:numRef>
              <c:f>'Net debt'!$B$65:$X$65</c:f>
              <c:numCache>
                <c:formatCode>0.0</c:formatCode>
                <c:ptCount val="23"/>
                <c:pt idx="0">
                  <c:v>-0.89044051797469992</c:v>
                </c:pt>
                <c:pt idx="1">
                  <c:v>-1.5991155852577437</c:v>
                </c:pt>
                <c:pt idx="2">
                  <c:v>-2.2778235600277585</c:v>
                </c:pt>
                <c:pt idx="3">
                  <c:v>-3.0287339111030542</c:v>
                </c:pt>
                <c:pt idx="4">
                  <c:v>-2.3927027670943808</c:v>
                </c:pt>
                <c:pt idx="5" formatCode="0">
                  <c:v>-1.7141575774666549</c:v>
                </c:pt>
                <c:pt idx="6" formatCode="0">
                  <c:v>-0.87529609687774024</c:v>
                </c:pt>
                <c:pt idx="7" formatCode="0">
                  <c:v>9.1222714840252656E-2</c:v>
                </c:pt>
                <c:pt idx="8" formatCode="0">
                  <c:v>0.81581395742830487</c:v>
                </c:pt>
                <c:pt idx="9" formatCode="0">
                  <c:v>1.8729434235570452</c:v>
                </c:pt>
                <c:pt idx="10" formatCode="0">
                  <c:v>2.8112870669729424</c:v>
                </c:pt>
                <c:pt idx="11" formatCode="0">
                  <c:v>2.8843374850644028</c:v>
                </c:pt>
                <c:pt idx="12" formatCode="0">
                  <c:v>2.7697877817384082</c:v>
                </c:pt>
                <c:pt idx="13" formatCode="0">
                  <c:v>2.3781337424746223</c:v>
                </c:pt>
                <c:pt idx="14" formatCode="0">
                  <c:v>1.6704768746194758</c:v>
                </c:pt>
                <c:pt idx="15" formatCode="0">
                  <c:v>1.9288527286103778</c:v>
                </c:pt>
                <c:pt idx="16" formatCode="0">
                  <c:v>1.7931253456787595</c:v>
                </c:pt>
                <c:pt idx="17" formatCode="0">
                  <c:v>5.7893638902334787</c:v>
                </c:pt>
                <c:pt idx="18">
                  <c:v>10.250738117833732</c:v>
                </c:pt>
                <c:pt idx="19">
                  <c:v>13.337628232900652</c:v>
                </c:pt>
                <c:pt idx="20">
                  <c:v>15.437823417694011</c:v>
                </c:pt>
                <c:pt idx="21">
                  <c:v>16.773724586828092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9-4968-9263-A41799215A78}"/>
            </c:ext>
          </c:extLst>
        </c:ser>
        <c:ser>
          <c:idx val="3"/>
          <c:order val="2"/>
          <c:tx>
            <c:v>Commonwealth - 2020-21</c:v>
          </c:tx>
          <c:spPr>
            <a:ln w="25400">
              <a:solidFill>
                <a:srgbClr val="E6CCE0"/>
              </a:solidFill>
              <a:prstDash val="sysDash"/>
            </a:ln>
          </c:spPr>
          <c:marker>
            <c:symbol val="none"/>
          </c:marker>
          <c:val>
            <c:numRef>
              <c:f>'Net debt'!$B$29:$X$29</c:f>
              <c:numCache>
                <c:formatCode>0</c:formatCode>
                <c:ptCount val="23"/>
                <c:pt idx="0">
                  <c:v>3.5439258211535436</c:v>
                </c:pt>
                <c:pt idx="1">
                  <c:v>2.3897990694156528</c:v>
                </c:pt>
                <c:pt idx="2">
                  <c:v>1.0364980916030533</c:v>
                </c:pt>
                <c:pt idx="3">
                  <c:v>-1.0921069631834557</c:v>
                </c:pt>
                <c:pt idx="4">
                  <c:v>-3.6497203101471163</c:v>
                </c:pt>
                <c:pt idx="5">
                  <c:v>-4.4437630434727211</c:v>
                </c:pt>
                <c:pt idx="6">
                  <c:v>-1.7216272730519109</c:v>
                </c:pt>
                <c:pt idx="7">
                  <c:v>3.2247652379206753</c:v>
                </c:pt>
                <c:pt idx="8">
                  <c:v>5.9343282823505499</c:v>
                </c:pt>
                <c:pt idx="9">
                  <c:v>9.9116480755046155</c:v>
                </c:pt>
                <c:pt idx="10">
                  <c:v>10.024689075816227</c:v>
                </c:pt>
                <c:pt idx="11">
                  <c:v>12.689345836487274</c:v>
                </c:pt>
                <c:pt idx="12">
                  <c:v>14.916770333146415</c:v>
                </c:pt>
                <c:pt idx="13">
                  <c:v>18.072166550050159</c:v>
                </c:pt>
                <c:pt idx="14">
                  <c:v>18.397261416580278</c:v>
                </c:pt>
                <c:pt idx="15">
                  <c:v>18.724412515687884</c:v>
                </c:pt>
                <c:pt idx="16">
                  <c:v>19.34797304217793</c:v>
                </c:pt>
                <c:pt idx="17">
                  <c:v>24.742422265797558</c:v>
                </c:pt>
                <c:pt idx="18">
                  <c:v>34.489538146206904</c:v>
                </c:pt>
                <c:pt idx="19">
                  <c:v>39.265545056203074</c:v>
                </c:pt>
                <c:pt idx="20">
                  <c:v>41.931377599650574</c:v>
                </c:pt>
                <c:pt idx="21">
                  <c:v>43.037771213448892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29-4968-9263-A41799215A78}"/>
            </c:ext>
          </c:extLst>
        </c:ser>
        <c:ser>
          <c:idx val="4"/>
          <c:order val="3"/>
          <c:tx>
            <c:v>Commonwealth - 2019-20</c:v>
          </c:tx>
          <c:spPr>
            <a:ln>
              <a:solidFill>
                <a:srgbClr val="F0E0ED"/>
              </a:solidFill>
              <a:prstDash val="sysDot"/>
            </a:ln>
          </c:spPr>
          <c:marker>
            <c:symbol val="none"/>
          </c:marker>
          <c:val>
            <c:numRef>
              <c:f>'Net debt'!$B$31:$X$31</c:f>
              <c:numCache>
                <c:formatCode>0</c:formatCode>
                <c:ptCount val="23"/>
                <c:pt idx="0">
                  <c:v>3.5439258211535436</c:v>
                </c:pt>
                <c:pt idx="1">
                  <c:v>2.3897990694156528</c:v>
                </c:pt>
                <c:pt idx="2">
                  <c:v>1.0364980916030533</c:v>
                </c:pt>
                <c:pt idx="3">
                  <c:v>-1.0921069631834557</c:v>
                </c:pt>
                <c:pt idx="4">
                  <c:v>-3.6497203101471163</c:v>
                </c:pt>
                <c:pt idx="5">
                  <c:v>-4.4437630434727211</c:v>
                </c:pt>
                <c:pt idx="6">
                  <c:v>-1.7216272730519109</c:v>
                </c:pt>
                <c:pt idx="7">
                  <c:v>3.2247652379206753</c:v>
                </c:pt>
                <c:pt idx="8">
                  <c:v>5.9343282823505499</c:v>
                </c:pt>
                <c:pt idx="9">
                  <c:v>9.9116480755046155</c:v>
                </c:pt>
                <c:pt idx="10">
                  <c:v>10.024689075816227</c:v>
                </c:pt>
                <c:pt idx="11">
                  <c:v>12.689345836487274</c:v>
                </c:pt>
                <c:pt idx="12">
                  <c:v>14.91868957739265</c:v>
                </c:pt>
                <c:pt idx="13">
                  <c:v>18.054522037348626</c:v>
                </c:pt>
                <c:pt idx="14">
                  <c:v>18.374938793275422</c:v>
                </c:pt>
                <c:pt idx="15">
                  <c:v>18.732671445464607</c:v>
                </c:pt>
                <c:pt idx="16">
                  <c:v>19.248422425000339</c:v>
                </c:pt>
                <c:pt idx="17">
                  <c:v>18.01543079893392</c:v>
                </c:pt>
                <c:pt idx="18">
                  <c:v>16.82698040173748</c:v>
                </c:pt>
                <c:pt idx="19">
                  <c:v>15.340504754210635</c:v>
                </c:pt>
                <c:pt idx="20">
                  <c:v>14.35258958168785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29-4968-9263-A41799215A78}"/>
            </c:ext>
          </c:extLst>
        </c:ser>
        <c:ser>
          <c:idx val="5"/>
          <c:order val="4"/>
          <c:tx>
            <c:v>State - 2019-20</c:v>
          </c:tx>
          <c:spPr>
            <a:ln w="25400">
              <a:solidFill>
                <a:srgbClr val="F187B9"/>
              </a:solidFill>
              <a:prstDash val="sysDot"/>
            </a:ln>
          </c:spPr>
          <c:marker>
            <c:symbol val="none"/>
          </c:marker>
          <c:val>
            <c:numRef>
              <c:f>'Net debt'!$B$67:$V$67</c:f>
              <c:numCache>
                <c:formatCode>0</c:formatCode>
                <c:ptCount val="21"/>
                <c:pt idx="0">
                  <c:v>-0.89044051797469992</c:v>
                </c:pt>
                <c:pt idx="1">
                  <c:v>-1.5991155852577437</c:v>
                </c:pt>
                <c:pt idx="2">
                  <c:v>-2.2778235600277585</c:v>
                </c:pt>
                <c:pt idx="3">
                  <c:v>-3.0287339111030542</c:v>
                </c:pt>
                <c:pt idx="4">
                  <c:v>-2.3927027670943808</c:v>
                </c:pt>
                <c:pt idx="5">
                  <c:v>-1.7141575774666549</c:v>
                </c:pt>
                <c:pt idx="6">
                  <c:v>-0.87529609687774024</c:v>
                </c:pt>
                <c:pt idx="7">
                  <c:v>9.1222714840252656E-2</c:v>
                </c:pt>
                <c:pt idx="8">
                  <c:v>0.81581395742830487</c:v>
                </c:pt>
                <c:pt idx="9">
                  <c:v>1.8729434235570452</c:v>
                </c:pt>
                <c:pt idx="10">
                  <c:v>2.8112870669729424</c:v>
                </c:pt>
                <c:pt idx="11">
                  <c:v>2.8843374850644028</c:v>
                </c:pt>
                <c:pt idx="12">
                  <c:v>2.7701441523967119</c:v>
                </c:pt>
                <c:pt idx="13">
                  <c:v>2.3758118841125477</c:v>
                </c:pt>
                <c:pt idx="14">
                  <c:v>1.6684499737037777</c:v>
                </c:pt>
                <c:pt idx="15">
                  <c:v>1.9297035034596226</c:v>
                </c:pt>
                <c:pt idx="16">
                  <c:v>2.3559798311052136</c:v>
                </c:pt>
                <c:pt idx="17">
                  <c:v>4.9669772807915393</c:v>
                </c:pt>
                <c:pt idx="18">
                  <c:v>5.9805317516048166</c:v>
                </c:pt>
                <c:pt idx="19">
                  <c:v>6.6369168985744365</c:v>
                </c:pt>
                <c:pt idx="20">
                  <c:v>6.883639642183093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29-4968-9263-A41799215A78}"/>
            </c:ext>
          </c:extLst>
        </c:ser>
        <c:ser>
          <c:idx val="1"/>
          <c:order val="5"/>
          <c:tx>
            <c:v>State - 2021-22</c:v>
          </c:tx>
          <c:spPr>
            <a:ln w="31750">
              <a:solidFill>
                <a:srgbClr val="E52381"/>
              </a:solidFill>
            </a:ln>
          </c:spPr>
          <c:marker>
            <c:symbol val="none"/>
          </c:marker>
          <c:val>
            <c:numRef>
              <c:f>'Net debt'!$B$66:$X$66</c:f>
              <c:numCache>
                <c:formatCode>0.0</c:formatCode>
                <c:ptCount val="23"/>
                <c:pt idx="0">
                  <c:v>-0.89044051797469992</c:v>
                </c:pt>
                <c:pt idx="1">
                  <c:v>-1.5991155852577437</c:v>
                </c:pt>
                <c:pt idx="2">
                  <c:v>-2.2778235600277585</c:v>
                </c:pt>
                <c:pt idx="3">
                  <c:v>-3.0287339111030542</c:v>
                </c:pt>
                <c:pt idx="4">
                  <c:v>-2.3927027670943808</c:v>
                </c:pt>
                <c:pt idx="5" formatCode="0">
                  <c:v>-1.7141575774666549</c:v>
                </c:pt>
                <c:pt idx="6" formatCode="0">
                  <c:v>-0.87529609687774024</c:v>
                </c:pt>
                <c:pt idx="7" formatCode="0">
                  <c:v>9.1222714840252656E-2</c:v>
                </c:pt>
                <c:pt idx="8" formatCode="0">
                  <c:v>0.81581395742830487</c:v>
                </c:pt>
                <c:pt idx="9" formatCode="0">
                  <c:v>1.8729434235570452</c:v>
                </c:pt>
                <c:pt idx="10" formatCode="0">
                  <c:v>2.8112870669729424</c:v>
                </c:pt>
                <c:pt idx="11" formatCode="0">
                  <c:v>2.8843374850644028</c:v>
                </c:pt>
                <c:pt idx="12" formatCode="0">
                  <c:v>2.7697877817384082</c:v>
                </c:pt>
                <c:pt idx="13" formatCode="0">
                  <c:v>2.3781337424746223</c:v>
                </c:pt>
                <c:pt idx="14" formatCode="0">
                  <c:v>1.6704768746194758</c:v>
                </c:pt>
                <c:pt idx="15" formatCode="0">
                  <c:v>1.8499264292205824</c:v>
                </c:pt>
                <c:pt idx="16" formatCode="0">
                  <c:v>1.79297171067456</c:v>
                </c:pt>
                <c:pt idx="17" formatCode="0">
                  <c:v>4.7793234549872219</c:v>
                </c:pt>
                <c:pt idx="18">
                  <c:v>8.5785558930625587</c:v>
                </c:pt>
                <c:pt idx="19">
                  <c:v>11.183030836210387</c:v>
                </c:pt>
                <c:pt idx="20">
                  <c:v>13.325428711599836</c:v>
                </c:pt>
                <c:pt idx="21">
                  <c:v>14.634882773555486</c:v>
                </c:pt>
                <c:pt idx="22">
                  <c:v>15.438682135094764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9-4968-9263-A41799215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99648"/>
        <c:axId val="407000040"/>
      </c:lineChart>
      <c:lineChart>
        <c:grouping val="standard"/>
        <c:varyColors val="0"/>
        <c:ser>
          <c:idx val="2"/>
          <c:order val="0"/>
          <c:tx>
            <c:v>Commonwealth - 2021-22</c:v>
          </c:tx>
          <c:spPr>
            <a:ln w="31750">
              <a:solidFill>
                <a:srgbClr val="B686DA"/>
              </a:solidFill>
              <a:prstDash val="solid"/>
            </a:ln>
          </c:spPr>
          <c:marker>
            <c:symbol val="none"/>
          </c:marker>
          <c:val>
            <c:numRef>
              <c:f>'Net debt'!$B$30:$X$30</c:f>
              <c:numCache>
                <c:formatCode>0</c:formatCode>
                <c:ptCount val="23"/>
                <c:pt idx="0">
                  <c:v>3.5439258211535436</c:v>
                </c:pt>
                <c:pt idx="1">
                  <c:v>2.3897990694156528</c:v>
                </c:pt>
                <c:pt idx="2">
                  <c:v>1.0364980916030533</c:v>
                </c:pt>
                <c:pt idx="3">
                  <c:v>-1.0921069631834557</c:v>
                </c:pt>
                <c:pt idx="4">
                  <c:v>-3.6497203101471163</c:v>
                </c:pt>
                <c:pt idx="5">
                  <c:v>-4.4437630434727211</c:v>
                </c:pt>
                <c:pt idx="6">
                  <c:v>-1.7216272730519109</c:v>
                </c:pt>
                <c:pt idx="7">
                  <c:v>3.2247652379206753</c:v>
                </c:pt>
                <c:pt idx="8">
                  <c:v>5.9343282823505499</c:v>
                </c:pt>
                <c:pt idx="9">
                  <c:v>9.9116480755046155</c:v>
                </c:pt>
                <c:pt idx="10">
                  <c:v>10.024689075816227</c:v>
                </c:pt>
                <c:pt idx="11">
                  <c:v>12.689345836487274</c:v>
                </c:pt>
                <c:pt idx="12">
                  <c:v>14.916770333146415</c:v>
                </c:pt>
                <c:pt idx="13">
                  <c:v>18.072166550050159</c:v>
                </c:pt>
                <c:pt idx="14">
                  <c:v>18.397261416580278</c:v>
                </c:pt>
                <c:pt idx="15">
                  <c:v>18.724412515687884</c:v>
                </c:pt>
                <c:pt idx="16">
                  <c:v>19.34797304217793</c:v>
                </c:pt>
                <c:pt idx="17">
                  <c:v>23.895459066131206</c:v>
                </c:pt>
                <c:pt idx="18">
                  <c:v>29.982022665184438</c:v>
                </c:pt>
                <c:pt idx="19">
                  <c:v>34.161566018991543</c:v>
                </c:pt>
                <c:pt idx="20">
                  <c:v>38.36510826342878</c:v>
                </c:pt>
                <c:pt idx="21">
                  <c:v>40.362523792525657</c:v>
                </c:pt>
                <c:pt idx="22">
                  <c:v>40.917169264734554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29-4968-9263-A41799215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962799"/>
        <c:axId val="1357976943"/>
      </c:lineChart>
      <c:scatterChart>
        <c:scatterStyle val="lineMarker"/>
        <c:varyColors val="0"/>
        <c:ser>
          <c:idx val="6"/>
          <c:order val="6"/>
          <c:tx>
            <c:v>Forecast line (1)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2629-4968-9263-A41799215A78}"/>
            </c:ext>
          </c:extLst>
        </c:ser>
        <c:ser>
          <c:idx val="7"/>
          <c:order val="7"/>
          <c:tx>
            <c:v>Forecast line (2)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solidFill>
                  <a:schemeClr val="tx1"/>
                </a:solidFill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-1000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7-2629-4968-9263-A41799215A78}"/>
            </c:ext>
          </c:extLst>
        </c:ser>
        <c:ser>
          <c:idx val="8"/>
          <c:order val="8"/>
          <c:tx>
            <c:v>Legend line (1)</c:v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Charts!$AO$34:$AP$34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10.4</c:v>
                </c:pt>
              </c:numCache>
            </c:numRef>
          </c:xVal>
          <c:yVal>
            <c:numRef>
              <c:f>Charts!$AO$33:$AP$33</c:f>
              <c:numCache>
                <c:formatCode>General</c:formatCode>
                <c:ptCount val="2"/>
                <c:pt idx="0">
                  <c:v>55</c:v>
                </c:pt>
                <c:pt idx="1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629-4968-9263-A41799215A78}"/>
            </c:ext>
          </c:extLst>
        </c:ser>
        <c:ser>
          <c:idx val="9"/>
          <c:order val="9"/>
          <c:tx>
            <c:v>Legend line (2)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Charts!$AO$36:$AP$36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10.5</c:v>
                </c:pt>
              </c:numCache>
            </c:numRef>
          </c:xVal>
          <c:yVal>
            <c:numRef>
              <c:f>Charts!$AO$35:$AP$35</c:f>
              <c:numCache>
                <c:formatCode>General</c:formatCode>
                <c:ptCount val="2"/>
                <c:pt idx="0">
                  <c:v>44</c:v>
                </c:pt>
                <c:pt idx="1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629-4968-9263-A41799215A78}"/>
            </c:ext>
          </c:extLst>
        </c:ser>
        <c:ser>
          <c:idx val="10"/>
          <c:order val="10"/>
          <c:tx>
            <c:v>Legend line (3)</c:v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Charts!$AO$38:$AP$38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10.5</c:v>
                </c:pt>
              </c:numCache>
            </c:numRef>
          </c:xVal>
          <c:yVal>
            <c:numRef>
              <c:f>Charts!$AO$37:$AP$37</c:f>
              <c:numCache>
                <c:formatCode>General</c:formatCode>
                <c:ptCount val="2"/>
                <c:pt idx="0">
                  <c:v>33.5</c:v>
                </c:pt>
                <c:pt idx="1">
                  <c:v>33.5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629-4968-9263-A41799215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962799"/>
        <c:axId val="1357976943"/>
      </c:scatterChart>
      <c:catAx>
        <c:axId val="4069996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noFill/>
              </a:defRPr>
            </a:pPr>
            <a:endParaRPr lang="en-US"/>
          </a:p>
        </c:txPr>
        <c:crossAx val="40700004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7000040"/>
        <c:scaling>
          <c:orientation val="minMax"/>
          <c:max val="60"/>
          <c:min val="-2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406999648"/>
        <c:crosses val="autoZero"/>
        <c:crossBetween val="midCat"/>
        <c:majorUnit val="20"/>
      </c:valAx>
      <c:valAx>
        <c:axId val="1357976943"/>
        <c:scaling>
          <c:orientation val="minMax"/>
          <c:max val="60"/>
          <c:min val="-20"/>
        </c:scaling>
        <c:delete val="0"/>
        <c:axPos val="r"/>
        <c:numFmt formatCode="0" sourceLinked="1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1357962799"/>
        <c:crosses val="max"/>
        <c:crossBetween val="between"/>
        <c:majorUnit val="20"/>
      </c:valAx>
      <c:catAx>
        <c:axId val="1357962799"/>
        <c:scaling>
          <c:orientation val="minMax"/>
        </c:scaling>
        <c:delete val="1"/>
        <c:axPos val="t"/>
        <c:majorTickMark val="out"/>
        <c:minorTickMark val="none"/>
        <c:tickLblPos val="nextTo"/>
        <c:crossAx val="1357976943"/>
        <c:crosses val="max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50" b="0" baseline="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86066825445712E-2"/>
          <c:y val="9.0808221699967342E-2"/>
          <c:w val="0.91922403554304299"/>
          <c:h val="0.57000325626111559"/>
        </c:manualLayout>
      </c:layout>
      <c:lineChart>
        <c:grouping val="standard"/>
        <c:varyColors val="0"/>
        <c:ser>
          <c:idx val="0"/>
          <c:order val="1"/>
          <c:tx>
            <c:v>States - 2020-21</c:v>
          </c:tx>
          <c:spPr>
            <a:ln w="25400">
              <a:solidFill>
                <a:srgbClr val="93EDFF"/>
              </a:solidFill>
              <a:prstDash val="sysDash"/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'[10]Net debt'!$B$138:$X$138</c:f>
              <c:numCache>
                <c:formatCode>General</c:formatCode>
                <c:ptCount val="23"/>
                <c:pt idx="0">
                  <c:v>0.27864464450980247</c:v>
                </c:pt>
                <c:pt idx="1">
                  <c:v>0.25764495573866147</c:v>
                </c:pt>
                <c:pt idx="2">
                  <c:v>0.21556210964607911</c:v>
                </c:pt>
                <c:pt idx="3">
                  <c:v>0.22124580719664835</c:v>
                </c:pt>
                <c:pt idx="4">
                  <c:v>0.18314832990984245</c:v>
                </c:pt>
                <c:pt idx="5">
                  <c:v>0.19315169372970484</c:v>
                </c:pt>
                <c:pt idx="6">
                  <c:v>0.2186256343516024</c:v>
                </c:pt>
                <c:pt idx="7">
                  <c:v>0.24569420332290459</c:v>
                </c:pt>
                <c:pt idx="8">
                  <c:v>0.29351513671254575</c:v>
                </c:pt>
                <c:pt idx="9">
                  <c:v>0.35346105059294758</c:v>
                </c:pt>
                <c:pt idx="10">
                  <c:v>0.41749468042520144</c:v>
                </c:pt>
                <c:pt idx="11">
                  <c:v>0.44059229417026896</c:v>
                </c:pt>
                <c:pt idx="12">
                  <c:v>0.4472482781926147</c:v>
                </c:pt>
                <c:pt idx="13">
                  <c:v>0.43445168764760217</c:v>
                </c:pt>
                <c:pt idx="14">
                  <c:v>0.37404156105609998</c:v>
                </c:pt>
                <c:pt idx="15">
                  <c:v>0.36493270437529751</c:v>
                </c:pt>
                <c:pt idx="16">
                  <c:v>0.34654935780568247</c:v>
                </c:pt>
                <c:pt idx="17">
                  <c:v>0.36513860898604406</c:v>
                </c:pt>
                <c:pt idx="18">
                  <c:v>0.42316376520323618</c:v>
                </c:pt>
                <c:pt idx="19">
                  <c:v>0.45034171237895099</c:v>
                </c:pt>
                <c:pt idx="20">
                  <c:v>0.4741814005541794</c:v>
                </c:pt>
                <c:pt idx="21">
                  <c:v>0.49969160781331812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B-4EC0-AA0F-8D91F25B7D68}"/>
            </c:ext>
          </c:extLst>
        </c:ser>
        <c:ser>
          <c:idx val="3"/>
          <c:order val="4"/>
          <c:tx>
            <c:v>Commonwealth - 2020-21</c:v>
          </c:tx>
          <c:spPr>
            <a:ln w="25400">
              <a:solidFill>
                <a:srgbClr val="99B2DF"/>
              </a:solidFill>
              <a:prstDash val="sysDash"/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'[10]Net debt'!$B$139:$X$139</c:f>
              <c:numCache>
                <c:formatCode>General</c:formatCode>
                <c:ptCount val="23"/>
                <c:pt idx="0">
                  <c:v>0.59121558414344832</c:v>
                </c:pt>
                <c:pt idx="1">
                  <c:v>0.47515251630146665</c:v>
                </c:pt>
                <c:pt idx="2">
                  <c:v>0.4231002775850104</c:v>
                </c:pt>
                <c:pt idx="3">
                  <c:v>0.46352448877595681</c:v>
                </c:pt>
                <c:pt idx="4">
                  <c:v>0.364180933256186</c:v>
                </c:pt>
                <c:pt idx="5">
                  <c:v>0.31886167909468421</c:v>
                </c:pt>
                <c:pt idx="6">
                  <c:v>0.31504311011828001</c:v>
                </c:pt>
                <c:pt idx="7">
                  <c:v>0.49269488192153305</c:v>
                </c:pt>
                <c:pt idx="8">
                  <c:v>0.67420949272282937</c:v>
                </c:pt>
                <c:pt idx="9">
                  <c:v>0.72526206135817073</c:v>
                </c:pt>
                <c:pt idx="10">
                  <c:v>0.7710698447640999</c:v>
                </c:pt>
                <c:pt idx="11">
                  <c:v>0.87405303622703356</c:v>
                </c:pt>
                <c:pt idx="12">
                  <c:v>0.85707198259757311</c:v>
                </c:pt>
                <c:pt idx="13">
                  <c:v>0.90184101537049732</c:v>
                </c:pt>
                <c:pt idx="14">
                  <c:v>0.86758123005882415</c:v>
                </c:pt>
                <c:pt idx="15">
                  <c:v>0.89626520102133556</c:v>
                </c:pt>
                <c:pt idx="16">
                  <c:v>0.9705123215273368</c:v>
                </c:pt>
                <c:pt idx="17">
                  <c:v>0.8323078914614902</c:v>
                </c:pt>
                <c:pt idx="18">
                  <c:v>0.85609341373562797</c:v>
                </c:pt>
                <c:pt idx="19">
                  <c:v>0.86162314321285227</c:v>
                </c:pt>
                <c:pt idx="20">
                  <c:v>0.81320160648686635</c:v>
                </c:pt>
                <c:pt idx="21">
                  <c:v>0.81573060421316712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B-4EC0-AA0F-8D91F25B7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121136"/>
        <c:axId val="404121528"/>
      </c:lineChart>
      <c:lineChart>
        <c:grouping val="standard"/>
        <c:varyColors val="0"/>
        <c:ser>
          <c:idx val="1"/>
          <c:order val="0"/>
          <c:tx>
            <c:v>States - 2021-22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'Net debt'!$B$90:$X$90</c:f>
              <c:numCache>
                <c:formatCode>0</c:formatCode>
                <c:ptCount val="23"/>
                <c:pt idx="0">
                  <c:v>0.27864464450980247</c:v>
                </c:pt>
                <c:pt idx="1">
                  <c:v>0.25764495573866147</c:v>
                </c:pt>
                <c:pt idx="2">
                  <c:v>0.21556210964607911</c:v>
                </c:pt>
                <c:pt idx="3">
                  <c:v>0.22124580719664835</c:v>
                </c:pt>
                <c:pt idx="4">
                  <c:v>0.18314832990984245</c:v>
                </c:pt>
                <c:pt idx="5">
                  <c:v>0.19315169372970484</c:v>
                </c:pt>
                <c:pt idx="6">
                  <c:v>0.2186256343516024</c:v>
                </c:pt>
                <c:pt idx="7">
                  <c:v>0.24569420332290459</c:v>
                </c:pt>
                <c:pt idx="8">
                  <c:v>0.29351513671254575</c:v>
                </c:pt>
                <c:pt idx="9">
                  <c:v>0.35346105059294758</c:v>
                </c:pt>
                <c:pt idx="10">
                  <c:v>0.41749468042520144</c:v>
                </c:pt>
                <c:pt idx="11">
                  <c:v>0.44059229417026896</c:v>
                </c:pt>
                <c:pt idx="12">
                  <c:v>0.4472482781926147</c:v>
                </c:pt>
                <c:pt idx="13">
                  <c:v>0.43445168764760217</c:v>
                </c:pt>
                <c:pt idx="14" formatCode="0.0">
                  <c:v>0.37404156105609998</c:v>
                </c:pt>
                <c:pt idx="15" formatCode="0.0">
                  <c:v>0.36493270437529751</c:v>
                </c:pt>
                <c:pt idx="16" formatCode="0.0">
                  <c:v>0.34654935780568247</c:v>
                </c:pt>
                <c:pt idx="17" formatCode="0.0">
                  <c:v>0.36518827187692771</c:v>
                </c:pt>
                <c:pt idx="18" formatCode="0.0">
                  <c:v>0.39984677354046422</c:v>
                </c:pt>
                <c:pt idx="19" formatCode="0.0">
                  <c:v>0.41560414173689192</c:v>
                </c:pt>
                <c:pt idx="20" formatCode="0.0">
                  <c:v>0.46582926211560194</c:v>
                </c:pt>
                <c:pt idx="21" formatCode="0.0">
                  <c:v>0.50811479937991622</c:v>
                </c:pt>
                <c:pt idx="22" formatCode="0.0">
                  <c:v>0.54927325796145288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DB-4EC0-AA0F-8D91F25B7D68}"/>
            </c:ext>
          </c:extLst>
        </c:ser>
        <c:ser>
          <c:idx val="2"/>
          <c:order val="3"/>
          <c:tx>
            <c:v>Commonwealth - 2021-22</c:v>
          </c:tx>
          <c:spPr>
            <a:ln w="3175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'Net debt'!$B$91:$X$91</c:f>
              <c:numCache>
                <c:formatCode>0</c:formatCode>
                <c:ptCount val="23"/>
                <c:pt idx="0">
                  <c:v>0.59121558414344832</c:v>
                </c:pt>
                <c:pt idx="1">
                  <c:v>0.47515251630146665</c:v>
                </c:pt>
                <c:pt idx="2">
                  <c:v>0.4231002775850104</c:v>
                </c:pt>
                <c:pt idx="3">
                  <c:v>0.46352448877595681</c:v>
                </c:pt>
                <c:pt idx="4">
                  <c:v>0.364180933256186</c:v>
                </c:pt>
                <c:pt idx="5">
                  <c:v>0.31886167909468421</c:v>
                </c:pt>
                <c:pt idx="6">
                  <c:v>0.31504311011828001</c:v>
                </c:pt>
                <c:pt idx="7">
                  <c:v>0.49269488192153305</c:v>
                </c:pt>
                <c:pt idx="8">
                  <c:v>0.67420949272282937</c:v>
                </c:pt>
                <c:pt idx="9">
                  <c:v>0.72526206135817073</c:v>
                </c:pt>
                <c:pt idx="10">
                  <c:v>0.77108079456941225</c:v>
                </c:pt>
                <c:pt idx="11">
                  <c:v>0.87404399876944394</c:v>
                </c:pt>
                <c:pt idx="12">
                  <c:v>0.85707242687650731</c:v>
                </c:pt>
                <c:pt idx="13">
                  <c:v>0.90182691397825077</c:v>
                </c:pt>
                <c:pt idx="14" formatCode="0.0">
                  <c:v>0.86758123005882415</c:v>
                </c:pt>
                <c:pt idx="15" formatCode="0.0">
                  <c:v>0.89626871727182233</c:v>
                </c:pt>
                <c:pt idx="16" formatCode="0.0">
                  <c:v>0.97052788987442906</c:v>
                </c:pt>
                <c:pt idx="17" formatCode="0.0">
                  <c:v>0.83208908136416848</c:v>
                </c:pt>
                <c:pt idx="18" formatCode="0.0">
                  <c:v>0.83124210085002703</c:v>
                </c:pt>
                <c:pt idx="19" formatCode="0.0">
                  <c:v>0.83360026820184696</c:v>
                </c:pt>
                <c:pt idx="20" formatCode="0.0">
                  <c:v>0.82712129603613804</c:v>
                </c:pt>
                <c:pt idx="21" formatCode="0.0">
                  <c:v>0.87967018950460729</c:v>
                </c:pt>
                <c:pt idx="22" formatCode="0.0">
                  <c:v>0.86936004390907229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DB-4EC0-AA0F-8D91F25B7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122312"/>
        <c:axId val="404121920"/>
      </c:lineChart>
      <c:scatterChart>
        <c:scatterStyle val="lineMarker"/>
        <c:varyColors val="0"/>
        <c:ser>
          <c:idx val="4"/>
          <c:order val="2"/>
          <c:tx>
            <c:v>Forecast line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58DB-4EC0-AA0F-8D91F25B7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22312"/>
        <c:axId val="404121920"/>
      </c:scatterChart>
      <c:catAx>
        <c:axId val="4041211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50" b="1"/>
            </a:pPr>
            <a:endParaRPr lang="en-US"/>
          </a:p>
        </c:txPr>
        <c:crossAx val="40412152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4121528"/>
        <c:scaling>
          <c:orientation val="minMax"/>
          <c:max val="1"/>
          <c:min val="0"/>
        </c:scaling>
        <c:delete val="0"/>
        <c:axPos val="l"/>
        <c:numFmt formatCode="#,##0.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404121136"/>
        <c:crosses val="autoZero"/>
        <c:crossBetween val="midCat"/>
        <c:majorUnit val="0.5"/>
      </c:valAx>
      <c:valAx>
        <c:axId val="404121920"/>
        <c:scaling>
          <c:orientation val="minMax"/>
          <c:max val="1"/>
          <c:min val="0"/>
        </c:scaling>
        <c:delete val="0"/>
        <c:axPos val="r"/>
        <c:numFmt formatCode="#,##0.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-60000000" vert="horz"/>
          <a:lstStyle/>
          <a:p>
            <a:pPr>
              <a:defRPr sz="1050" b="1"/>
            </a:pPr>
            <a:endParaRPr lang="en-US"/>
          </a:p>
        </c:txPr>
        <c:crossAx val="404122312"/>
        <c:crosses val="max"/>
        <c:crossBetween val="between"/>
        <c:majorUnit val="0.5"/>
      </c:valAx>
      <c:catAx>
        <c:axId val="404122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121920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50" b="0" baseline="0"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37840521331482E-2"/>
          <c:y val="4.919680559133522E-2"/>
          <c:w val="0.94712431895733706"/>
          <c:h val="0.80447396422531114"/>
        </c:manualLayout>
      </c:layout>
      <c:lineChart>
        <c:grouping val="standard"/>
        <c:varyColors val="0"/>
        <c:ser>
          <c:idx val="1"/>
          <c:order val="2"/>
          <c:tx>
            <c:v>2020-21 Budget - GG</c:v>
          </c:tx>
          <c:spPr>
            <a:ln w="25400" cap="rnd">
              <a:solidFill>
                <a:srgbClr val="B17ED8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NCI!$B$291:$X$291</c:f>
              <c:numCache>
                <c:formatCode>#,##0.00</c:formatCode>
                <c:ptCount val="23"/>
                <c:pt idx="0">
                  <c:v>0.29635616622886779</c:v>
                </c:pt>
                <c:pt idx="1">
                  <c:v>0.25776095977096164</c:v>
                </c:pt>
                <c:pt idx="2">
                  <c:v>0.29753643303261623</c:v>
                </c:pt>
                <c:pt idx="3">
                  <c:v>0.46072010552493547</c:v>
                </c:pt>
                <c:pt idx="4">
                  <c:v>0.60243014192845712</c:v>
                </c:pt>
                <c:pt idx="5">
                  <c:v>0.70465543147828991</c:v>
                </c:pt>
                <c:pt idx="6">
                  <c:v>0.85212416031488436</c:v>
                </c:pt>
                <c:pt idx="7">
                  <c:v>1.3474371181922071</c:v>
                </c:pt>
                <c:pt idx="8">
                  <c:v>1.2256621738191273</c:v>
                </c:pt>
                <c:pt idx="9">
                  <c:v>0.94787583246746487</c:v>
                </c:pt>
                <c:pt idx="10">
                  <c:v>0.71541690560545512</c:v>
                </c:pt>
                <c:pt idx="11">
                  <c:v>0.64171457526602571</c:v>
                </c:pt>
                <c:pt idx="12">
                  <c:v>0.52572908671113705</c:v>
                </c:pt>
                <c:pt idx="13">
                  <c:v>0.66856785695791088</c:v>
                </c:pt>
                <c:pt idx="14">
                  <c:v>0.98940574941371595</c:v>
                </c:pt>
                <c:pt idx="15">
                  <c:v>1.1438633314579998</c:v>
                </c:pt>
                <c:pt idx="16">
                  <c:v>1.2627260995145133</c:v>
                </c:pt>
                <c:pt idx="17">
                  <c:v>1.1834523170400988</c:v>
                </c:pt>
                <c:pt idx="18">
                  <c:v>1.6083700728731956</c:v>
                </c:pt>
                <c:pt idx="19">
                  <c:v>1.5883643213830636</c:v>
                </c:pt>
                <c:pt idx="20">
                  <c:v>1.4838426207119833</c:v>
                </c:pt>
                <c:pt idx="21">
                  <c:v>1.2820604371103552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F-464F-B054-E18CA915B143}"/>
            </c:ext>
          </c:extLst>
        </c:ser>
        <c:ser>
          <c:idx val="2"/>
          <c:order val="3"/>
          <c:tx>
            <c:v>2020-21 Budget - Total</c:v>
          </c:tx>
          <c:spPr>
            <a:ln w="25400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NCI!$B$293:$X$293</c:f>
              <c:numCache>
                <c:formatCode>#,##0.00</c:formatCode>
                <c:ptCount val="23"/>
                <c:pt idx="0">
                  <c:v>0.6802721088435375</c:v>
                </c:pt>
                <c:pt idx="1">
                  <c:v>0.68221971395725711</c:v>
                </c:pt>
                <c:pt idx="2">
                  <c:v>0.85942921582234555</c:v>
                </c:pt>
                <c:pt idx="3">
                  <c:v>1.263875437308513</c:v>
                </c:pt>
                <c:pt idx="4">
                  <c:v>1.5547830598373467</c:v>
                </c:pt>
                <c:pt idx="5">
                  <c:v>1.9303277887868391</c:v>
                </c:pt>
                <c:pt idx="6">
                  <c:v>2.3693305135520122</c:v>
                </c:pt>
                <c:pt idx="7">
                  <c:v>2.68365391931055</c:v>
                </c:pt>
                <c:pt idx="8">
                  <c:v>2.1307024739132951</c:v>
                </c:pt>
                <c:pt idx="9">
                  <c:v>1.6463948973562448</c:v>
                </c:pt>
                <c:pt idx="10">
                  <c:v>1.3481680419343269</c:v>
                </c:pt>
                <c:pt idx="11">
                  <c:v>1.0252544525282603</c:v>
                </c:pt>
                <c:pt idx="12">
                  <c:v>0.77982224558522373</c:v>
                </c:pt>
                <c:pt idx="13">
                  <c:v>1.0006539355963762</c:v>
                </c:pt>
                <c:pt idx="14">
                  <c:v>1.2841223556220569</c:v>
                </c:pt>
                <c:pt idx="15">
                  <c:v>1.3683624010040247</c:v>
                </c:pt>
                <c:pt idx="16">
                  <c:v>1.4818608271708626</c:v>
                </c:pt>
                <c:pt idx="17">
                  <c:v>1.6499770084882914</c:v>
                </c:pt>
                <c:pt idx="18">
                  <c:v>2.3666875394491482</c:v>
                </c:pt>
                <c:pt idx="19">
                  <c:v>2.4150685405306551</c:v>
                </c:pt>
                <c:pt idx="20">
                  <c:v>2.000469743564099</c:v>
                </c:pt>
                <c:pt idx="21">
                  <c:v>1.6109612711253054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FF-464F-B054-E18CA915B143}"/>
            </c:ext>
          </c:extLst>
        </c:ser>
        <c:ser>
          <c:idx val="4"/>
          <c:order val="4"/>
          <c:tx>
            <c:v>2019-20 Budget - GG</c:v>
          </c:tx>
          <c:spPr>
            <a:ln w="25400" cap="rnd">
              <a:solidFill>
                <a:srgbClr val="DEC8EE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#REF!</c:f>
              <c:numCache>
                <c:formatCode>General</c:formatCode>
                <c:ptCount val="23"/>
                <c:pt idx="0">
                  <c:v>0.29635616622886779</c:v>
                </c:pt>
                <c:pt idx="1">
                  <c:v>0.25776095977096164</c:v>
                </c:pt>
                <c:pt idx="2">
                  <c:v>0.29753643303261623</c:v>
                </c:pt>
                <c:pt idx="3">
                  <c:v>0.46072010552493547</c:v>
                </c:pt>
                <c:pt idx="4">
                  <c:v>0.60243014192845712</c:v>
                </c:pt>
                <c:pt idx="5">
                  <c:v>0.70465543147828991</c:v>
                </c:pt>
                <c:pt idx="6">
                  <c:v>0.85212416031488436</c:v>
                </c:pt>
                <c:pt idx="7">
                  <c:v>1.3474371181922071</c:v>
                </c:pt>
                <c:pt idx="8">
                  <c:v>1.2256621738191273</c:v>
                </c:pt>
                <c:pt idx="9">
                  <c:v>0.94787583246746487</c:v>
                </c:pt>
                <c:pt idx="10">
                  <c:v>0.71541690560545512</c:v>
                </c:pt>
                <c:pt idx="11">
                  <c:v>0.64171457526602571</c:v>
                </c:pt>
                <c:pt idx="12">
                  <c:v>0.52579672886840123</c:v>
                </c:pt>
                <c:pt idx="13">
                  <c:v>0.66791510987242664</c:v>
                </c:pt>
                <c:pt idx="14">
                  <c:v>0.98820523748209144</c:v>
                </c:pt>
                <c:pt idx="15">
                  <c:v>1.1037778481338063</c:v>
                </c:pt>
                <c:pt idx="16">
                  <c:v>1.0598818236477727</c:v>
                </c:pt>
                <c:pt idx="17">
                  <c:v>1.2921116816935319</c:v>
                </c:pt>
                <c:pt idx="18">
                  <c:v>0.96453858322259989</c:v>
                </c:pt>
                <c:pt idx="19">
                  <c:v>0.89483341611169676</c:v>
                </c:pt>
                <c:pt idx="20">
                  <c:v>0.63783194259971843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FF-464F-B054-E18CA915B143}"/>
            </c:ext>
          </c:extLst>
        </c:ser>
        <c:ser>
          <c:idx val="5"/>
          <c:order val="5"/>
          <c:tx>
            <c:v>2019-20 - Total</c:v>
          </c:tx>
          <c:spPr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#REF!</c:f>
              <c:numCache>
                <c:formatCode>General</c:formatCode>
                <c:ptCount val="23"/>
                <c:pt idx="0">
                  <c:v>0.68039683786972804</c:v>
                </c:pt>
                <c:pt idx="1">
                  <c:v>0.68210370992495695</c:v>
                </c:pt>
                <c:pt idx="2">
                  <c:v>0.85942921582234555</c:v>
                </c:pt>
                <c:pt idx="3">
                  <c:v>1.263875437308513</c:v>
                </c:pt>
                <c:pt idx="4">
                  <c:v>1.5547830598373467</c:v>
                </c:pt>
                <c:pt idx="5">
                  <c:v>1.9303277887868391</c:v>
                </c:pt>
                <c:pt idx="6">
                  <c:v>2.3691718016577457</c:v>
                </c:pt>
                <c:pt idx="7">
                  <c:v>2.68365391931055</c:v>
                </c:pt>
                <c:pt idx="8">
                  <c:v>2.1307730643742651</c:v>
                </c:pt>
                <c:pt idx="9">
                  <c:v>1.6464615881205076</c:v>
                </c:pt>
                <c:pt idx="10">
                  <c:v>1.3482982242481483</c:v>
                </c:pt>
                <c:pt idx="11">
                  <c:v>1.0253170100029403</c:v>
                </c:pt>
                <c:pt idx="12">
                  <c:v>0.7798610187688686</c:v>
                </c:pt>
                <c:pt idx="13">
                  <c:v>0.99973711708275759</c:v>
                </c:pt>
                <c:pt idx="14">
                  <c:v>1.2825075714985221</c:v>
                </c:pt>
                <c:pt idx="15">
                  <c:v>1.320257936024722</c:v>
                </c:pt>
                <c:pt idx="16">
                  <c:v>1.4923680193355506</c:v>
                </c:pt>
                <c:pt idx="17">
                  <c:v>1.7706994424255096</c:v>
                </c:pt>
                <c:pt idx="18">
                  <c:v>1.3667160579838984</c:v>
                </c:pt>
                <c:pt idx="19">
                  <c:v>1.1528824832029396</c:v>
                </c:pt>
                <c:pt idx="20">
                  <c:v>0.87682341846441603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FF-464F-B054-E18CA915B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293544"/>
        <c:axId val="454293936"/>
      </c:lineChart>
      <c:lineChart>
        <c:grouping val="standard"/>
        <c:varyColors val="0"/>
        <c:ser>
          <c:idx val="3"/>
          <c:order val="0"/>
          <c:tx>
            <c:v>2021-22 Budget - GG</c:v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NCI!$B$285:$X$285</c:f>
              <c:numCache>
                <c:formatCode>#,##0.00</c:formatCode>
                <c:ptCount val="23"/>
                <c:pt idx="0">
                  <c:v>0.29635616622886779</c:v>
                </c:pt>
                <c:pt idx="1">
                  <c:v>0.25776095977096164</c:v>
                </c:pt>
                <c:pt idx="2">
                  <c:v>0.29753643303261623</c:v>
                </c:pt>
                <c:pt idx="3">
                  <c:v>0.46072010552493547</c:v>
                </c:pt>
                <c:pt idx="4">
                  <c:v>0.60243014192845712</c:v>
                </c:pt>
                <c:pt idx="5">
                  <c:v>0.70465543147828991</c:v>
                </c:pt>
                <c:pt idx="6">
                  <c:v>0.85212416031488436</c:v>
                </c:pt>
                <c:pt idx="7">
                  <c:v>1.3474371181922071</c:v>
                </c:pt>
                <c:pt idx="8">
                  <c:v>1.2256621738191273</c:v>
                </c:pt>
                <c:pt idx="9">
                  <c:v>0.94787583246746487</c:v>
                </c:pt>
                <c:pt idx="10">
                  <c:v>0.71541690560545512</c:v>
                </c:pt>
                <c:pt idx="11">
                  <c:v>0.64171457526602571</c:v>
                </c:pt>
                <c:pt idx="12">
                  <c:v>0.52572908671113705</c:v>
                </c:pt>
                <c:pt idx="13">
                  <c:v>0.66856785695791088</c:v>
                </c:pt>
                <c:pt idx="14">
                  <c:v>0.98940574941371595</c:v>
                </c:pt>
                <c:pt idx="15">
                  <c:v>1.1423486389405808</c:v>
                </c:pt>
                <c:pt idx="16">
                  <c:v>1.2642112378884405</c:v>
                </c:pt>
                <c:pt idx="17">
                  <c:v>1.3246887313836819</c:v>
                </c:pt>
                <c:pt idx="18">
                  <c:v>1.4102283631657928</c:v>
                </c:pt>
                <c:pt idx="19">
                  <c:v>1.5213656541812894</c:v>
                </c:pt>
                <c:pt idx="20">
                  <c:v>1.4112976500761039</c:v>
                </c:pt>
                <c:pt idx="21">
                  <c:v>1.3088692613757413</c:v>
                </c:pt>
                <c:pt idx="22">
                  <c:v>1.0248474467359159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FF-464F-B054-E18CA915B143}"/>
            </c:ext>
          </c:extLst>
        </c:ser>
        <c:ser>
          <c:idx val="0"/>
          <c:order val="1"/>
          <c:tx>
            <c:v>2021-22 - Total</c:v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Charts!$B$1:$X$1</c:f>
              <c:strCache>
                <c:ptCount val="23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  <c:pt idx="11">
                  <c:v>13-14</c:v>
                </c:pt>
                <c:pt idx="12">
                  <c:v>14-15</c:v>
                </c:pt>
                <c:pt idx="13">
                  <c:v>15-16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  <c:pt idx="22">
                  <c:v>24-25</c:v>
                </c:pt>
              </c:strCache>
            </c:strRef>
          </c:cat>
          <c:val>
            <c:numRef>
              <c:f>NCI!$B$287:$X$287</c:f>
              <c:numCache>
                <c:formatCode>#,##0.00</c:formatCode>
                <c:ptCount val="23"/>
                <c:pt idx="0">
                  <c:v>0.6802721088435375</c:v>
                </c:pt>
                <c:pt idx="1">
                  <c:v>0.68221971395725711</c:v>
                </c:pt>
                <c:pt idx="2">
                  <c:v>0.85942921582234555</c:v>
                </c:pt>
                <c:pt idx="3">
                  <c:v>1.263875437308513</c:v>
                </c:pt>
                <c:pt idx="4">
                  <c:v>1.5547830598373467</c:v>
                </c:pt>
                <c:pt idx="5">
                  <c:v>1.9303277887868391</c:v>
                </c:pt>
                <c:pt idx="6">
                  <c:v>2.3693305135520122</c:v>
                </c:pt>
                <c:pt idx="7">
                  <c:v>2.68365391931055</c:v>
                </c:pt>
                <c:pt idx="8">
                  <c:v>2.1307024739132951</c:v>
                </c:pt>
                <c:pt idx="9">
                  <c:v>1.6463948973562448</c:v>
                </c:pt>
                <c:pt idx="10">
                  <c:v>1.3481680419343269</c:v>
                </c:pt>
                <c:pt idx="11">
                  <c:v>1.0252544525282603</c:v>
                </c:pt>
                <c:pt idx="12">
                  <c:v>0.77982224558522373</c:v>
                </c:pt>
                <c:pt idx="13">
                  <c:v>1.0006539355963762</c:v>
                </c:pt>
                <c:pt idx="14">
                  <c:v>1.284292580847052</c:v>
                </c:pt>
                <c:pt idx="15">
                  <c:v>1.3679296317133336</c:v>
                </c:pt>
                <c:pt idx="16">
                  <c:v>1.4909252924186247</c:v>
                </c:pt>
                <c:pt idx="17">
                  <c:v>1.5769264663301148</c:v>
                </c:pt>
                <c:pt idx="18">
                  <c:v>1.9987037740444862</c:v>
                </c:pt>
                <c:pt idx="19">
                  <c:v>2.5299807258818383</c:v>
                </c:pt>
                <c:pt idx="20">
                  <c:v>2.2557882922318502</c:v>
                </c:pt>
                <c:pt idx="21">
                  <c:v>1.8922482779791983</c:v>
                </c:pt>
                <c:pt idx="22">
                  <c:v>1.4267457293752082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FF-464F-B054-E18CA915B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294720"/>
        <c:axId val="454294328"/>
      </c:lineChart>
      <c:scatterChart>
        <c:scatterStyle val="lineMarker"/>
        <c:varyColors val="0"/>
        <c:ser>
          <c:idx val="6"/>
          <c:order val="6"/>
          <c:tx>
            <c:v>Forecast line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/>
                </a:solidFill>
                <a:prstDash val="sysDot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F7FF-464F-B054-E18CA915B143}"/>
            </c:ext>
          </c:extLst>
        </c:ser>
        <c:ser>
          <c:idx val="7"/>
          <c:order val="7"/>
          <c:tx>
            <c:v>Legend line (1)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Charts!$AA$28:$AB$28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10.4</c:v>
                </c:pt>
              </c:numCache>
            </c:numRef>
          </c:xVal>
          <c:yVal>
            <c:numRef>
              <c:f>Charts!$AA$27:$AB$27</c:f>
              <c:numCache>
                <c:formatCode>General</c:formatCode>
                <c:ptCount val="2"/>
                <c:pt idx="0">
                  <c:v>3.8</c:v>
                </c:pt>
                <c:pt idx="1">
                  <c:v>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7FF-464F-B054-E18CA915B143}"/>
            </c:ext>
          </c:extLst>
        </c:ser>
        <c:ser>
          <c:idx val="8"/>
          <c:order val="8"/>
          <c:tx>
            <c:v>Legend line (2)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Charts!$AA$30:$AB$30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10.5</c:v>
                </c:pt>
              </c:numCache>
            </c:numRef>
          </c:xVal>
          <c:yVal>
            <c:numRef>
              <c:f>Charts!$AA$29:$AB$29</c:f>
              <c:numCache>
                <c:formatCode>General</c:formatCode>
                <c:ptCount val="2"/>
                <c:pt idx="0">
                  <c:v>3.5</c:v>
                </c:pt>
                <c:pt idx="1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7FF-464F-B054-E18CA915B143}"/>
            </c:ext>
          </c:extLst>
        </c:ser>
        <c:ser>
          <c:idx val="9"/>
          <c:order val="9"/>
          <c:tx>
            <c:v>Legend line (3)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Charts!$AA$32:$AB$32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10.5</c:v>
                </c:pt>
              </c:numCache>
            </c:numRef>
          </c:xVal>
          <c:yVal>
            <c:numRef>
              <c:f>Charts!$AA$31:$AB$31</c:f>
              <c:numCache>
                <c:formatCode>General</c:formatCode>
                <c:ptCount val="2"/>
                <c:pt idx="0">
                  <c:v>3.21</c:v>
                </c:pt>
                <c:pt idx="1">
                  <c:v>3.21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7FF-464F-B054-E18CA915B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294720"/>
        <c:axId val="454294328"/>
      </c:scatterChart>
      <c:catAx>
        <c:axId val="454293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9393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54293936"/>
        <c:scaling>
          <c:orientation val="minMax"/>
          <c:max val="4"/>
          <c:min val="0"/>
        </c:scaling>
        <c:delete val="0"/>
        <c:axPos val="l"/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93544"/>
        <c:crosses val="autoZero"/>
        <c:crossBetween val="midCat"/>
        <c:majorUnit val="1"/>
      </c:valAx>
      <c:valAx>
        <c:axId val="454294328"/>
        <c:scaling>
          <c:orientation val="minMax"/>
          <c:max val="4"/>
          <c:min val="0"/>
        </c:scaling>
        <c:delete val="0"/>
        <c:axPos val="r"/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94720"/>
        <c:crosses val="max"/>
        <c:crossBetween val="between"/>
        <c:majorUnit val="1"/>
      </c:valAx>
      <c:catAx>
        <c:axId val="45429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4294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0.61448</cdr:x>
      <cdr:y>0.72866</cdr:y>
    </cdr:from>
    <cdr:to>
      <cdr:x>0.94683</cdr:x>
      <cdr:y>0.80654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12814" y="3252790"/>
          <a:ext cx="2711262" cy="34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en-US" sz="1050" b="1" dirty="0">
              <a:solidFill>
                <a:srgbClr val="FF9D1C"/>
              </a:solidFill>
            </a:rPr>
            <a:t>2020-21 outlook</a:t>
          </a:r>
        </a:p>
      </cdr:txBody>
    </cdr:sp>
  </cdr:relSizeAnchor>
  <cdr:relSizeAnchor xmlns:cdr="http://schemas.openxmlformats.org/drawingml/2006/chartDrawing">
    <cdr:from>
      <cdr:x>0.5437</cdr:x>
      <cdr:y>0.56657</cdr:y>
    </cdr:from>
    <cdr:to>
      <cdr:x>0.87152</cdr:x>
      <cdr:y>0.64559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35386" y="2529219"/>
          <a:ext cx="2674307" cy="3527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en-US" sz="1050" b="1" dirty="0">
              <a:solidFill>
                <a:srgbClr val="FF6825"/>
              </a:solidFill>
            </a:rPr>
            <a:t>2021-22 outlook</a:t>
          </a:r>
        </a:p>
      </cdr:txBody>
    </cdr:sp>
  </cdr:relSizeAnchor>
  <cdr:relSizeAnchor xmlns:cdr="http://schemas.openxmlformats.org/drawingml/2006/chartDrawing">
    <cdr:from>
      <cdr:x>0.53343</cdr:x>
      <cdr:y>0.16855</cdr:y>
    </cdr:from>
    <cdr:to>
      <cdr:x>0.86178</cdr:x>
      <cdr:y>0.23997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346D441-F7D2-4ECB-92DB-7CEC5BD852A9}"/>
            </a:ext>
          </a:extLst>
        </cdr:cNvPr>
        <cdr:cNvSpPr txBox="1"/>
      </cdr:nvSpPr>
      <cdr:spPr>
        <a:xfrm xmlns:a="http://schemas.openxmlformats.org/drawingml/2006/main">
          <a:off x="4351677" y="752416"/>
          <a:ext cx="2678630" cy="318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CA1A0C"/>
              </a:solidFill>
            </a:rPr>
            <a:t>2019-20 outlook</a:t>
          </a:r>
        </a:p>
      </cdr:txBody>
    </cdr:sp>
  </cdr:relSizeAnchor>
  <cdr:relSizeAnchor xmlns:cdr="http://schemas.openxmlformats.org/drawingml/2006/chartDrawing">
    <cdr:from>
      <cdr:x>0.00571</cdr:x>
      <cdr:y>0</cdr:y>
    </cdr:from>
    <cdr:to>
      <cdr:x>1</cdr:x>
      <cdr:y>0.06937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D95B45B7-5A96-44AB-B143-EE5E72E04A2D}"/>
            </a:ext>
          </a:extLst>
        </cdr:cNvPr>
        <cdr:cNvSpPr txBox="1"/>
      </cdr:nvSpPr>
      <cdr:spPr>
        <a:xfrm xmlns:a="http://schemas.openxmlformats.org/drawingml/2006/main">
          <a:off x="16443" y="0"/>
          <a:ext cx="2863282" cy="149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 % of GDP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   % of GDP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0.52726</cdr:x>
      <cdr:y>0.16976</cdr:y>
    </cdr:from>
    <cdr:to>
      <cdr:x>0.94912</cdr:x>
      <cdr:y>0.33732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D13AD28-AB32-4802-BF75-799ABDB4953D}"/>
            </a:ext>
          </a:extLst>
        </cdr:cNvPr>
        <cdr:cNvSpPr txBox="1"/>
      </cdr:nvSpPr>
      <cdr:spPr>
        <a:xfrm xmlns:a="http://schemas.openxmlformats.org/drawingml/2006/main">
          <a:off x="4195141" y="351868"/>
          <a:ext cx="3356550" cy="347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861C3D"/>
              </a:solidFill>
            </a:rPr>
            <a:t>2020-21 outlook (LHS)</a:t>
          </a:r>
        </a:p>
      </cdr:txBody>
    </cdr:sp>
  </cdr:relSizeAnchor>
  <cdr:relSizeAnchor xmlns:cdr="http://schemas.openxmlformats.org/drawingml/2006/chartDrawing">
    <cdr:from>
      <cdr:x>0.31905</cdr:x>
      <cdr:y>0.34374</cdr:y>
    </cdr:from>
    <cdr:to>
      <cdr:x>0.73819</cdr:x>
      <cdr:y>0.49933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76FACBD-02F2-40FC-9406-5615375F1434}"/>
            </a:ext>
          </a:extLst>
        </cdr:cNvPr>
        <cdr:cNvSpPr txBox="1"/>
      </cdr:nvSpPr>
      <cdr:spPr>
        <a:xfrm xmlns:a="http://schemas.openxmlformats.org/drawingml/2006/main">
          <a:off x="2538508" y="712488"/>
          <a:ext cx="3334908" cy="322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E5237B"/>
              </a:solidFill>
            </a:rPr>
            <a:t>2021-22 outlook (LHS)</a:t>
          </a:r>
        </a:p>
      </cdr:txBody>
    </cdr:sp>
  </cdr:relSizeAnchor>
  <cdr:relSizeAnchor xmlns:cdr="http://schemas.openxmlformats.org/drawingml/2006/chartDrawing">
    <cdr:from>
      <cdr:x>0.56961</cdr:x>
      <cdr:y>0.51142</cdr:y>
    </cdr:from>
    <cdr:to>
      <cdr:x>0.98643</cdr:x>
      <cdr:y>0.64284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41F639D-26CC-48A8-9465-F98D242F8BFE}"/>
            </a:ext>
          </a:extLst>
        </cdr:cNvPr>
        <cdr:cNvSpPr txBox="1"/>
      </cdr:nvSpPr>
      <cdr:spPr>
        <a:xfrm xmlns:a="http://schemas.openxmlformats.org/drawingml/2006/main">
          <a:off x="4532151" y="1060035"/>
          <a:ext cx="3316449" cy="27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F6A0B3"/>
              </a:solidFill>
            </a:rPr>
            <a:t>2019-20 outlook (LHS)</a:t>
          </a:r>
        </a:p>
      </cdr:txBody>
    </cdr:sp>
  </cdr:relSizeAnchor>
  <cdr:relSizeAnchor xmlns:cdr="http://schemas.openxmlformats.org/drawingml/2006/chartDrawing">
    <cdr:from>
      <cdr:x>0.00571</cdr:x>
      <cdr:y>0</cdr:y>
    </cdr:from>
    <cdr:to>
      <cdr:x>1</cdr:x>
      <cdr:y>0.1297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DF9137DB-AA80-42D6-AE6D-0985A1585D35}"/>
            </a:ext>
          </a:extLst>
        </cdr:cNvPr>
        <cdr:cNvSpPr txBox="1"/>
      </cdr:nvSpPr>
      <cdr:spPr>
        <a:xfrm xmlns:a="http://schemas.openxmlformats.org/drawingml/2006/main">
          <a:off x="16442" y="0"/>
          <a:ext cx="2863282" cy="149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 % of GDP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% of GDP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0.78402</cdr:x>
      <cdr:y>0.097</cdr:y>
    </cdr:from>
    <cdr:to>
      <cdr:x>1</cdr:x>
      <cdr:y>0.26293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4C53A87-DDAF-4254-8864-3A0A2407AC30}"/>
            </a:ext>
          </a:extLst>
        </cdr:cNvPr>
        <cdr:cNvSpPr txBox="1"/>
      </cdr:nvSpPr>
      <cdr:spPr>
        <a:xfrm xmlns:a="http://schemas.openxmlformats.org/drawingml/2006/main">
          <a:off x="6238130" y="207749"/>
          <a:ext cx="1718419" cy="35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002060"/>
              </a:solidFill>
            </a:rPr>
            <a:t>2020-21 outlook</a:t>
          </a:r>
        </a:p>
      </cdr:txBody>
    </cdr:sp>
  </cdr:relSizeAnchor>
  <cdr:relSizeAnchor xmlns:cdr="http://schemas.openxmlformats.org/drawingml/2006/chartDrawing">
    <cdr:from>
      <cdr:x>0.61016</cdr:x>
      <cdr:y>0.36775</cdr:y>
    </cdr:from>
    <cdr:to>
      <cdr:x>0.96058</cdr:x>
      <cdr:y>0.53067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B4B1EF3-106C-40B6-B9AA-2CAD46B67BDB}"/>
            </a:ext>
          </a:extLst>
        </cdr:cNvPr>
        <cdr:cNvSpPr txBox="1"/>
      </cdr:nvSpPr>
      <cdr:spPr>
        <a:xfrm xmlns:a="http://schemas.openxmlformats.org/drawingml/2006/main">
          <a:off x="4854763" y="787634"/>
          <a:ext cx="2788134" cy="348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00B1BA"/>
              </a:solidFill>
            </a:rPr>
            <a:t>2021-22 outlook</a:t>
          </a:r>
        </a:p>
      </cdr:txBody>
    </cdr:sp>
  </cdr:relSizeAnchor>
  <cdr:relSizeAnchor xmlns:cdr="http://schemas.openxmlformats.org/drawingml/2006/chartDrawing">
    <cdr:from>
      <cdr:x>0.78303</cdr:x>
      <cdr:y>0.46141</cdr:y>
    </cdr:from>
    <cdr:to>
      <cdr:x>1</cdr:x>
      <cdr:y>0.64887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225D39F-1ED2-435B-9EEC-9EC3173E8A5A}"/>
            </a:ext>
          </a:extLst>
        </cdr:cNvPr>
        <cdr:cNvSpPr txBox="1"/>
      </cdr:nvSpPr>
      <cdr:spPr>
        <a:xfrm xmlns:a="http://schemas.openxmlformats.org/drawingml/2006/main">
          <a:off x="6230178" y="988228"/>
          <a:ext cx="1726371" cy="40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dirty="0">
              <a:solidFill>
                <a:srgbClr val="B7E2E7"/>
              </a:solidFill>
            </a:rPr>
            <a:t>2019-20 outlook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</cdr:x>
      <cdr:y>0.31901</cdr:y>
    </cdr:from>
    <cdr:to>
      <cdr:x>0.79515</cdr:x>
      <cdr:y>0.43824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B5E160-524B-44A9-B8AE-B3590A838411}"/>
            </a:ext>
          </a:extLst>
        </cdr:cNvPr>
        <cdr:cNvSpPr txBox="1"/>
      </cdr:nvSpPr>
      <cdr:spPr>
        <a:xfrm xmlns:a="http://schemas.openxmlformats.org/drawingml/2006/main">
          <a:off x="3986213" y="1424098"/>
          <a:ext cx="2340419" cy="532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rPr>
            <a:t>Including government businesses</a:t>
          </a:r>
        </a:p>
        <a:p xmlns:a="http://schemas.openxmlformats.org/drawingml/2006/main">
          <a:pPr algn="ctr"/>
          <a:endParaRPr lang="en-AU" sz="105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0.501</cdr:x>
      <cdr:y>0.74105</cdr:y>
    </cdr:from>
    <cdr:to>
      <cdr:x>0.83939</cdr:x>
      <cdr:y>0.87204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923F14C-94FF-4B8E-B59E-9251D8CF4D96}"/>
            </a:ext>
          </a:extLst>
        </cdr:cNvPr>
        <cdr:cNvSpPr txBox="1"/>
      </cdr:nvSpPr>
      <cdr:spPr>
        <a:xfrm xmlns:a="http://schemas.openxmlformats.org/drawingml/2006/main">
          <a:off x="3986213" y="3308077"/>
          <a:ext cx="2692422" cy="58474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rgbClr val="5C2A92"/>
              </a:solidFill>
              <a:cs typeface="Arial" panose="020B0604020202020204" pitchFamily="34" charset="0"/>
            </a:rPr>
            <a:t>Excluding</a:t>
          </a:r>
          <a:r>
            <a:rPr lang="en-AU" sz="1050" b="1" baseline="0" dirty="0">
              <a:solidFill>
                <a:srgbClr val="5C2A92"/>
              </a:solidFill>
              <a:cs typeface="Arial" panose="020B0604020202020204" pitchFamily="34" charset="0"/>
            </a:rPr>
            <a:t> </a:t>
          </a:r>
          <a:r>
            <a:rPr lang="en-AU" sz="1050" b="1" dirty="0">
              <a:solidFill>
                <a:srgbClr val="5C2A92"/>
              </a:solidFill>
              <a:cs typeface="Arial" panose="020B0604020202020204" pitchFamily="34" charset="0"/>
            </a:rPr>
            <a:t>government</a:t>
          </a:r>
          <a:r>
            <a:rPr lang="en-AU" sz="1050" b="1" baseline="0" dirty="0">
              <a:solidFill>
                <a:srgbClr val="5C2A92"/>
              </a:solidFill>
              <a:cs typeface="Arial" panose="020B0604020202020204" pitchFamily="34" charset="0"/>
            </a:rPr>
            <a:t> businesses</a:t>
          </a:r>
          <a:endParaRPr lang="en-AU" sz="1050" b="1" dirty="0">
            <a:solidFill>
              <a:srgbClr val="5C2A92"/>
            </a:solidFill>
            <a:cs typeface="Arial" panose="020B0604020202020204" pitchFamily="34" charset="0"/>
          </a:endParaRPr>
        </a:p>
        <a:p xmlns:a="http://schemas.openxmlformats.org/drawingml/2006/main">
          <a:pPr algn="l"/>
          <a:endParaRPr lang="en-AU" sz="1050" b="1" dirty="0">
            <a:solidFill>
              <a:srgbClr val="5C2A9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0.00571</cdr:x>
      <cdr:y>0</cdr:y>
    </cdr:from>
    <cdr:to>
      <cdr:x>1</cdr:x>
      <cdr:y>0.06937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4A389FBE-8C1A-45BB-A540-F41143A9ED49}"/>
            </a:ext>
          </a:extLst>
        </cdr:cNvPr>
        <cdr:cNvSpPr txBox="1"/>
      </cdr:nvSpPr>
      <cdr:spPr>
        <a:xfrm xmlns:a="http://schemas.openxmlformats.org/drawingml/2006/main">
          <a:off x="17531" y="0"/>
          <a:ext cx="3052624" cy="159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% of GDP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  </a:t>
          </a:r>
          <a:r>
            <a:rPr lang="en-AU" sz="1050" b="1" baseline="0" dirty="0">
              <a:solidFill>
                <a:schemeClr val="tx1"/>
              </a:solidFill>
            </a:rPr>
            <a:t> </a:t>
          </a:r>
          <a:r>
            <a:rPr lang="en-AU" sz="1050" b="1" dirty="0">
              <a:solidFill>
                <a:schemeClr val="tx1"/>
              </a:solidFill>
            </a:rPr>
            <a:t>% of GDP</a:t>
          </a:r>
        </a:p>
      </cdr:txBody>
    </cdr:sp>
  </cdr:relSizeAnchor>
  <cdr:relSizeAnchor xmlns:cdr="http://schemas.openxmlformats.org/drawingml/2006/chartDrawing">
    <cdr:from>
      <cdr:x>0.04105</cdr:x>
      <cdr:y>0.04836</cdr:y>
    </cdr:from>
    <cdr:to>
      <cdr:x>0.44624</cdr:x>
      <cdr:y>0.27678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8A3C167C-1521-4064-9547-5F36E2CF0AC4}"/>
            </a:ext>
          </a:extLst>
        </cdr:cNvPr>
        <cdr:cNvSpPr txBox="1"/>
      </cdr:nvSpPr>
      <cdr:spPr>
        <a:xfrm xmlns:a="http://schemas.openxmlformats.org/drawingml/2006/main">
          <a:off x="326584" y="215900"/>
          <a:ext cx="3223914" cy="1019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2021-22 outlook</a:t>
          </a:r>
        </a:p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2020-21 outlook</a:t>
          </a:r>
        </a:p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2019-20 outlook</a:t>
          </a:r>
        </a:p>
        <a:p xmlns:a="http://schemas.openxmlformats.org/drawingml/2006/main">
          <a:pPr algn="ctr"/>
          <a:endParaRPr lang="en-AU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0.53708</cdr:x>
      <cdr:y>0.32768</cdr:y>
    </cdr:from>
    <cdr:to>
      <cdr:x>0.93929</cdr:x>
      <cdr:y>0.41975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ECC53A5B-EF3A-44E7-89EB-7E80E2FC8837}"/>
            </a:ext>
          </a:extLst>
        </cdr:cNvPr>
        <cdr:cNvSpPr txBox="1"/>
      </cdr:nvSpPr>
      <cdr:spPr>
        <a:xfrm xmlns:a="http://schemas.openxmlformats.org/drawingml/2006/main">
          <a:off x="4273314" y="1462800"/>
          <a:ext cx="3200204" cy="41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050" b="1" dirty="0">
              <a:solidFill>
                <a:schemeClr val="accent5">
                  <a:lumMod val="50000"/>
                </a:schemeClr>
              </a:solidFill>
            </a:rPr>
            <a:t>Expenses</a:t>
          </a:r>
        </a:p>
      </cdr:txBody>
    </cdr:sp>
  </cdr:relSizeAnchor>
  <cdr:relSizeAnchor xmlns:cdr="http://schemas.openxmlformats.org/drawingml/2006/chartDrawing">
    <cdr:from>
      <cdr:x>0.58694</cdr:x>
      <cdr:y>0.66076</cdr:y>
    </cdr:from>
    <cdr:to>
      <cdr:x>0.81595</cdr:x>
      <cdr:y>0.75283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7DE5F4F4-4C40-4DD8-B466-D0A242726E5A}"/>
            </a:ext>
          </a:extLst>
        </cdr:cNvPr>
        <cdr:cNvSpPr txBox="1"/>
      </cdr:nvSpPr>
      <cdr:spPr>
        <a:xfrm xmlns:a="http://schemas.openxmlformats.org/drawingml/2006/main">
          <a:off x="4670038" y="2949682"/>
          <a:ext cx="1822129" cy="41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rgbClr val="00B050"/>
              </a:solidFill>
            </a:rPr>
            <a:t>Revenue</a:t>
          </a:r>
          <a:endParaRPr lang="en-A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0.00571</cdr:x>
      <cdr:y>0</cdr:y>
    </cdr:from>
    <cdr:to>
      <cdr:x>1</cdr:x>
      <cdr:y>0.06937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2548F325-E621-494E-8249-54B3C98CB5E5}"/>
            </a:ext>
          </a:extLst>
        </cdr:cNvPr>
        <cdr:cNvSpPr txBox="1"/>
      </cdr:nvSpPr>
      <cdr:spPr>
        <a:xfrm xmlns:a="http://schemas.openxmlformats.org/drawingml/2006/main">
          <a:off x="17530" y="-846"/>
          <a:ext cx="3052624" cy="159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% of GDP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% of GDP</a:t>
          </a:r>
        </a:p>
      </cdr:txBody>
    </cdr:sp>
  </cdr:relSizeAnchor>
  <cdr:relSizeAnchor xmlns:cdr="http://schemas.openxmlformats.org/drawingml/2006/chartDrawing">
    <cdr:from>
      <cdr:x>0.04743</cdr:x>
      <cdr:y>0.05974</cdr:y>
    </cdr:from>
    <cdr:to>
      <cdr:x>0.45262</cdr:x>
      <cdr:y>0.28816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2C565BA-A094-4935-BF6D-042E1E6A9E08}"/>
            </a:ext>
          </a:extLst>
        </cdr:cNvPr>
        <cdr:cNvSpPr txBox="1"/>
      </cdr:nvSpPr>
      <cdr:spPr>
        <a:xfrm xmlns:a="http://schemas.openxmlformats.org/drawingml/2006/main">
          <a:off x="377384" y="266700"/>
          <a:ext cx="3223914" cy="10196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2021-22 outlook</a:t>
          </a:r>
        </a:p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2020-21 outlook</a:t>
          </a:r>
        </a:p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2019-20 outlook</a:t>
          </a:r>
        </a:p>
        <a:p xmlns:a="http://schemas.openxmlformats.org/drawingml/2006/main">
          <a:pPr algn="ctr"/>
          <a:endParaRPr lang="en-AU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0.17588</cdr:x>
      <cdr:y>0.07481</cdr:y>
    </cdr:from>
    <cdr:to>
      <cdr:x>0.2283</cdr:x>
      <cdr:y>0.1873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9EE4020D-5A90-461A-B8A7-0E638DD1404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99429" y="333955"/>
          <a:ext cx="417060" cy="50217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0.62213</cdr:x>
      <cdr:y>0.6539</cdr:y>
    </cdr:from>
    <cdr:to>
      <cdr:x>0.97244</cdr:x>
      <cdr:y>0.76924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0019" y="2042298"/>
          <a:ext cx="2787263" cy="360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rgbClr val="E5237B"/>
              </a:solidFill>
            </a:rPr>
            <a:t>Aggregate state</a:t>
          </a:r>
        </a:p>
      </cdr:txBody>
    </cdr:sp>
  </cdr:relSizeAnchor>
  <cdr:relSizeAnchor xmlns:cdr="http://schemas.openxmlformats.org/drawingml/2006/chartDrawing">
    <cdr:from>
      <cdr:x>0.58394</cdr:x>
      <cdr:y>0.27297</cdr:y>
    </cdr:from>
    <cdr:to>
      <cdr:x>0.85798</cdr:x>
      <cdr:y>0.38512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46133" y="852563"/>
          <a:ext cx="2180394" cy="350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rgbClr val="B686DA"/>
              </a:solidFill>
            </a:rPr>
            <a:t>Commonwealth</a:t>
          </a:r>
        </a:p>
      </cdr:txBody>
    </cdr:sp>
  </cdr:relSizeAnchor>
  <cdr:relSizeAnchor xmlns:cdr="http://schemas.openxmlformats.org/drawingml/2006/chartDrawing">
    <cdr:from>
      <cdr:x>0.11756</cdr:x>
      <cdr:y>0.09496</cdr:y>
    </cdr:from>
    <cdr:to>
      <cdr:x>0.4251</cdr:x>
      <cdr:y>0.44711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7B1B18EF-F288-4450-83CA-4BD4927B2EEF}"/>
            </a:ext>
          </a:extLst>
        </cdr:cNvPr>
        <cdr:cNvSpPr txBox="1"/>
      </cdr:nvSpPr>
      <cdr:spPr>
        <a:xfrm xmlns:a="http://schemas.openxmlformats.org/drawingml/2006/main">
          <a:off x="338540" y="135351"/>
          <a:ext cx="885631" cy="501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2021-22 outlook</a:t>
          </a:r>
        </a:p>
        <a:p xmlns:a="http://schemas.openxmlformats.org/drawingml/2006/main">
          <a:pPr algn="l"/>
          <a:r>
            <a:rPr lang="en-AU" sz="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2020-21 outlook</a:t>
          </a:r>
        </a:p>
        <a:p xmlns:a="http://schemas.openxmlformats.org/drawingml/2006/main">
          <a:pPr algn="l"/>
          <a:r>
            <a:rPr lang="en-AU" sz="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2019-20 outlook</a:t>
          </a:r>
        </a:p>
        <a:p xmlns:a="http://schemas.openxmlformats.org/drawingml/2006/main">
          <a:pPr algn="ctr"/>
          <a:endParaRPr lang="en-AU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0.11211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B411A6A1-576E-498D-B56D-D5465E3BEEFD}"/>
            </a:ext>
          </a:extLst>
        </cdr:cNvPr>
        <cdr:cNvSpPr txBox="1"/>
      </cdr:nvSpPr>
      <cdr:spPr>
        <a:xfrm xmlns:a="http://schemas.openxmlformats.org/drawingml/2006/main">
          <a:off x="0" y="0"/>
          <a:ext cx="2879725" cy="159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   % of GDP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% of GDP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0.60542</cdr:x>
      <cdr:y>0.25874</cdr:y>
    </cdr:from>
    <cdr:to>
      <cdr:x>0.76004</cdr:x>
      <cdr:y>0.3967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7075" y="468015"/>
          <a:ext cx="1230224" cy="249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rgbClr val="00B0F0"/>
              </a:solidFill>
              <a:latin typeface="+mn-lt"/>
              <a:cs typeface="Arial" panose="020B0604020202020204" pitchFamily="34" charset="0"/>
            </a:rPr>
            <a:t>Aggregate state</a:t>
          </a:r>
        </a:p>
      </cdr:txBody>
    </cdr:sp>
  </cdr:relSizeAnchor>
  <cdr:relSizeAnchor xmlns:cdr="http://schemas.openxmlformats.org/drawingml/2006/chartDrawing">
    <cdr:from>
      <cdr:x>0.31212</cdr:x>
      <cdr:y>0</cdr:y>
    </cdr:from>
    <cdr:to>
      <cdr:x>0.48022</cdr:x>
      <cdr:y>0.16363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83388" y="0"/>
          <a:ext cx="1337544" cy="295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accent1"/>
              </a:solidFill>
              <a:latin typeface="+mn-lt"/>
              <a:cs typeface="Arial" panose="020B0604020202020204" pitchFamily="34" charset="0"/>
            </a:rPr>
            <a:t>Commonwealth</a:t>
          </a:r>
          <a:endParaRPr lang="en-AU" sz="800" b="1" dirty="0">
            <a:solidFill>
              <a:schemeClr val="accent1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</cdr:x>
      <cdr:y>0.40284</cdr:y>
    </cdr:from>
    <cdr:to>
      <cdr:x>0.83521</cdr:x>
      <cdr:y>0.64567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86213" y="1669792"/>
          <a:ext cx="2659159" cy="100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rPr>
            <a:t>Including government businesses</a:t>
          </a:r>
        </a:p>
        <a:p xmlns:a="http://schemas.openxmlformats.org/drawingml/2006/main">
          <a:pPr algn="l"/>
          <a:endParaRPr lang="en-AU" sz="105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0.26531</cdr:x>
      <cdr:y>0.76283</cdr:y>
    </cdr:from>
    <cdr:to>
      <cdr:x>0.86914</cdr:x>
      <cdr:y>0.87559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110947" y="3161987"/>
          <a:ext cx="4804403" cy="46739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rgbClr val="7030A0"/>
              </a:solidFill>
              <a:cs typeface="Arial" panose="020B0604020202020204" pitchFamily="34" charset="0"/>
            </a:rPr>
            <a:t>Excluding</a:t>
          </a:r>
          <a:r>
            <a:rPr lang="en-AU" sz="1050" b="1" baseline="0" dirty="0">
              <a:solidFill>
                <a:srgbClr val="7030A0"/>
              </a:solidFill>
              <a:cs typeface="Arial" panose="020B0604020202020204" pitchFamily="34" charset="0"/>
            </a:rPr>
            <a:t> </a:t>
          </a:r>
          <a:r>
            <a:rPr lang="en-AU" sz="1050" b="1" dirty="0">
              <a:solidFill>
                <a:srgbClr val="7030A0"/>
              </a:solidFill>
              <a:cs typeface="Arial" panose="020B0604020202020204" pitchFamily="34" charset="0"/>
            </a:rPr>
            <a:t>government</a:t>
          </a:r>
          <a:r>
            <a:rPr lang="en-AU" sz="1050" b="1" baseline="0" dirty="0">
              <a:solidFill>
                <a:srgbClr val="7030A0"/>
              </a:solidFill>
              <a:cs typeface="Arial" panose="020B0604020202020204" pitchFamily="34" charset="0"/>
            </a:rPr>
            <a:t> businesses</a:t>
          </a:r>
          <a:endParaRPr lang="en-AU" sz="1050" b="1" dirty="0">
            <a:solidFill>
              <a:srgbClr val="7030A0"/>
            </a:solidFill>
            <a:cs typeface="Arial" panose="020B0604020202020204" pitchFamily="34" charset="0"/>
          </a:endParaRPr>
        </a:p>
        <a:p xmlns:a="http://schemas.openxmlformats.org/drawingml/2006/main">
          <a:pPr algn="l"/>
          <a:endParaRPr lang="en-AU" sz="105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0.00571</cdr:x>
      <cdr:y>0</cdr:y>
    </cdr:from>
    <cdr:to>
      <cdr:x>1</cdr:x>
      <cdr:y>0.06938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7DC9DB7F-3DD0-4BCF-817A-746C6FCA13CF}"/>
            </a:ext>
          </a:extLst>
        </cdr:cNvPr>
        <cdr:cNvSpPr txBox="1"/>
      </cdr:nvSpPr>
      <cdr:spPr>
        <a:xfrm xmlns:a="http://schemas.openxmlformats.org/drawingml/2006/main">
          <a:off x="16443" y="-294"/>
          <a:ext cx="2863282" cy="149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% of GDP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% of GDP</a:t>
          </a:r>
        </a:p>
      </cdr:txBody>
    </cdr:sp>
  </cdr:relSizeAnchor>
  <cdr:relSizeAnchor xmlns:cdr="http://schemas.openxmlformats.org/drawingml/2006/chartDrawing">
    <cdr:from>
      <cdr:x>0.03264</cdr:x>
      <cdr:y>0.04836</cdr:y>
    </cdr:from>
    <cdr:to>
      <cdr:x>0.43783</cdr:x>
      <cdr:y>0.27678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DEA71A7-1E8A-42AF-B409-A7F063D027A7}"/>
            </a:ext>
          </a:extLst>
        </cdr:cNvPr>
        <cdr:cNvSpPr txBox="1"/>
      </cdr:nvSpPr>
      <cdr:spPr>
        <a:xfrm xmlns:a="http://schemas.openxmlformats.org/drawingml/2006/main">
          <a:off x="259692" y="215900"/>
          <a:ext cx="3223914" cy="10196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2021-22 outlook</a:t>
          </a:r>
        </a:p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2020-21 outlook</a:t>
          </a:r>
        </a:p>
        <a:p xmlns:a="http://schemas.openxmlformats.org/drawingml/2006/main">
          <a:pPr algn="l"/>
          <a:r>
            <a:rPr lang="en-AU" sz="1050" b="1" dirty="0">
              <a:solidFill>
                <a:schemeClr val="tx1"/>
              </a:solidFill>
              <a:cs typeface="Arial" panose="020B0604020202020204" pitchFamily="34" charset="0"/>
            </a:rPr>
            <a:t>2019-20 outlook</a:t>
          </a:r>
        </a:p>
        <a:p xmlns:a="http://schemas.openxmlformats.org/drawingml/2006/main">
          <a:pPr algn="ctr"/>
          <a:endParaRPr lang="en-AU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0.16206</cdr:x>
      <cdr:y>0.0656</cdr:y>
    </cdr:from>
    <cdr:to>
      <cdr:x>0.21447</cdr:x>
      <cdr:y>0.17809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3E8B6A1D-DAC9-41BC-A2C9-BAE33A3F3F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89408" y="292832"/>
          <a:ext cx="417060" cy="50217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552DF1-539F-4D29-959A-7EA4299A8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0D069-E240-4E84-9A0B-B244BA8BD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9E26-525D-4D21-9974-AB43926830A2}" type="datetimeFigureOut">
              <a:rPr lang="en-AU" smtClean="0"/>
              <a:t>1/12/2021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2ED05-19FE-42F3-9F43-504FF1A5BA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2B2AB-513B-4522-A6C7-9378CF95E3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DEAA-E7F5-463C-BE56-0699FCF2A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62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7BF2-3AD3-484C-AF0B-B437DE100252}" type="datetimeFigureOut">
              <a:rPr lang="en-AU" smtClean="0"/>
              <a:t>1/12/2021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6525-2DFC-45FE-A666-648FA7FF4D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3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7"/>
          <a:stretch/>
        </p:blipFill>
        <p:spPr>
          <a:xfrm flipV="1">
            <a:off x="-1" y="-2875"/>
            <a:ext cx="9144001" cy="25089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232867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4312" y="2326039"/>
            <a:ext cx="9144000" cy="180000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6" y="611648"/>
            <a:ext cx="2161631" cy="7385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2290038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312" y="2506038"/>
            <a:ext cx="9139687" cy="436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5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4378"/>
            <a:ext cx="9144001" cy="68608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Rectangle 7"/>
          <p:cNvSpPr/>
          <p:nvPr userDrawn="1"/>
        </p:nvSpPr>
        <p:spPr>
          <a:xfrm>
            <a:off x="-2" y="2193830"/>
            <a:ext cx="9144001" cy="255914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9603" y="2919404"/>
            <a:ext cx="4281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1"/>
          <a:stretch/>
        </p:blipFill>
        <p:spPr>
          <a:xfrm>
            <a:off x="0" y="0"/>
            <a:ext cx="9140933" cy="47548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7807"/>
            <a:ext cx="9144000" cy="4589443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1" y="4667250"/>
            <a:ext cx="9143999" cy="219075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459603" y="2919404"/>
            <a:ext cx="4281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58"/>
            <a:ext cx="9144001" cy="68608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37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 baseline="0"/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baseline="0"/>
            </a:lvl2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5062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sz="2000" b="0" baseline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 sz="24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199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63563" y="1582486"/>
            <a:ext cx="8131175" cy="4652910"/>
          </a:xfrm>
          <a:prstGeom prst="roundRect">
            <a:avLst>
              <a:gd name="adj" fmla="val 1030"/>
            </a:avLst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 Same Side Corner Rectangle 10"/>
          <p:cNvSpPr/>
          <p:nvPr userDrawn="1"/>
        </p:nvSpPr>
        <p:spPr>
          <a:xfrm rot="10800000" flipH="1">
            <a:off x="563563" y="6140146"/>
            <a:ext cx="8131175" cy="95250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312" y="1958964"/>
            <a:ext cx="9139687" cy="4908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" y="1759802"/>
            <a:ext cx="9144000" cy="199162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7809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22878" r="17123"/>
          <a:stretch/>
        </p:blipFill>
        <p:spPr>
          <a:xfrm>
            <a:off x="0" y="1744980"/>
            <a:ext cx="9144000" cy="512461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0" y="1517966"/>
            <a:ext cx="9144000" cy="5351626"/>
            <a:chOff x="0" y="1495783"/>
            <a:chExt cx="9144000" cy="5607840"/>
          </a:xfrm>
        </p:grpSpPr>
        <p:sp>
          <p:nvSpPr>
            <p:cNvPr id="20" name="Rectangle 19"/>
            <p:cNvSpPr/>
            <p:nvPr/>
          </p:nvSpPr>
          <p:spPr>
            <a:xfrm>
              <a:off x="0" y="1749196"/>
              <a:ext cx="9144000" cy="5354427"/>
            </a:xfrm>
            <a:prstGeom prst="rect">
              <a:avLst/>
            </a:prstGeom>
            <a:solidFill>
              <a:srgbClr val="3D4D7D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1495783"/>
              <a:ext cx="9144000" cy="236221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 userDrawn="1"/>
        </p:nvSpPr>
        <p:spPr>
          <a:xfrm>
            <a:off x="-7620" y="1758634"/>
            <a:ext cx="9144000" cy="20033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60961"/>
            <a:ext cx="9144000" cy="6798944"/>
            <a:chOff x="0" y="99061"/>
            <a:chExt cx="9144000" cy="67989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t="1" r="17742" b="-934"/>
            <a:stretch/>
          </p:blipFill>
          <p:spPr>
            <a:xfrm>
              <a:off x="0" y="99061"/>
              <a:ext cx="9144000" cy="679132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106681"/>
              <a:ext cx="9144000" cy="6791324"/>
              <a:chOff x="0" y="91441"/>
              <a:chExt cx="9144000" cy="679132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91441"/>
                <a:ext cx="9144000" cy="6791324"/>
              </a:xfrm>
              <a:prstGeom prst="rect">
                <a:avLst/>
              </a:prstGeom>
              <a:solidFill>
                <a:srgbClr val="3D4D7D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22"/>
              <p:cNvSpPr/>
              <p:nvPr/>
            </p:nvSpPr>
            <p:spPr>
              <a:xfrm>
                <a:off x="6461760" y="200760"/>
                <a:ext cx="2682240" cy="6682004"/>
              </a:xfrm>
              <a:custGeom>
                <a:avLst/>
                <a:gdLst>
                  <a:gd name="connsiteX0" fmla="*/ 0 w 2407920"/>
                  <a:gd name="connsiteY0" fmla="*/ 0 h 6858000"/>
                  <a:gd name="connsiteX1" fmla="*/ 2407920 w 2407920"/>
                  <a:gd name="connsiteY1" fmla="*/ 0 h 6858000"/>
                  <a:gd name="connsiteX2" fmla="*/ 2407920 w 2407920"/>
                  <a:gd name="connsiteY2" fmla="*/ 6858000 h 6858000"/>
                  <a:gd name="connsiteX3" fmla="*/ 0 w 2407920"/>
                  <a:gd name="connsiteY3" fmla="*/ 6858000 h 6858000"/>
                  <a:gd name="connsiteX4" fmla="*/ 0 w 2407920"/>
                  <a:gd name="connsiteY4" fmla="*/ 0 h 6858000"/>
                  <a:gd name="connsiteX0" fmla="*/ 0 w 2407920"/>
                  <a:gd name="connsiteY0" fmla="*/ 6858000 h 6858000"/>
                  <a:gd name="connsiteX1" fmla="*/ 2407920 w 2407920"/>
                  <a:gd name="connsiteY1" fmla="*/ 0 h 6858000"/>
                  <a:gd name="connsiteX2" fmla="*/ 2407920 w 2407920"/>
                  <a:gd name="connsiteY2" fmla="*/ 6858000 h 6858000"/>
                  <a:gd name="connsiteX3" fmla="*/ 0 w 240792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920" h="6858000">
                    <a:moveTo>
                      <a:pt x="0" y="6858000"/>
                    </a:moveTo>
                    <a:lnTo>
                      <a:pt x="2407920" y="0"/>
                    </a:lnTo>
                    <a:lnTo>
                      <a:pt x="240792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0" name="TextBox 19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3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9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6519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-1" r="34932" b="-1"/>
          <a:stretch/>
        </p:blipFill>
        <p:spPr>
          <a:xfrm>
            <a:off x="3653574" y="0"/>
            <a:ext cx="5490426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653574" y="0"/>
            <a:ext cx="5490426" cy="6859904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51460" y="1447404"/>
            <a:ext cx="4655820" cy="176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r="8027"/>
          <a:stretch/>
        </p:blipFill>
        <p:spPr>
          <a:xfrm>
            <a:off x="1648168" y="0"/>
            <a:ext cx="749583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 userDrawn="1"/>
        </p:nvSpPr>
        <p:spPr>
          <a:xfrm>
            <a:off x="0" y="194147"/>
            <a:ext cx="9144000" cy="6665757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22"/>
          <p:cNvSpPr/>
          <p:nvPr userDrawn="1"/>
        </p:nvSpPr>
        <p:spPr>
          <a:xfrm>
            <a:off x="6461760" y="175996"/>
            <a:ext cx="2682240" cy="6682004"/>
          </a:xfrm>
          <a:custGeom>
            <a:avLst/>
            <a:gdLst>
              <a:gd name="connsiteX0" fmla="*/ 0 w 2407920"/>
              <a:gd name="connsiteY0" fmla="*/ 0 h 6858000"/>
              <a:gd name="connsiteX1" fmla="*/ 2407920 w 2407920"/>
              <a:gd name="connsiteY1" fmla="*/ 0 h 6858000"/>
              <a:gd name="connsiteX2" fmla="*/ 2407920 w 2407920"/>
              <a:gd name="connsiteY2" fmla="*/ 6858000 h 6858000"/>
              <a:gd name="connsiteX3" fmla="*/ 0 w 2407920"/>
              <a:gd name="connsiteY3" fmla="*/ 6858000 h 6858000"/>
              <a:gd name="connsiteX4" fmla="*/ 0 w 2407920"/>
              <a:gd name="connsiteY4" fmla="*/ 0 h 6858000"/>
              <a:gd name="connsiteX0" fmla="*/ 0 w 2407920"/>
              <a:gd name="connsiteY0" fmla="*/ 6858000 h 6858000"/>
              <a:gd name="connsiteX1" fmla="*/ 2407920 w 2407920"/>
              <a:gd name="connsiteY1" fmla="*/ 0 h 6858000"/>
              <a:gd name="connsiteX2" fmla="*/ 2407920 w 2407920"/>
              <a:gd name="connsiteY2" fmla="*/ 6858000 h 6858000"/>
              <a:gd name="connsiteX3" fmla="*/ 0 w 2407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920" h="6858000">
                <a:moveTo>
                  <a:pt x="0" y="6858000"/>
                </a:moveTo>
                <a:lnTo>
                  <a:pt x="2407920" y="0"/>
                </a:lnTo>
                <a:lnTo>
                  <a:pt x="2407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75996"/>
            <a:ext cx="4872088" cy="6682004"/>
            <a:chOff x="0" y="-15241"/>
            <a:chExt cx="4872088" cy="66820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-15241"/>
              <a:ext cx="2189848" cy="6682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22"/>
            <p:cNvSpPr/>
            <p:nvPr userDrawn="1"/>
          </p:nvSpPr>
          <p:spPr>
            <a:xfrm flipH="1" flipV="1">
              <a:off x="2189848" y="-15241"/>
              <a:ext cx="2682240" cy="6682004"/>
            </a:xfrm>
            <a:custGeom>
              <a:avLst/>
              <a:gdLst>
                <a:gd name="connsiteX0" fmla="*/ 0 w 2407920"/>
                <a:gd name="connsiteY0" fmla="*/ 0 h 6858000"/>
                <a:gd name="connsiteX1" fmla="*/ 2407920 w 2407920"/>
                <a:gd name="connsiteY1" fmla="*/ 0 h 6858000"/>
                <a:gd name="connsiteX2" fmla="*/ 2407920 w 2407920"/>
                <a:gd name="connsiteY2" fmla="*/ 6858000 h 6858000"/>
                <a:gd name="connsiteX3" fmla="*/ 0 w 2407920"/>
                <a:gd name="connsiteY3" fmla="*/ 6858000 h 6858000"/>
                <a:gd name="connsiteX4" fmla="*/ 0 w 2407920"/>
                <a:gd name="connsiteY4" fmla="*/ 0 h 6858000"/>
                <a:gd name="connsiteX0" fmla="*/ 0 w 2407920"/>
                <a:gd name="connsiteY0" fmla="*/ 6858000 h 6858000"/>
                <a:gd name="connsiteX1" fmla="*/ 2407920 w 2407920"/>
                <a:gd name="connsiteY1" fmla="*/ 0 h 6858000"/>
                <a:gd name="connsiteX2" fmla="*/ 2407920 w 2407920"/>
                <a:gd name="connsiteY2" fmla="*/ 6858000 h 6858000"/>
                <a:gd name="connsiteX3" fmla="*/ 0 w 240792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920" h="6858000">
                  <a:moveTo>
                    <a:pt x="0" y="6858000"/>
                  </a:moveTo>
                  <a:lnTo>
                    <a:pt x="2407920" y="0"/>
                  </a:lnTo>
                  <a:lnTo>
                    <a:pt x="240792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2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14346"/>
            <a:ext cx="9144000" cy="664365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4345"/>
            <a:ext cx="9144000" cy="116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6845" y="6434984"/>
            <a:ext cx="1577546" cy="29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AU" sz="1050">
                <a:solidFill>
                  <a:srgbClr val="788184"/>
                </a:solidFill>
              </a:rPr>
              <a:t>Parliamentary Budget Office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72123" y="15621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360000" marR="0" lvl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14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3" r:id="rId4"/>
    <p:sldLayoutId id="2147483652" r:id="rId5"/>
    <p:sldLayoutId id="2147483660" r:id="rId6"/>
    <p:sldLayoutId id="2147483658" r:id="rId7"/>
    <p:sldLayoutId id="2147483661" r:id="rId8"/>
    <p:sldLayoutId id="2147483659" r:id="rId9"/>
    <p:sldLayoutId id="2147483651" r:id="rId10"/>
    <p:sldLayoutId id="214748366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600"/>
        </a:spcAft>
        <a:buNone/>
        <a:defRPr lang="en-US" sz="3200" b="1" kern="1200" dirty="0" smtClean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60000" marR="0" indent="-36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US" sz="20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Calibri" panose="020F0502020204030204" pitchFamily="34" charset="0"/>
        <a:buChar char="̶"/>
        <a:tabLst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Tx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SIPCMContentMarking" descr="{&quot;HashCode&quot;:-1423410385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28A02BCF-66C7-4234-A018-2FF772D895DA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7" name="MSIPCMContentMarking" descr="{&quot;HashCode&quot;:-1399272816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D30E806C-CED3-4501-84D6-5735037FF3CB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494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600"/>
        </a:spcAft>
        <a:buNone/>
        <a:defRPr lang="en-US" sz="3200" b="1" kern="1200" dirty="0" smtClean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60000" marR="0" indent="-36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US"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Calibri" panose="020F0502020204030204" pitchFamily="34" charset="0"/>
        <a:buChar char="̶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9038" y="3200733"/>
            <a:ext cx="7622278" cy="23201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00" cap="all" spc="-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National fiscal outlook: As at 2021-22 Budgets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" y="5807983"/>
            <a:ext cx="431292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br>
              <a:rPr lang="en-AU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December 2021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761757" y="4953875"/>
            <a:ext cx="2932981" cy="1500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3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1" i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Parliamentary Budget Office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www.pbo.gov.au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3563" y="5612013"/>
            <a:ext cx="4069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6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887" y="6228775"/>
            <a:ext cx="73330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800" b="1" dirty="0">
                <a:solidFill>
                  <a:schemeClr val="bg1">
                    <a:lumMod val="50000"/>
                  </a:schemeClr>
                </a:solidFill>
              </a:rPr>
              <a:t>Note: The net operating balance is equal to revenue less expenses and does not include the purchase and sale of assets. </a:t>
            </a:r>
            <a:r>
              <a:rPr lang="en-AU" sz="800" b="1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AU" sz="800" b="1" dirty="0">
                <a:solidFill>
                  <a:schemeClr val="bg1">
                    <a:lumMod val="50000"/>
                  </a:schemeClr>
                </a:solidFill>
              </a:rPr>
              <a:t>forecast for GDP has been revised upwards across the forward estimates when compared to the 2020-21 National fiscal outlook. Consequently, an unchanged or slightly higher dollar amount will appear as a smaller proportion of GDP in these charts.</a:t>
            </a:r>
          </a:p>
          <a:p>
            <a:r>
              <a:rPr lang="en-AU" sz="8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2021-22 Budgets and PBO analysis.</a:t>
            </a:r>
            <a:endParaRPr lang="en-AU" sz="8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National net operating balance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89C512-1692-4923-80A4-D7721A2B0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44271"/>
              </p:ext>
            </p:extLst>
          </p:nvPr>
        </p:nvGraphicFramePr>
        <p:xfrm>
          <a:off x="647700" y="1628775"/>
          <a:ext cx="79565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17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10" y="6323162"/>
            <a:ext cx="606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2021-22 Budgets and PBO analysis.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National net debt (top) and public debt interest payments (bottom)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2A5474-B67B-4B0A-AC58-4CBE4E849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30537"/>
              </p:ext>
            </p:extLst>
          </p:nvPr>
        </p:nvGraphicFramePr>
        <p:xfrm>
          <a:off x="647700" y="1628776"/>
          <a:ext cx="7956550" cy="223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4588B7-8435-4F75-82A7-6089E9255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93941"/>
              </p:ext>
            </p:extLst>
          </p:nvPr>
        </p:nvGraphicFramePr>
        <p:xfrm>
          <a:off x="647700" y="3951073"/>
          <a:ext cx="7956549" cy="214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DB1330-A31D-48B3-8985-6DC1448F3E6A}"/>
              </a:ext>
            </a:extLst>
          </p:cNvPr>
          <p:cNvSpPr txBox="1"/>
          <p:nvPr/>
        </p:nvSpPr>
        <p:spPr>
          <a:xfrm>
            <a:off x="5865742" y="3743324"/>
            <a:ext cx="5261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>
                    <a:lumMod val="50000"/>
                  </a:schemeClr>
                </a:solidFill>
              </a:rPr>
              <a:t>Revisions from 2020-21 outlook (RHS)</a:t>
            </a:r>
          </a:p>
          <a:p>
            <a:endParaRPr lang="en-AU" sz="1050"/>
          </a:p>
        </p:txBody>
      </p:sp>
    </p:spTree>
    <p:extLst>
      <p:ext uri="{BB962C8B-B14F-4D97-AF65-F5344CB8AC3E}">
        <p14:creationId xmlns:p14="http://schemas.microsoft.com/office/powerpoint/2010/main" val="352181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4797" y="6344134"/>
            <a:ext cx="673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Forecasts for Commonwealth government businesses are not available beyond the current budget year.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2021-22 Budgets and PBO analysis.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National net capital investment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94F60B5-CEC4-4CC0-A568-009FE068E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82164"/>
              </p:ext>
            </p:extLst>
          </p:nvPr>
        </p:nvGraphicFramePr>
        <p:xfrm>
          <a:off x="647700" y="1628775"/>
          <a:ext cx="7956549" cy="446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35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State revenue and expenses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8A2397-FDAE-4513-AE28-6162B521E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914040"/>
              </p:ext>
            </p:extLst>
          </p:nvPr>
        </p:nvGraphicFramePr>
        <p:xfrm>
          <a:off x="647700" y="1628775"/>
          <a:ext cx="7956549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DFB98E-4152-4012-90A2-976B996714EE}"/>
              </a:ext>
            </a:extLst>
          </p:cNvPr>
          <p:cNvSpPr txBox="1"/>
          <p:nvPr/>
        </p:nvSpPr>
        <p:spPr>
          <a:xfrm>
            <a:off x="472920" y="6302683"/>
            <a:ext cx="7827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2021-22 Budgets and PBO analysis.</a:t>
            </a:r>
          </a:p>
        </p:txBody>
      </p:sp>
    </p:spTree>
    <p:extLst>
      <p:ext uri="{BB962C8B-B14F-4D97-AF65-F5344CB8AC3E}">
        <p14:creationId xmlns:p14="http://schemas.microsoft.com/office/powerpoint/2010/main" val="150186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State net debt (top) and public debt interest payments (bottom)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0FD84B-F816-4701-BDE6-948A4EF69CE7}"/>
              </a:ext>
            </a:extLst>
          </p:cNvPr>
          <p:cNvGrpSpPr/>
          <p:nvPr/>
        </p:nvGrpSpPr>
        <p:grpSpPr>
          <a:xfrm>
            <a:off x="647700" y="1628776"/>
            <a:ext cx="7956550" cy="4464049"/>
            <a:chOff x="0" y="-620228"/>
            <a:chExt cx="2879725" cy="2923690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F77FA581-BF21-4A51-A249-00F1EB1019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4954602"/>
                </p:ext>
              </p:extLst>
            </p:nvPr>
          </p:nvGraphicFramePr>
          <p:xfrm>
            <a:off x="0" y="-620228"/>
            <a:ext cx="2879725" cy="2045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6A77092-ED93-4CF3-98B4-EF8D66A7F10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2776917"/>
                </p:ext>
              </p:extLst>
            </p:nvPr>
          </p:nvGraphicFramePr>
          <p:xfrm>
            <a:off x="0" y="1118789"/>
            <a:ext cx="2879725" cy="11846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4" name="TextBox 1">
            <a:extLst>
              <a:ext uri="{FF2B5EF4-FFF2-40B4-BE49-F238E27FC236}">
                <a16:creationId xmlns:a16="http://schemas.microsoft.com/office/drawing/2014/main" id="{DDEA71A7-1E8A-42AF-B409-A7F063D027A7}"/>
              </a:ext>
            </a:extLst>
          </p:cNvPr>
          <p:cNvSpPr txBox="1"/>
          <p:nvPr/>
        </p:nvSpPr>
        <p:spPr>
          <a:xfrm>
            <a:off x="1091487" y="1844675"/>
            <a:ext cx="3223914" cy="101967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050" b="1">
                <a:solidFill>
                  <a:schemeClr val="tx1"/>
                </a:solidFill>
                <a:cs typeface="Arial" panose="020B0604020202020204" pitchFamily="34" charset="0"/>
              </a:rPr>
              <a:t>2021-22 outlook</a:t>
            </a:r>
          </a:p>
          <a:p>
            <a:pPr algn="l"/>
            <a:r>
              <a:rPr lang="en-AU" sz="1050" b="1">
                <a:solidFill>
                  <a:schemeClr val="tx1"/>
                </a:solidFill>
                <a:cs typeface="Arial" panose="020B0604020202020204" pitchFamily="34" charset="0"/>
              </a:rPr>
              <a:t>2020-21 outlook</a:t>
            </a:r>
          </a:p>
          <a:p>
            <a:pPr algn="l"/>
            <a:r>
              <a:rPr lang="en-AU" sz="1050" b="1">
                <a:solidFill>
                  <a:schemeClr val="tx1"/>
                </a:solidFill>
                <a:cs typeface="Arial" panose="020B0604020202020204" pitchFamily="34" charset="0"/>
              </a:rPr>
              <a:t>2019-20 outlook</a:t>
            </a:r>
          </a:p>
          <a:p>
            <a:pPr algn="ctr"/>
            <a:endParaRPr lang="en-AU" sz="105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hart">
            <a:extLst>
              <a:ext uri="{FF2B5EF4-FFF2-40B4-BE49-F238E27FC236}">
                <a16:creationId xmlns:a16="http://schemas.microsoft.com/office/drawing/2014/main" id="{3E8B6A1D-DAC9-41BC-A2C9-BAE33A3F3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03" y="1921607"/>
            <a:ext cx="417060" cy="5021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12AE36-2AA7-4134-994B-EC07CA4A406E}"/>
              </a:ext>
            </a:extLst>
          </p:cNvPr>
          <p:cNvSpPr txBox="1"/>
          <p:nvPr/>
        </p:nvSpPr>
        <p:spPr>
          <a:xfrm>
            <a:off x="492469" y="6344134"/>
            <a:ext cx="606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2021-22 Budgets and PBO analysis.</a:t>
            </a:r>
          </a:p>
        </p:txBody>
      </p:sp>
    </p:spTree>
    <p:extLst>
      <p:ext uri="{BB962C8B-B14F-4D97-AF65-F5344CB8AC3E}">
        <p14:creationId xmlns:p14="http://schemas.microsoft.com/office/powerpoint/2010/main" val="161871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F749-0C17-49DD-971F-26C86BFB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State net capital investment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A08922-8F42-446F-B215-E6D982D58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882634"/>
              </p:ext>
            </p:extLst>
          </p:nvPr>
        </p:nvGraphicFramePr>
        <p:xfrm>
          <a:off x="647700" y="1628775"/>
          <a:ext cx="7956549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B11283-1B77-486C-BD31-AF966DAE976F}"/>
              </a:ext>
            </a:extLst>
          </p:cNvPr>
          <p:cNvSpPr txBox="1"/>
          <p:nvPr/>
        </p:nvSpPr>
        <p:spPr>
          <a:xfrm>
            <a:off x="503338" y="6344134"/>
            <a:ext cx="67347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2021-22 Budgets and PBO analysis.</a:t>
            </a:r>
            <a:endParaRPr lang="en-AU" sz="10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421888"/>
      </p:ext>
    </p:extLst>
  </p:cSld>
  <p:clrMapOvr>
    <a:masterClrMapping/>
  </p:clrMapOvr>
</p:sld>
</file>

<file path=ppt/theme/theme1.xml><?xml version="1.0" encoding="utf-8"?>
<a:theme xmlns:a="http://schemas.openxmlformats.org/drawingml/2006/main" name="PBO Powerpoint presentation">
  <a:themeElements>
    <a:clrScheme name="PBO colours">
      <a:dk1>
        <a:srgbClr val="000000"/>
      </a:dk1>
      <a:lt1>
        <a:srgbClr val="FFFFFF"/>
      </a:lt1>
      <a:dk2>
        <a:srgbClr val="9778B4"/>
      </a:dk2>
      <a:lt2>
        <a:srgbClr val="3D4D7D"/>
      </a:lt2>
      <a:accent1>
        <a:srgbClr val="8D487F"/>
      </a:accent1>
      <a:accent2>
        <a:srgbClr val="C64E45"/>
      </a:accent2>
      <a:accent3>
        <a:srgbClr val="F1873D"/>
      </a:accent3>
      <a:accent4>
        <a:srgbClr val="FCC648"/>
      </a:accent4>
      <a:accent5>
        <a:srgbClr val="86BE57"/>
      </a:accent5>
      <a:accent6>
        <a:srgbClr val="788183"/>
      </a:accent6>
      <a:hlink>
        <a:srgbClr val="000000"/>
      </a:hlink>
      <a:folHlink>
        <a:srgbClr val="3D4D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PBO colours">
      <a:dk1>
        <a:srgbClr val="000000"/>
      </a:dk1>
      <a:lt1>
        <a:srgbClr val="FFFFFF"/>
      </a:lt1>
      <a:dk2>
        <a:srgbClr val="9778B4"/>
      </a:dk2>
      <a:lt2>
        <a:srgbClr val="3D4D7D"/>
      </a:lt2>
      <a:accent1>
        <a:srgbClr val="8D487F"/>
      </a:accent1>
      <a:accent2>
        <a:srgbClr val="C64E45"/>
      </a:accent2>
      <a:accent3>
        <a:srgbClr val="F1873D"/>
      </a:accent3>
      <a:accent4>
        <a:srgbClr val="FCC648"/>
      </a:accent4>
      <a:accent5>
        <a:srgbClr val="86BE57"/>
      </a:accent5>
      <a:accent6>
        <a:srgbClr val="788183"/>
      </a:accent6>
      <a:hlink>
        <a:srgbClr val="000000"/>
      </a:hlink>
      <a:folHlink>
        <a:srgbClr val="3D4D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e907a-e1a6-4b76-8caa-2c3a6e0bcaac">SRR-1331152507-476</_dlc_DocId>
    <_dlc_DocIdUrl xmlns="ad8e907a-e1a6-4b76-8caa-2c3a6e0bcaac">
      <Url>https://pboprotected.sharepoint.com/sites/SRRHub/_layouts/15/DocIdRedir.aspx?ID=SRR-1331152507-476</Url>
      <Description>SRR-1331152507-476</Description>
    </_dlc_DocIdUrl>
    <SRR_x0020_ID xmlns="ad8e907a-e1a6-4b76-8caa-2c3a6e0bcaac">SRR-2021-102</SRR_x0020_ID>
    <DocumentSetDescription xmlns="http://schemas.microsoft.com/sharepoint/v3" xsi:nil="true"/>
    <Project_x0020_type xmlns="ad8e907a-e1a6-4b76-8caa-2c3a6e0bcaac">Regular publication</Project_x0020_type>
    <f81702133f5c4bc9b6bd0f4833f72334 xmlns="ad8e907a-e1a6-4b76-8caa-2c3a6e0bca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Publication</TermName>
          <TermId xmlns="http://schemas.microsoft.com/office/infopath/2007/PartnerControls">9575701a-97dc-4af7-849c-f49d6694138b</TermId>
        </TermInfo>
      </Terms>
    </f81702133f5c4bc9b6bd0f4833f72334>
    <TaxCatchAll xmlns="ad8e907a-e1a6-4b76-8caa-2c3a6e0bcaac">
      <Value>9</Value>
    </TaxCatchAll>
    <Link_x0020_to_x0020_approved_x0020_project_x0020_plan xmlns="ad8e907a-e1a6-4b76-8caa-2c3a6e0bcaac">
      <Url xsi:nil="true"/>
      <Description xsi:nil="true"/>
    </Link_x0020_to_x0020_approved_x0020_project_x0020_pla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A200844015D4C90680374BFB3002C" ma:contentTypeVersion="18" ma:contentTypeDescription="Create a new document." ma:contentTypeScope="" ma:versionID="c22190052dfa5b107c9c8423f74fe262">
  <xsd:schema xmlns:xsd="http://www.w3.org/2001/XMLSchema" xmlns:xs="http://www.w3.org/2001/XMLSchema" xmlns:p="http://schemas.microsoft.com/office/2006/metadata/properties" xmlns:ns1="http://schemas.microsoft.com/sharepoint/v3" xmlns:ns2="ad8e907a-e1a6-4b76-8caa-2c3a6e0bcaac" xmlns:ns3="721601ae-2bde-4ea3-9ce6-a9736c892d1a" targetNamespace="http://schemas.microsoft.com/office/2006/metadata/properties" ma:root="true" ma:fieldsID="f08dd91cd2c9ad2765d968c9bf733248" ns1:_="" ns2:_="" ns3:_="">
    <xsd:import namespace="http://schemas.microsoft.com/sharepoint/v3"/>
    <xsd:import namespace="ad8e907a-e1a6-4b76-8caa-2c3a6e0bcaac"/>
    <xsd:import namespace="721601ae-2bde-4ea3-9ce6-a9736c892d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DocumentSetDescription" minOccurs="0"/>
                <xsd:element ref="ns2:SRR_x0020_ID" minOccurs="0"/>
                <xsd:element ref="ns2:Project_x0020_type" minOccurs="0"/>
                <xsd:element ref="ns2:Link_x0020_to_x0020_approved_x0020_project_x0020_plan" minOccurs="0"/>
                <xsd:element ref="ns2:f81702133f5c4bc9b6bd0f4833f72334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1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e907a-e1a6-4b76-8caa-2c3a6e0bca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RR_x0020_ID" ma:index="12" nillable="true" ma:displayName="SRR ID" ma:internalName="SRR_x0020_ID">
      <xsd:simpleType>
        <xsd:restriction base="dms:Text">
          <xsd:maxLength value="255"/>
        </xsd:restriction>
      </xsd:simpleType>
    </xsd:element>
    <xsd:element name="Project_x0020_type" ma:index="13" nillable="true" ma:displayName="Project type" ma:default="Regular publication" ma:format="Dropdown" ma:internalName="Project_x0020_type">
      <xsd:simpleType>
        <xsd:restriction base="dms:Choice">
          <xsd:enumeration value="Regular publication"/>
          <xsd:enumeration value="Occasional publication"/>
          <xsd:enumeration value="Other project"/>
        </xsd:restriction>
      </xsd:simpleType>
    </xsd:element>
    <xsd:element name="Link_x0020_to_x0020_approved_x0020_project_x0020_plan" ma:index="14" nillable="true" ma:displayName="Link to approved project plan" ma:format="Hyperlink" ma:internalName="Link_x0020_to_x0020_approved_x0020_project_x0020_pl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81702133f5c4bc9b6bd0f4833f72334" ma:index="16" ma:taxonomy="true" ma:internalName="f81702133f5c4bc9b6bd0f4833f72334" ma:taxonomyFieldName="Doc_Type_SRR" ma:displayName="DocType" ma:default="1;#Other|9fd5f203-0a5c-4134-9c85-3b40d1bdfc4e" ma:fieldId="{f8170213-3f5c-4bc9-b6bd-0f4833f72334}" ma:sspId="8511bdff-a9c3-4342-ad56-d9f2319b2060" ma:termSetId="428a2787-7f6a-48bb-b75d-24a40d6aea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50d7eaab-e7dc-4d71-9ed3-913f10dce0f2}" ma:internalName="TaxCatchAll" ma:showField="CatchAllData" ma:web="ad8e907a-e1a6-4b76-8caa-2c3a6e0bc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601ae-2bde-4ea3-9ce6-a9736c892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639CE-ECEB-48C2-817D-8C66FE392A6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0848AA8-B397-4502-82FE-2B7776397B68}">
  <ds:schemaRefs>
    <ds:schemaRef ds:uri="http://purl.org/dc/terms/"/>
    <ds:schemaRef ds:uri="ad8e907a-e1a6-4b76-8caa-2c3a6e0bcaac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21601ae-2bde-4ea3-9ce6-a9736c892d1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654D8A-BBA3-4472-9EC5-620E8746C8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111CAF-27EC-4334-83B3-C62F1818E7E5}">
  <ds:schemaRefs>
    <ds:schemaRef ds:uri="721601ae-2bde-4ea3-9ce6-a9736c892d1a"/>
    <ds:schemaRef ds:uri="ad8e907a-e1a6-4b76-8caa-2c3a6e0bc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PBO Powerpoint presentation</Template>
  <TotalTime>17</TotalTime>
  <Words>350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PBO Powerpoint presentation</vt:lpstr>
      <vt:lpstr>Blank</vt:lpstr>
      <vt:lpstr>PowerPoint Presentation</vt:lpstr>
      <vt:lpstr>National net operating balance</vt:lpstr>
      <vt:lpstr>National net debt (top) and public debt interest payments (bottom)</vt:lpstr>
      <vt:lpstr>National net capital investment</vt:lpstr>
      <vt:lpstr>State revenue and expenses</vt:lpstr>
      <vt:lpstr>State net debt (top) and public debt interest payments (bottom)</vt:lpstr>
      <vt:lpstr>State net capital investment</vt:lpstr>
    </vt:vector>
  </TitlesOfParts>
  <Company>Parliament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National fiscal outlook - Charts</dc:title>
  <dc:creator>Parliamentary Budget Office (PBO)</dc:creator>
  <dcterms:created xsi:type="dcterms:W3CDTF">2021-09-10T01:24:23Z</dcterms:created>
  <dcterms:modified xsi:type="dcterms:W3CDTF">2021-12-01T02:25:34Z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0x0101001B7A200844015D4C90680374BFB3002C</vt:lpwstr>
  </property>
  <property fmtid="{D5CDD505-2E9C-101B-9397-08002B2CF9AE}" pid="3" name="_dlc_DocIdItemGuid">
    <vt:lpwstr>c804189d-1726-476f-9582-33a1106171bf</vt:lpwstr>
  </property>
  <property fmtid="{D5CDD505-2E9C-101B-9397-08002B2CF9AE}" pid="4" name="Doc_Type_SRR">
    <vt:lpwstr>9;#Publication|9575701a-97dc-4af7-849c-f49d6694138b</vt:lpwstr>
  </property>
  <property fmtid="{D5CDD505-2E9C-101B-9397-08002B2CF9AE}" pid="5" name="MSIP_Label_b7fb5294-db91-4a6a-9144-25e7ea5d809c_Enabled">
    <vt:lpwstr>true</vt:lpwstr>
  </property>
  <property fmtid="{D5CDD505-2E9C-101B-9397-08002B2CF9AE}" pid="6" name="MSIP_Label_b7fb5294-db91-4a6a-9144-25e7ea5d809c_SetDate">
    <vt:lpwstr>2021-11-26T05:25:08Z</vt:lpwstr>
  </property>
  <property fmtid="{D5CDD505-2E9C-101B-9397-08002B2CF9AE}" pid="7" name="MSIP_Label_b7fb5294-db91-4a6a-9144-25e7ea5d809c_Method">
    <vt:lpwstr>Privileged</vt:lpwstr>
  </property>
  <property fmtid="{D5CDD505-2E9C-101B-9397-08002B2CF9AE}" pid="8" name="MSIP_Label_b7fb5294-db91-4a6a-9144-25e7ea5d809c_Name">
    <vt:lpwstr>Official</vt:lpwstr>
  </property>
  <property fmtid="{D5CDD505-2E9C-101B-9397-08002B2CF9AE}" pid="9" name="MSIP_Label_b7fb5294-db91-4a6a-9144-25e7ea5d809c_SiteId">
    <vt:lpwstr>dc2a6fc4-3a5c-4009-8148-25a15ab44bf4</vt:lpwstr>
  </property>
  <property fmtid="{D5CDD505-2E9C-101B-9397-08002B2CF9AE}" pid="10" name="MSIP_Label_b7fb5294-db91-4a6a-9144-25e7ea5d809c_ActionId">
    <vt:lpwstr>4930b5bd-0a9e-49a5-93c9-0a29d97e762c</vt:lpwstr>
  </property>
  <property fmtid="{D5CDD505-2E9C-101B-9397-08002B2CF9AE}" pid="11" name="MSIP_Label_b7fb5294-db91-4a6a-9144-25e7ea5d809c_ContentBits">
    <vt:lpwstr>3</vt:lpwstr>
  </property>
</Properties>
</file>