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A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76" autoAdjust="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-3714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CCD5A-CCB5-484C-987F-F1C3DAB0E0B1}" type="datetimeFigureOut">
              <a:rPr lang="en-AU" smtClean="0"/>
              <a:t>14/11/2016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ABB1F-D802-4FD3-98A7-593CBDF8ADC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934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86671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543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9371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282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5593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8993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7158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8267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1354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5856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BO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5536" y="3284984"/>
            <a:ext cx="8352928" cy="1248544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2800" baseline="0">
                <a:solidFill>
                  <a:srgbClr val="264A76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to …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395536" y="1268760"/>
            <a:ext cx="8352928" cy="1872208"/>
          </a:xfrm>
          <a:ln>
            <a:noFill/>
          </a:ln>
        </p:spPr>
        <p:txBody>
          <a:bodyPr>
            <a:normAutofit/>
          </a:bodyPr>
          <a:lstStyle>
            <a:lvl1pPr>
              <a:defRPr sz="4300" baseline="0">
                <a:solidFill>
                  <a:srgbClr val="264A76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 smtClean="0"/>
              <a:t>Insert title of presentation</a:t>
            </a:r>
            <a:endParaRPr lang="en-AU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95536" y="275248"/>
            <a:ext cx="2621915" cy="566420"/>
            <a:chOff x="3261042" y="3145790"/>
            <a:chExt cx="2621915" cy="566420"/>
          </a:xfrm>
        </p:grpSpPr>
        <p:pic>
          <p:nvPicPr>
            <p:cNvPr id="12" name="Picture 11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1042" y="3145790"/>
              <a:ext cx="734060" cy="528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98607" y="3354705"/>
              <a:ext cx="1784350" cy="3575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5589240"/>
            <a:ext cx="8352928" cy="864096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aseline="0">
                <a:solidFill>
                  <a:srgbClr val="264A76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by</a:t>
            </a:r>
            <a:br>
              <a:rPr lang="en-US" dirty="0" smtClean="0"/>
            </a:br>
            <a:r>
              <a:rPr lang="en-US" dirty="0" smtClean="0"/>
              <a:t>[insert name and position]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395536" y="4581128"/>
            <a:ext cx="8352928" cy="432048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400" baseline="0">
                <a:solidFill>
                  <a:srgbClr val="264A76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[insert date - DD Month YYYY]</a:t>
            </a:r>
          </a:p>
        </p:txBody>
      </p:sp>
    </p:spTree>
    <p:extLst>
      <p:ext uri="{BB962C8B-B14F-4D97-AF65-F5344CB8AC3E}">
        <p14:creationId xmlns:p14="http://schemas.microsoft.com/office/powerpoint/2010/main" val="2111508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BO bod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Insert slide title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100">
                <a:latin typeface="Calibri" panose="020F0502020204030204" pitchFamily="34" charset="0"/>
              </a:defRPr>
            </a:lvl1pPr>
          </a:lstStyle>
          <a:p>
            <a:fld id="{536047E7-4498-4A15-ADF4-1C2DF5F4F2B8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556792"/>
            <a:ext cx="8207375" cy="4536504"/>
          </a:xfrm>
        </p:spPr>
        <p:txBody>
          <a:bodyPr/>
          <a:lstStyle>
            <a:lvl1pPr marL="360000" indent="-360000">
              <a:spcBef>
                <a:spcPts val="1800"/>
              </a:spcBef>
              <a:defRPr baseline="0"/>
            </a:lvl1pPr>
            <a:lvl2pPr marL="720000" indent="-360000">
              <a:spcBef>
                <a:spcPts val="600"/>
              </a:spcBef>
              <a:buFont typeface="Calibri" panose="020F0502020204030204" pitchFamily="34" charset="0"/>
              <a:buChar char="-"/>
              <a:defRPr baseline="0"/>
            </a:lvl2pPr>
            <a:lvl3pPr marL="1080000" indent="-360000">
              <a:spcBef>
                <a:spcPts val="600"/>
              </a:spcBef>
              <a:buFont typeface="Wingdings" panose="05000000000000000000" pitchFamily="2" charset="2"/>
              <a:buChar char=""/>
              <a:defRPr baseline="0"/>
            </a:lvl3pPr>
          </a:lstStyle>
          <a:p>
            <a:pPr lvl="0"/>
            <a:r>
              <a:rPr lang="en-US" dirty="0" smtClean="0"/>
              <a:t>Insert 1st level body text; for 2nd and 3rd level use the tab key on new lines.</a:t>
            </a:r>
          </a:p>
          <a:p>
            <a:pPr lvl="1"/>
            <a:r>
              <a:rPr lang="en-US" dirty="0" smtClean="0"/>
              <a:t>Insert second level body text.</a:t>
            </a:r>
          </a:p>
          <a:p>
            <a:pPr lvl="2"/>
            <a:r>
              <a:rPr lang="en-US" dirty="0" smtClean="0"/>
              <a:t>Insert third level body text.</a:t>
            </a:r>
          </a:p>
        </p:txBody>
      </p:sp>
    </p:spTree>
    <p:extLst>
      <p:ext uri="{BB962C8B-B14F-4D97-AF65-F5344CB8AC3E}">
        <p14:creationId xmlns:p14="http://schemas.microsoft.com/office/powerpoint/2010/main" val="1508391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BO 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solidFill>
                  <a:srgbClr val="264A76"/>
                </a:solidFill>
                <a:latin typeface="Calibri" panose="020F0502020204030204" pitchFamily="34" charset="0"/>
              </a:defRPr>
            </a:lvl1pPr>
          </a:lstStyle>
          <a:p>
            <a:fld id="{73E480C4-A4DB-4C90-8FAD-7058AB77BA2F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467544" y="2890971"/>
            <a:ext cx="8208912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Questions?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560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663155-C92E-4FC5-BEA5-B95D9858B994}" type="datetimeFigureOut">
              <a:rPr lang="en-AU" smtClean="0"/>
              <a:t>14/11/2016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ADFB-02A9-44A4-A413-4045DFF4ED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579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64A76"/>
                </a:solidFill>
              </a:defRPr>
            </a:lvl1pPr>
          </a:lstStyle>
          <a:p>
            <a:fld id="{190D5ED9-EBF1-4F74-A932-4673CBA5ED8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942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6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300" kern="1200">
          <a:solidFill>
            <a:srgbClr val="264A76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264A76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rgbClr val="264A7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64A7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bo.gov.au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Presentation to 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African </a:t>
            </a:r>
            <a:r>
              <a:rPr lang="en-AU" dirty="0"/>
              <a:t>Parliamentary Budget Office Conference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Supporting Australian democracy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AU" dirty="0"/>
              <a:t>Phil Bowen PSM FCPA</a:t>
            </a:r>
          </a:p>
          <a:p>
            <a:r>
              <a:rPr lang="en-AU" dirty="0"/>
              <a:t>Parliamentary Budget Officer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Cape Town, 17-19 </a:t>
            </a:r>
            <a:r>
              <a:rPr lang="en-AU" dirty="0"/>
              <a:t>August 2016</a:t>
            </a:r>
          </a:p>
        </p:txBody>
      </p:sp>
    </p:spTree>
    <p:extLst>
      <p:ext uri="{BB962C8B-B14F-4D97-AF65-F5344CB8AC3E}">
        <p14:creationId xmlns:p14="http://schemas.microsoft.com/office/powerpoint/2010/main" val="190083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480C4-A4DB-4C90-8FAD-7058AB77BA2F}" type="slidenum">
              <a:rPr lang="en-AU" smtClean="0"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6761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/>
          <a:lstStyle/>
          <a:p>
            <a:r>
              <a:rPr lang="en-AU" dirty="0" smtClean="0"/>
              <a:t>Presentation outline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047E7-4498-4A15-ADF4-1C2DF5F4F2B8}" type="slidenum">
              <a:rPr lang="en-AU" smtClean="0"/>
              <a:t>2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8313" y="1556792"/>
            <a:ext cx="8207375" cy="4608512"/>
          </a:xfrm>
        </p:spPr>
        <p:txBody>
          <a:bodyPr>
            <a:normAutofit/>
          </a:bodyPr>
          <a:lstStyle/>
          <a:p>
            <a:r>
              <a:rPr lang="en-AU" dirty="0"/>
              <a:t>Purpose of </a:t>
            </a:r>
            <a:r>
              <a:rPr lang="en-AU" dirty="0" smtClean="0"/>
              <a:t>the PBO</a:t>
            </a:r>
            <a:endParaRPr lang="en-AU" dirty="0"/>
          </a:p>
          <a:p>
            <a:r>
              <a:rPr lang="en-AU" dirty="0"/>
              <a:t>PBO resourcing</a:t>
            </a:r>
          </a:p>
          <a:p>
            <a:r>
              <a:rPr lang="en-AU" dirty="0"/>
              <a:t>Rationale for </a:t>
            </a:r>
            <a:r>
              <a:rPr lang="en-AU" dirty="0" smtClean="0"/>
              <a:t>the PBO</a:t>
            </a:r>
            <a:endParaRPr lang="en-AU" dirty="0"/>
          </a:p>
          <a:p>
            <a:r>
              <a:rPr lang="en-AU" dirty="0"/>
              <a:t>Services for parliamentarians</a:t>
            </a:r>
          </a:p>
          <a:p>
            <a:r>
              <a:rPr lang="en-AU" dirty="0"/>
              <a:t>Public reports</a:t>
            </a:r>
          </a:p>
          <a:p>
            <a:r>
              <a:rPr lang="en-AU" dirty="0"/>
              <a:t>Confidentiality</a:t>
            </a:r>
          </a:p>
          <a:p>
            <a:r>
              <a:rPr lang="en-AU" dirty="0"/>
              <a:t>Experience to date</a:t>
            </a:r>
          </a:p>
        </p:txBody>
      </p:sp>
    </p:spTree>
    <p:extLst>
      <p:ext uri="{BB962C8B-B14F-4D97-AF65-F5344CB8AC3E}">
        <p14:creationId xmlns:p14="http://schemas.microsoft.com/office/powerpoint/2010/main" val="349165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Purpose of the PBO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0" indent="-360000">
              <a:spcBef>
                <a:spcPts val="1800"/>
              </a:spcBef>
            </a:pPr>
            <a:r>
              <a:rPr lang="en-AU" dirty="0" smtClean="0"/>
              <a:t>To inform the Parliament by providing independent and non-partisan analysis of the budget cycle, fiscal policy and the financial implications of policies</a:t>
            </a:r>
          </a:p>
          <a:p>
            <a:pPr marL="360000" indent="-360000">
              <a:spcBef>
                <a:spcPts val="1800"/>
              </a:spcBef>
            </a:pPr>
            <a:r>
              <a:rPr lang="en-AU" dirty="0" smtClean="0"/>
              <a:t>The Parliamentary Budget Officer is an independent statutory officer of the Parliament</a:t>
            </a:r>
          </a:p>
          <a:p>
            <a:pPr marL="360000" indent="-360000">
              <a:spcBef>
                <a:spcPts val="1800"/>
              </a:spcBef>
            </a:pPr>
            <a:r>
              <a:rPr lang="en-AU" dirty="0" smtClean="0"/>
              <a:t>PBO does not provide policy advice</a:t>
            </a:r>
          </a:p>
          <a:p>
            <a:pPr marL="360000" indent="-360000">
              <a:spcBef>
                <a:spcPts val="1800"/>
              </a:spcBef>
            </a:pPr>
            <a:r>
              <a:rPr lang="en-AU" dirty="0" smtClean="0"/>
              <a:t>PBO commenced operations on 23 July 2012</a:t>
            </a:r>
          </a:p>
          <a:p>
            <a:endParaRPr lang="en-AU" dirty="0" smtClean="0"/>
          </a:p>
        </p:txBody>
      </p:sp>
      <p:sp>
        <p:nvSpPr>
          <p:cNvPr id="6" name="Slide Number Placeholder 3"/>
          <p:cNvSpPr>
            <a:spLocks noGrp="1"/>
          </p:cNvSpPr>
          <p:nvPr/>
        </p:nvSpPr>
        <p:spPr>
          <a:xfrm>
            <a:off x="8403232" y="6308725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71BD73-9CFF-42CF-880A-41625548F524}" type="slidenum">
              <a:rPr lang="en-AU" smtClean="0">
                <a:solidFill>
                  <a:srgbClr val="0070C0"/>
                </a:solidFill>
              </a:rPr>
              <a:pPr/>
              <a:t>3</a:t>
            </a:fld>
            <a:endParaRPr lang="en-A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27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/>
          <a:lstStyle/>
          <a:p>
            <a:r>
              <a:rPr lang="en-AU" dirty="0" smtClean="0"/>
              <a:t>PBO resourcing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8512"/>
          </a:xfrm>
        </p:spPr>
        <p:txBody>
          <a:bodyPr/>
          <a:lstStyle/>
          <a:p>
            <a:pPr marL="360000" indent="-360000">
              <a:spcBef>
                <a:spcPts val="1800"/>
              </a:spcBef>
            </a:pPr>
            <a:r>
              <a:rPr lang="en-AU" dirty="0" smtClean="0"/>
              <a:t>Budget 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dirty="0" smtClean="0"/>
              <a:t>AUD 7 million per annum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dirty="0" smtClean="0"/>
              <a:t>Additional AUD 0.5 million every third year 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dirty="0" smtClean="0"/>
              <a:t>Special appropriation AUD 5 million</a:t>
            </a:r>
          </a:p>
          <a:p>
            <a:pPr marL="360000" indent="-360000">
              <a:spcBef>
                <a:spcPts val="1800"/>
              </a:spcBef>
            </a:pPr>
            <a:r>
              <a:rPr lang="en-AU" dirty="0" smtClean="0"/>
              <a:t>Staffing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dirty="0" smtClean="0"/>
              <a:t>Funded for approximately 40 full time staff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dirty="0" smtClean="0"/>
              <a:t>Expanded to approximately 50 staff for the </a:t>
            </a:r>
            <a:br>
              <a:rPr lang="en-AU" dirty="0" smtClean="0"/>
            </a:br>
            <a:r>
              <a:rPr lang="en-AU" dirty="0" smtClean="0"/>
              <a:t>2016 election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1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/>
          <a:lstStyle/>
          <a:p>
            <a:r>
              <a:rPr lang="en-AU" dirty="0" smtClean="0"/>
              <a:t>Rationale for the PBO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8512"/>
          </a:xfrm>
        </p:spPr>
        <p:txBody>
          <a:bodyPr/>
          <a:lstStyle/>
          <a:p>
            <a:pPr marL="360000" indent="-360000">
              <a:spcBef>
                <a:spcPts val="1800"/>
              </a:spcBef>
            </a:pPr>
            <a:r>
              <a:rPr lang="en-AU" dirty="0" smtClean="0"/>
              <a:t>To provide a more level playing field for non-government parties and independent parliamentarians</a:t>
            </a:r>
          </a:p>
          <a:p>
            <a:pPr marL="360000" indent="-360000">
              <a:spcBef>
                <a:spcPts val="1800"/>
              </a:spcBef>
            </a:pPr>
            <a:r>
              <a:rPr lang="en-AU" dirty="0" smtClean="0"/>
              <a:t>To improve the accuracy of election commitment costings</a:t>
            </a:r>
          </a:p>
          <a:p>
            <a:pPr marL="360000" indent="-360000">
              <a:spcBef>
                <a:spcPts val="1800"/>
              </a:spcBef>
            </a:pPr>
            <a:r>
              <a:rPr lang="en-AU" dirty="0" smtClean="0"/>
              <a:t>To improve the transparency of budget information and fiscal policy settings</a:t>
            </a:r>
          </a:p>
        </p:txBody>
      </p:sp>
      <p:sp>
        <p:nvSpPr>
          <p:cNvPr id="6" name="Slide Number Placeholder 3"/>
          <p:cNvSpPr>
            <a:spLocks noGrp="1"/>
          </p:cNvSpPr>
          <p:nvPr/>
        </p:nvSpPr>
        <p:spPr>
          <a:xfrm>
            <a:off x="8403232" y="6308725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71BD73-9CFF-42CF-880A-41625548F524}" type="slidenum">
              <a:rPr lang="en-AU" smtClean="0">
                <a:solidFill>
                  <a:srgbClr val="0070C0"/>
                </a:solidFill>
              </a:rPr>
              <a:pPr/>
              <a:t>5</a:t>
            </a:fld>
            <a:endParaRPr lang="en-A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11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/>
          <a:lstStyle/>
          <a:p>
            <a:r>
              <a:rPr lang="en-AU" dirty="0" smtClean="0"/>
              <a:t>Services for parliamentarians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8512"/>
          </a:xfrm>
        </p:spPr>
        <p:txBody>
          <a:bodyPr>
            <a:normAutofit/>
          </a:bodyPr>
          <a:lstStyle/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latin typeface="Calibri" panose="020F0502020204030204" pitchFamily="34" charset="0"/>
              </a:rPr>
              <a:t>Costings of policy proposals; may be confidential except in election caretaker period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latin typeface="Calibri" panose="020F0502020204030204" pitchFamily="34" charset="0"/>
              </a:rPr>
              <a:t>Budget analyses and information; may be confidential at all times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latin typeface="Calibri" panose="020F0502020204030204" pitchFamily="34" charset="0"/>
              </a:rPr>
              <a:t>Submissions to parliamentary inquiries; must be made public</a:t>
            </a:r>
          </a:p>
        </p:txBody>
      </p:sp>
      <p:sp>
        <p:nvSpPr>
          <p:cNvPr id="6" name="Slide Number Placeholder 3"/>
          <p:cNvSpPr>
            <a:spLocks noGrp="1"/>
          </p:cNvSpPr>
          <p:nvPr/>
        </p:nvSpPr>
        <p:spPr>
          <a:xfrm>
            <a:off x="8403232" y="6308725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71BD73-9CFF-42CF-880A-41625548F524}" type="slidenum">
              <a:rPr lang="en-AU" smtClean="0">
                <a:solidFill>
                  <a:srgbClr val="0070C0"/>
                </a:solidFill>
              </a:rPr>
              <a:pPr/>
              <a:t>6</a:t>
            </a:fld>
            <a:endParaRPr lang="en-A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97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/>
          <a:lstStyle/>
          <a:p>
            <a:r>
              <a:rPr lang="en-AU" dirty="0" smtClean="0"/>
              <a:t>Public reports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8512"/>
          </a:xfrm>
        </p:spPr>
        <p:txBody>
          <a:bodyPr/>
          <a:lstStyle/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latin typeface="Calibri" panose="020F0502020204030204" pitchFamily="34" charset="0"/>
              </a:rPr>
              <a:t>After a general election, PBO reports publicly on the budget impact of election commitments of parliamentary parties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latin typeface="Calibri" panose="020F0502020204030204" pitchFamily="34" charset="0"/>
              </a:rPr>
              <a:t>Publish own research on the budget and fiscal policy settings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latin typeface="Calibri" panose="020F0502020204030204" pitchFamily="34" charset="0"/>
              </a:rPr>
              <a:t>Focus on </a:t>
            </a:r>
            <a:r>
              <a:rPr lang="en-AU" sz="2800" dirty="0" smtClean="0">
                <a:latin typeface="Calibri" panose="020F0502020204030204" pitchFamily="34" charset="0"/>
              </a:rPr>
              <a:t>budget </a:t>
            </a:r>
            <a:r>
              <a:rPr lang="en-AU" sz="2800" dirty="0">
                <a:latin typeface="Calibri" panose="020F0502020204030204" pitchFamily="34" charset="0"/>
              </a:rPr>
              <a:t>sustainability and transparency </a:t>
            </a:r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pPr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0440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/>
          <a:lstStyle/>
          <a:p>
            <a:r>
              <a:rPr lang="en-AU" dirty="0" smtClean="0"/>
              <a:t>Confidentiality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536504"/>
          </a:xfrm>
        </p:spPr>
        <p:txBody>
          <a:bodyPr>
            <a:normAutofit lnSpcReduction="10000"/>
          </a:bodyPr>
          <a:lstStyle/>
          <a:p>
            <a:pPr marL="360000" indent="-360000">
              <a:spcBef>
                <a:spcPts val="1800"/>
              </a:spcBef>
            </a:pPr>
            <a:r>
              <a:rPr lang="en-AU" dirty="0" smtClean="0"/>
              <a:t>PBO documents and related documents held by other agencies exempt from the Freedom </a:t>
            </a:r>
            <a:r>
              <a:rPr lang="en-AU" smtClean="0"/>
              <a:t>of Information </a:t>
            </a:r>
            <a:r>
              <a:rPr lang="en-AU" dirty="0" smtClean="0"/>
              <a:t>Act</a:t>
            </a:r>
          </a:p>
          <a:p>
            <a:pPr marL="360000" indent="-360000">
              <a:spcBef>
                <a:spcPts val="1800"/>
              </a:spcBef>
            </a:pPr>
            <a:r>
              <a:rPr lang="en-AU" dirty="0" smtClean="0"/>
              <a:t>MOU between PBO and Heads of Commonwealth Bodies re PBO’s access to information has strict confidentiality clauses</a:t>
            </a:r>
          </a:p>
          <a:p>
            <a:pPr marL="360000" indent="-360000">
              <a:spcBef>
                <a:spcPts val="1800"/>
              </a:spcBef>
            </a:pPr>
            <a:r>
              <a:rPr lang="en-AU" dirty="0" smtClean="0"/>
              <a:t>Government protocols require Ministers not to ask and Departmental Heads not to tell</a:t>
            </a:r>
          </a:p>
          <a:p>
            <a:pPr marL="360000" indent="-360000">
              <a:spcBef>
                <a:spcPts val="1800"/>
              </a:spcBef>
            </a:pPr>
            <a:r>
              <a:rPr lang="en-AU" dirty="0" smtClean="0"/>
              <a:t>PBO has strict physical and IT security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pPr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0612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/>
          <a:lstStyle/>
          <a:p>
            <a:r>
              <a:rPr lang="en-AU" dirty="0" smtClean="0"/>
              <a:t>Experience to date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8512"/>
          </a:xfrm>
        </p:spPr>
        <p:txBody>
          <a:bodyPr>
            <a:normAutofit fontScale="92500" lnSpcReduction="20000"/>
          </a:bodyPr>
          <a:lstStyle/>
          <a:p>
            <a:pPr marL="360000" indent="-360000">
              <a:lnSpc>
                <a:spcPct val="120000"/>
              </a:lnSpc>
              <a:spcBef>
                <a:spcPts val="1800"/>
              </a:spcBef>
            </a:pPr>
            <a:r>
              <a:rPr lang="en-AU" dirty="0" smtClean="0"/>
              <a:t>The playing field is now more level for all parliamentarians</a:t>
            </a:r>
          </a:p>
          <a:p>
            <a:pPr marL="720000" lvl="1" indent="-360000">
              <a:lnSpc>
                <a:spcPct val="110000"/>
              </a:lnSpc>
              <a:spcBef>
                <a:spcPts val="600"/>
              </a:spcBef>
            </a:pPr>
            <a:r>
              <a:rPr lang="en-AU" dirty="0" smtClean="0"/>
              <a:t>Strong demand for PBO costings and budget analyses </a:t>
            </a:r>
          </a:p>
          <a:p>
            <a:pPr marL="360000" indent="-360000">
              <a:lnSpc>
                <a:spcPct val="120000"/>
              </a:lnSpc>
              <a:spcBef>
                <a:spcPts val="1800"/>
              </a:spcBef>
            </a:pPr>
            <a:r>
              <a:rPr lang="en-AU" dirty="0" smtClean="0"/>
              <a:t>Election commitment costings more accurate</a:t>
            </a:r>
          </a:p>
          <a:p>
            <a:pPr marL="720000" lvl="1" indent="-360000">
              <a:lnSpc>
                <a:spcPct val="110000"/>
              </a:lnSpc>
              <a:spcBef>
                <a:spcPts val="600"/>
              </a:spcBef>
            </a:pPr>
            <a:r>
              <a:rPr lang="en-AU" dirty="0" smtClean="0"/>
              <a:t>Parties have confidence to release costed election platforms prior to polling day</a:t>
            </a:r>
          </a:p>
          <a:p>
            <a:pPr marL="360000" indent="-360000">
              <a:lnSpc>
                <a:spcPct val="120000"/>
              </a:lnSpc>
              <a:spcBef>
                <a:spcPts val="1800"/>
              </a:spcBef>
            </a:pPr>
            <a:r>
              <a:rPr lang="en-AU" dirty="0" smtClean="0"/>
              <a:t>Transparency has been improved</a:t>
            </a:r>
          </a:p>
          <a:p>
            <a:pPr marL="720000" lvl="1" indent="-360000">
              <a:lnSpc>
                <a:spcPct val="110000"/>
              </a:lnSpc>
              <a:spcBef>
                <a:spcPts val="600"/>
              </a:spcBef>
            </a:pPr>
            <a:r>
              <a:rPr lang="en-AU" dirty="0" smtClean="0"/>
              <a:t>PBO post-election report of election commitments</a:t>
            </a:r>
          </a:p>
          <a:p>
            <a:pPr marL="720000" lvl="1" indent="-360000">
              <a:lnSpc>
                <a:spcPct val="120000"/>
              </a:lnSpc>
              <a:spcBef>
                <a:spcPts val="600"/>
              </a:spcBef>
            </a:pPr>
            <a:r>
              <a:rPr lang="en-AU" dirty="0" smtClean="0"/>
              <a:t>PBO research reports, </a:t>
            </a:r>
            <a:r>
              <a:rPr lang="en-AU" dirty="0" err="1" smtClean="0"/>
              <a:t>eg</a:t>
            </a:r>
            <a:r>
              <a:rPr lang="en-AU" dirty="0" smtClean="0"/>
              <a:t> Structural Budget Balance; medium-term budget projections; see </a:t>
            </a:r>
            <a:r>
              <a:rPr lang="en-AU" dirty="0">
                <a:hlinkClick r:id="rId3"/>
              </a:rPr>
              <a:t>www.pbo.gov.au</a:t>
            </a:r>
            <a:endParaRPr lang="en-AU" dirty="0"/>
          </a:p>
        </p:txBody>
      </p:sp>
      <p:sp>
        <p:nvSpPr>
          <p:cNvPr id="6" name="Slide Number Placeholder 3"/>
          <p:cNvSpPr>
            <a:spLocks noGrp="1"/>
          </p:cNvSpPr>
          <p:nvPr/>
        </p:nvSpPr>
        <p:spPr>
          <a:xfrm>
            <a:off x="8403232" y="6308725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71BD73-9CFF-42CF-880A-41625548F524}" type="slidenum">
              <a:rPr lang="en-AU" smtClean="0">
                <a:solidFill>
                  <a:srgbClr val="0070C0"/>
                </a:solidFill>
              </a:rPr>
              <a:pPr/>
              <a:t>9</a:t>
            </a:fld>
            <a:endParaRPr lang="en-A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24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BO Powerpoint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PBO Powerpoint presentation</Template>
  <TotalTime>19</TotalTime>
  <Words>370</Words>
  <Application>Microsoft Office PowerPoint</Application>
  <PresentationFormat>On-screen Show (4:3)</PresentationFormat>
  <Paragraphs>70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PBO Powerpoint presentation</vt:lpstr>
      <vt:lpstr>Supporting Australian democracy</vt:lpstr>
      <vt:lpstr>Presentation outline</vt:lpstr>
      <vt:lpstr>Purpose of the PBO</vt:lpstr>
      <vt:lpstr>PBO resourcing</vt:lpstr>
      <vt:lpstr>Rationale for the PBO</vt:lpstr>
      <vt:lpstr>Services for parliamentarians</vt:lpstr>
      <vt:lpstr>Public reports</vt:lpstr>
      <vt:lpstr>Confidentiality</vt:lpstr>
      <vt:lpstr>Experience to date</vt:lpstr>
      <vt:lpstr>PowerPoint Presentation</vt:lpstr>
    </vt:vector>
  </TitlesOfParts>
  <Company>Parliament of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Australian democracy</dc:title>
  <dc:creator>Parliamentary Budget Office</dc:creator>
  <cp:lastModifiedBy>Milligan, Louise (PBO)</cp:lastModifiedBy>
  <cp:revision>12</cp:revision>
  <cp:lastPrinted>2016-07-27T01:44:40Z</cp:lastPrinted>
  <dcterms:created xsi:type="dcterms:W3CDTF">2016-07-27T01:14:31Z</dcterms:created>
  <dcterms:modified xsi:type="dcterms:W3CDTF">2016-11-14T02:43:57Z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