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7"/>
  </p:notesMasterIdLst>
  <p:handoutMasterIdLst>
    <p:handoutMasterId r:id="rId38"/>
  </p:handoutMasterIdLst>
  <p:sldIdLst>
    <p:sldId id="263" r:id="rId2"/>
    <p:sldId id="782" r:id="rId3"/>
    <p:sldId id="1000" r:id="rId4"/>
    <p:sldId id="771" r:id="rId5"/>
    <p:sldId id="260" r:id="rId6"/>
    <p:sldId id="337" r:id="rId7"/>
    <p:sldId id="772" r:id="rId8"/>
    <p:sldId id="773" r:id="rId9"/>
    <p:sldId id="779" r:id="rId10"/>
    <p:sldId id="774" r:id="rId11"/>
    <p:sldId id="770" r:id="rId12"/>
    <p:sldId id="783" r:id="rId13"/>
    <p:sldId id="781" r:id="rId14"/>
    <p:sldId id="855" r:id="rId15"/>
    <p:sldId id="776" r:id="rId16"/>
    <p:sldId id="778" r:id="rId17"/>
    <p:sldId id="1001" r:id="rId18"/>
    <p:sldId id="780" r:id="rId19"/>
    <p:sldId id="784" r:id="rId20"/>
    <p:sldId id="769" r:id="rId21"/>
    <p:sldId id="785" r:id="rId22"/>
    <p:sldId id="787" r:id="rId23"/>
    <p:sldId id="786" r:id="rId24"/>
    <p:sldId id="1002" r:id="rId25"/>
    <p:sldId id="987" r:id="rId26"/>
    <p:sldId id="998" r:id="rId27"/>
    <p:sldId id="996" r:id="rId28"/>
    <p:sldId id="1003" r:id="rId29"/>
    <p:sldId id="775" r:id="rId30"/>
    <p:sldId id="1004" r:id="rId31"/>
    <p:sldId id="848" r:id="rId32"/>
    <p:sldId id="803" r:id="rId33"/>
    <p:sldId id="801" r:id="rId34"/>
    <p:sldId id="802" r:id="rId35"/>
    <p:sldId id="834" r:id="rId36"/>
  </p:sldIdLst>
  <p:sldSz cx="9144000" cy="6858000" type="screen4x3"/>
  <p:notesSz cx="6797675" cy="9926638"/>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FF"/>
    <a:srgbClr val="0099FF"/>
    <a:srgbClr val="090C81"/>
    <a:srgbClr val="77E2F1"/>
    <a:srgbClr val="333333"/>
    <a:srgbClr val="4E3721"/>
    <a:srgbClr val="527688"/>
    <a:srgbClr val="5E8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51" autoAdjust="0"/>
    <p:restoredTop sz="81807" autoAdjust="0"/>
  </p:normalViewPr>
  <p:slideViewPr>
    <p:cSldViewPr>
      <p:cViewPr varScale="1">
        <p:scale>
          <a:sx n="51" d="100"/>
          <a:sy n="51" d="100"/>
        </p:scale>
        <p:origin x="122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00FF"/>
            </a:solidFill>
            <a:ln>
              <a:solidFill>
                <a:schemeClr val="tx1"/>
              </a:solidFill>
            </a:ln>
            <a:effectLst/>
          </c:spPr>
          <c:invertIfNegative val="0"/>
          <c:cat>
            <c:strRef>
              <c:f>Sheet1!$B$45:$B$77</c:f>
              <c:strCache>
                <c:ptCount val="33"/>
                <c:pt idx="0">
                  <c:v>ITA</c:v>
                </c:pt>
                <c:pt idx="1">
                  <c:v>DEU</c:v>
                </c:pt>
                <c:pt idx="2">
                  <c:v>ESP</c:v>
                </c:pt>
                <c:pt idx="3">
                  <c:v>PRT</c:v>
                </c:pt>
                <c:pt idx="4">
                  <c:v>JPN</c:v>
                </c:pt>
                <c:pt idx="5">
                  <c:v>IRL</c:v>
                </c:pt>
                <c:pt idx="6">
                  <c:v>BEL</c:v>
                </c:pt>
                <c:pt idx="7">
                  <c:v>NOR</c:v>
                </c:pt>
                <c:pt idx="8">
                  <c:v>DNK</c:v>
                </c:pt>
                <c:pt idx="9">
                  <c:v>AUT</c:v>
                </c:pt>
                <c:pt idx="10">
                  <c:v>ISL</c:v>
                </c:pt>
                <c:pt idx="11">
                  <c:v>CHE</c:v>
                </c:pt>
                <c:pt idx="12">
                  <c:v>LUX</c:v>
                </c:pt>
                <c:pt idx="13">
                  <c:v>SWE</c:v>
                </c:pt>
                <c:pt idx="14">
                  <c:v>FIN</c:v>
                </c:pt>
                <c:pt idx="15">
                  <c:v>NLD</c:v>
                </c:pt>
                <c:pt idx="16">
                  <c:v>FRA</c:v>
                </c:pt>
                <c:pt idx="17">
                  <c:v>CAN</c:v>
                </c:pt>
                <c:pt idx="18">
                  <c:v>NZL</c:v>
                </c:pt>
                <c:pt idx="19">
                  <c:v>USA</c:v>
                </c:pt>
                <c:pt idx="20">
                  <c:v>AUS</c:v>
                </c:pt>
                <c:pt idx="21">
                  <c:v>GRC</c:v>
                </c:pt>
                <c:pt idx="22">
                  <c:v>EST</c:v>
                </c:pt>
                <c:pt idx="23">
                  <c:v>ISR</c:v>
                </c:pt>
                <c:pt idx="24">
                  <c:v>CZE</c:v>
                </c:pt>
                <c:pt idx="25">
                  <c:v>LVA</c:v>
                </c:pt>
                <c:pt idx="26">
                  <c:v>POL</c:v>
                </c:pt>
                <c:pt idx="27">
                  <c:v>HUN</c:v>
                </c:pt>
                <c:pt idx="28">
                  <c:v>SVK</c:v>
                </c:pt>
                <c:pt idx="29">
                  <c:v>LTU</c:v>
                </c:pt>
                <c:pt idx="30">
                  <c:v>SVN</c:v>
                </c:pt>
                <c:pt idx="31">
                  <c:v>KOR</c:v>
                </c:pt>
                <c:pt idx="32">
                  <c:v>MEX</c:v>
                </c:pt>
              </c:strCache>
            </c:strRef>
          </c:cat>
          <c:val>
            <c:numRef>
              <c:f>Sheet1!$C$45:$C$77</c:f>
              <c:numCache>
                <c:formatCode>0.0%</c:formatCode>
                <c:ptCount val="33"/>
                <c:pt idx="0">
                  <c:v>6.2800796918996097E-3</c:v>
                </c:pt>
                <c:pt idx="1">
                  <c:v>6.8698202114420414E-3</c:v>
                </c:pt>
                <c:pt idx="2">
                  <c:v>9.5310774372501603E-3</c:v>
                </c:pt>
                <c:pt idx="3">
                  <c:v>1.5295341014214963E-2</c:v>
                </c:pt>
                <c:pt idx="4">
                  <c:v>1.9059683677226397E-2</c:v>
                </c:pt>
                <c:pt idx="5">
                  <c:v>1.9549777773998155E-2</c:v>
                </c:pt>
                <c:pt idx="6">
                  <c:v>2.1775216944021562E-2</c:v>
                </c:pt>
                <c:pt idx="7">
                  <c:v>2.1823036475265161E-2</c:v>
                </c:pt>
                <c:pt idx="8">
                  <c:v>2.4523417891039793E-2</c:v>
                </c:pt>
                <c:pt idx="9">
                  <c:v>2.9206355765853256E-2</c:v>
                </c:pt>
                <c:pt idx="10">
                  <c:v>3.0282678002125397E-2</c:v>
                </c:pt>
                <c:pt idx="11">
                  <c:v>3.0437054694625713E-2</c:v>
                </c:pt>
                <c:pt idx="12">
                  <c:v>3.1507795353061377E-2</c:v>
                </c:pt>
                <c:pt idx="13">
                  <c:v>3.2455859243665043E-2</c:v>
                </c:pt>
                <c:pt idx="14">
                  <c:v>4.4296717277881432E-2</c:v>
                </c:pt>
                <c:pt idx="15">
                  <c:v>4.4378147748053945E-2</c:v>
                </c:pt>
                <c:pt idx="16">
                  <c:v>4.4950961598039157E-2</c:v>
                </c:pt>
                <c:pt idx="17">
                  <c:v>5.4565969463726868E-2</c:v>
                </c:pt>
                <c:pt idx="18">
                  <c:v>7.1999999999999995E-2</c:v>
                </c:pt>
                <c:pt idx="19">
                  <c:v>9.6978684629358658E-2</c:v>
                </c:pt>
                <c:pt idx="20">
                  <c:v>0.11246170947387139</c:v>
                </c:pt>
                <c:pt idx="21">
                  <c:v>0.1274970254044287</c:v>
                </c:pt>
              </c:numCache>
            </c:numRef>
          </c:val>
          <c:extLst>
            <c:ext xmlns:c16="http://schemas.microsoft.com/office/drawing/2014/chart" uri="{C3380CC4-5D6E-409C-BE32-E72D297353CC}">
              <c16:uniqueId val="{00000000-8071-4790-A308-B81CF0D096F6}"/>
            </c:ext>
          </c:extLst>
        </c:ser>
        <c:ser>
          <c:idx val="1"/>
          <c:order val="1"/>
          <c:spPr>
            <a:solidFill>
              <a:srgbClr val="00B050"/>
            </a:solidFill>
            <a:ln>
              <a:solidFill>
                <a:schemeClr val="tx1"/>
              </a:solidFill>
            </a:ln>
            <a:effectLst/>
          </c:spPr>
          <c:invertIfNegative val="0"/>
          <c:cat>
            <c:strRef>
              <c:f>Sheet1!$B$45:$B$77</c:f>
              <c:strCache>
                <c:ptCount val="33"/>
                <c:pt idx="0">
                  <c:v>ITA</c:v>
                </c:pt>
                <c:pt idx="1">
                  <c:v>DEU</c:v>
                </c:pt>
                <c:pt idx="2">
                  <c:v>ESP</c:v>
                </c:pt>
                <c:pt idx="3">
                  <c:v>PRT</c:v>
                </c:pt>
                <c:pt idx="4">
                  <c:v>JPN</c:v>
                </c:pt>
                <c:pt idx="5">
                  <c:v>IRL</c:v>
                </c:pt>
                <c:pt idx="6">
                  <c:v>BEL</c:v>
                </c:pt>
                <c:pt idx="7">
                  <c:v>NOR</c:v>
                </c:pt>
                <c:pt idx="8">
                  <c:v>DNK</c:v>
                </c:pt>
                <c:pt idx="9">
                  <c:v>AUT</c:v>
                </c:pt>
                <c:pt idx="10">
                  <c:v>ISL</c:v>
                </c:pt>
                <c:pt idx="11">
                  <c:v>CHE</c:v>
                </c:pt>
                <c:pt idx="12">
                  <c:v>LUX</c:v>
                </c:pt>
                <c:pt idx="13">
                  <c:v>SWE</c:v>
                </c:pt>
                <c:pt idx="14">
                  <c:v>FIN</c:v>
                </c:pt>
                <c:pt idx="15">
                  <c:v>NLD</c:v>
                </c:pt>
                <c:pt idx="16">
                  <c:v>FRA</c:v>
                </c:pt>
                <c:pt idx="17">
                  <c:v>CAN</c:v>
                </c:pt>
                <c:pt idx="18">
                  <c:v>NZL</c:v>
                </c:pt>
                <c:pt idx="19">
                  <c:v>USA</c:v>
                </c:pt>
                <c:pt idx="20">
                  <c:v>AUS</c:v>
                </c:pt>
                <c:pt idx="21">
                  <c:v>GRC</c:v>
                </c:pt>
                <c:pt idx="22">
                  <c:v>EST</c:v>
                </c:pt>
                <c:pt idx="23">
                  <c:v>ISR</c:v>
                </c:pt>
                <c:pt idx="24">
                  <c:v>CZE</c:v>
                </c:pt>
                <c:pt idx="25">
                  <c:v>LVA</c:v>
                </c:pt>
                <c:pt idx="26">
                  <c:v>POL</c:v>
                </c:pt>
                <c:pt idx="27">
                  <c:v>HUN</c:v>
                </c:pt>
                <c:pt idx="28">
                  <c:v>SVK</c:v>
                </c:pt>
                <c:pt idx="29">
                  <c:v>LTU</c:v>
                </c:pt>
                <c:pt idx="30">
                  <c:v>SVN</c:v>
                </c:pt>
                <c:pt idx="31">
                  <c:v>KOR</c:v>
                </c:pt>
                <c:pt idx="32">
                  <c:v>MEX</c:v>
                </c:pt>
              </c:strCache>
            </c:strRef>
          </c:cat>
          <c:val>
            <c:numRef>
              <c:f>Sheet1!$D$45:$D$77</c:f>
              <c:numCache>
                <c:formatCode>General</c:formatCode>
                <c:ptCount val="33"/>
                <c:pt idx="22" formatCode="0.0%">
                  <c:v>7.47071584882349E-3</c:v>
                </c:pt>
                <c:pt idx="23" formatCode="0.0%">
                  <c:v>9.1499914486061224E-3</c:v>
                </c:pt>
                <c:pt idx="24" formatCode="0.0%">
                  <c:v>1.0032362506573566E-2</c:v>
                </c:pt>
                <c:pt idx="25" formatCode="0.0%">
                  <c:v>1.1077247970103839E-2</c:v>
                </c:pt>
                <c:pt idx="26" formatCode="0.0%">
                  <c:v>1.2237709687737242E-2</c:v>
                </c:pt>
                <c:pt idx="27" formatCode="0.0%">
                  <c:v>1.6377157037836619E-2</c:v>
                </c:pt>
                <c:pt idx="28" formatCode="0.0%">
                  <c:v>1.9292364706369754E-2</c:v>
                </c:pt>
                <c:pt idx="29" formatCode="0.0%">
                  <c:v>2.2124837920790456E-2</c:v>
                </c:pt>
                <c:pt idx="30" formatCode="0.0%">
                  <c:v>3.9131355273501985E-2</c:v>
                </c:pt>
                <c:pt idx="31" formatCode="0.0%">
                  <c:v>4.640694367045127E-2</c:v>
                </c:pt>
                <c:pt idx="32" formatCode="0.0%">
                  <c:v>8.0461834158240514E-2</c:v>
                </c:pt>
              </c:numCache>
            </c:numRef>
          </c:val>
          <c:extLst>
            <c:ext xmlns:c16="http://schemas.microsoft.com/office/drawing/2014/chart" uri="{C3380CC4-5D6E-409C-BE32-E72D297353CC}">
              <c16:uniqueId val="{00000001-8071-4790-A308-B81CF0D096F6}"/>
            </c:ext>
          </c:extLst>
        </c:ser>
        <c:dLbls>
          <c:showLegendKey val="0"/>
          <c:showVal val="0"/>
          <c:showCatName val="0"/>
          <c:showSerName val="0"/>
          <c:showPercent val="0"/>
          <c:showBubbleSize val="0"/>
        </c:dLbls>
        <c:gapWidth val="168"/>
        <c:overlap val="50"/>
        <c:axId val="908223696"/>
        <c:axId val="908220456"/>
      </c:barChart>
      <c:catAx>
        <c:axId val="90822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08220456"/>
        <c:crosses val="autoZero"/>
        <c:auto val="1"/>
        <c:lblAlgn val="ctr"/>
        <c:lblOffset val="100"/>
        <c:noMultiLvlLbl val="0"/>
      </c:catAx>
      <c:valAx>
        <c:axId val="908220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0822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Sheet3!$B$33</c:f>
              <c:strCache>
                <c:ptCount val="1"/>
                <c:pt idx="0">
                  <c:v>Part-time temporary employees</c:v>
                </c:pt>
              </c:strCache>
            </c:strRef>
          </c:tx>
          <c:spPr>
            <a:solidFill>
              <a:srgbClr val="C00000"/>
            </a:solidFill>
            <a:ln>
              <a:solidFill>
                <a:schemeClr val="tx1"/>
              </a:solidFill>
            </a:ln>
            <a:effectLst/>
          </c:spPr>
          <c:invertIfNegative val="0"/>
          <c:cat>
            <c:strRef>
              <c:f>Sheet3!$A$34:$A$63</c:f>
              <c:strCache>
                <c:ptCount val="30"/>
                <c:pt idx="0">
                  <c:v>Estonia</c:v>
                </c:pt>
                <c:pt idx="1">
                  <c:v>United Kingdom</c:v>
                </c:pt>
                <c:pt idx="2">
                  <c:v>Greece</c:v>
                </c:pt>
                <c:pt idx="3">
                  <c:v>Slovenia</c:v>
                </c:pt>
                <c:pt idx="4">
                  <c:v>Belgium</c:v>
                </c:pt>
                <c:pt idx="5">
                  <c:v>Luxembourg</c:v>
                </c:pt>
                <c:pt idx="6">
                  <c:v>Turkey</c:v>
                </c:pt>
                <c:pt idx="7">
                  <c:v>Ireland</c:v>
                </c:pt>
                <c:pt idx="8">
                  <c:v>Czech Republic</c:v>
                </c:pt>
                <c:pt idx="9">
                  <c:v>Norway</c:v>
                </c:pt>
                <c:pt idx="10">
                  <c:v>Hungary</c:v>
                </c:pt>
                <c:pt idx="11">
                  <c:v>Denmark</c:v>
                </c:pt>
                <c:pt idx="12">
                  <c:v>Austria</c:v>
                </c:pt>
                <c:pt idx="13">
                  <c:v>Italy</c:v>
                </c:pt>
                <c:pt idx="14">
                  <c:v>Canada </c:v>
                </c:pt>
                <c:pt idx="15">
                  <c:v>OECD29</c:v>
                </c:pt>
                <c:pt idx="16">
                  <c:v>Slovak Republic</c:v>
                </c:pt>
                <c:pt idx="17">
                  <c:v>Japan</c:v>
                </c:pt>
                <c:pt idx="18">
                  <c:v>Finland</c:v>
                </c:pt>
                <c:pt idx="19">
                  <c:v>Germany</c:v>
                </c:pt>
                <c:pt idx="20">
                  <c:v>Switzerland</c:v>
                </c:pt>
                <c:pt idx="21">
                  <c:v>France</c:v>
                </c:pt>
                <c:pt idx="22">
                  <c:v>Sweden</c:v>
                </c:pt>
                <c:pt idx="23">
                  <c:v>Iceland</c:v>
                </c:pt>
                <c:pt idx="24">
                  <c:v>Netherlands</c:v>
                </c:pt>
                <c:pt idx="25">
                  <c:v>Spain</c:v>
                </c:pt>
                <c:pt idx="26">
                  <c:v>Portugal</c:v>
                </c:pt>
                <c:pt idx="27">
                  <c:v>Korea</c:v>
                </c:pt>
                <c:pt idx="28">
                  <c:v>Poland</c:v>
                </c:pt>
                <c:pt idx="29">
                  <c:v>Australia</c:v>
                </c:pt>
              </c:strCache>
            </c:strRef>
          </c:cat>
          <c:val>
            <c:numRef>
              <c:f>Sheet3!$B$34:$B$63</c:f>
              <c:numCache>
                <c:formatCode>0.0</c:formatCode>
                <c:ptCount val="30"/>
                <c:pt idx="0">
                  <c:v>0.34250000000000003</c:v>
                </c:pt>
                <c:pt idx="1">
                  <c:v>1.1280000000000001</c:v>
                </c:pt>
                <c:pt idx="2">
                  <c:v>0.8296</c:v>
                </c:pt>
                <c:pt idx="3">
                  <c:v>1.7723999999999998</c:v>
                </c:pt>
                <c:pt idx="4">
                  <c:v>1.4831999999999999</c:v>
                </c:pt>
                <c:pt idx="5">
                  <c:v>0.91979999999999995</c:v>
                </c:pt>
                <c:pt idx="6">
                  <c:v>0.59399999999999997</c:v>
                </c:pt>
                <c:pt idx="7">
                  <c:v>2.2385000000000002</c:v>
                </c:pt>
                <c:pt idx="8">
                  <c:v>0.74470000000000014</c:v>
                </c:pt>
                <c:pt idx="9">
                  <c:v>1.8096000000000001</c:v>
                </c:pt>
                <c:pt idx="10">
                  <c:v>0.87149999999999994</c:v>
                </c:pt>
                <c:pt idx="11">
                  <c:v>1.0163999999999997</c:v>
                </c:pt>
                <c:pt idx="12">
                  <c:v>0.85680000000000012</c:v>
                </c:pt>
                <c:pt idx="13">
                  <c:v>1.6094999999999999</c:v>
                </c:pt>
                <c:pt idx="14">
                  <c:v>2.0272000000000001</c:v>
                </c:pt>
                <c:pt idx="15">
                  <c:v>1.986</c:v>
                </c:pt>
                <c:pt idx="16">
                  <c:v>0.95840000000000003</c:v>
                </c:pt>
                <c:pt idx="17">
                  <c:v>4.5952000000000002</c:v>
                </c:pt>
                <c:pt idx="18">
                  <c:v>1.3091000000000002</c:v>
                </c:pt>
                <c:pt idx="19">
                  <c:v>1.8375000000000001</c:v>
                </c:pt>
                <c:pt idx="20">
                  <c:v>1.4896</c:v>
                </c:pt>
                <c:pt idx="21">
                  <c:v>2.7562999999999995</c:v>
                </c:pt>
                <c:pt idx="22">
                  <c:v>3.9432</c:v>
                </c:pt>
                <c:pt idx="23">
                  <c:v>1.5408999999999999</c:v>
                </c:pt>
                <c:pt idx="24">
                  <c:v>5.0784000000000002</c:v>
                </c:pt>
                <c:pt idx="25">
                  <c:v>3.2879999999999998</c:v>
                </c:pt>
                <c:pt idx="26">
                  <c:v>1.9998000000000002</c:v>
                </c:pt>
                <c:pt idx="27">
                  <c:v>1.9964000000000002</c:v>
                </c:pt>
                <c:pt idx="28">
                  <c:v>1.38</c:v>
                </c:pt>
                <c:pt idx="29">
                  <c:v>8.8560000000000016</c:v>
                </c:pt>
              </c:numCache>
            </c:numRef>
          </c:val>
          <c:extLst>
            <c:ext xmlns:c16="http://schemas.microsoft.com/office/drawing/2014/chart" uri="{C3380CC4-5D6E-409C-BE32-E72D297353CC}">
              <c16:uniqueId val="{00000000-811A-4DD0-8793-8D335E0D53B7}"/>
            </c:ext>
          </c:extLst>
        </c:ser>
        <c:ser>
          <c:idx val="1"/>
          <c:order val="1"/>
          <c:tx>
            <c:strRef>
              <c:f>Sheet3!$C$33</c:f>
              <c:strCache>
                <c:ptCount val="1"/>
                <c:pt idx="0">
                  <c:v>Full-time temporary contract</c:v>
                </c:pt>
              </c:strCache>
            </c:strRef>
          </c:tx>
          <c:spPr>
            <a:solidFill>
              <a:srgbClr val="FFC000"/>
            </a:solidFill>
            <a:ln>
              <a:solidFill>
                <a:schemeClr val="tx1"/>
              </a:solidFill>
            </a:ln>
            <a:effectLst/>
          </c:spPr>
          <c:invertIfNegative val="0"/>
          <c:cat>
            <c:strRef>
              <c:f>Sheet3!$A$34:$A$63</c:f>
              <c:strCache>
                <c:ptCount val="30"/>
                <c:pt idx="0">
                  <c:v>Estonia</c:v>
                </c:pt>
                <c:pt idx="1">
                  <c:v>United Kingdom</c:v>
                </c:pt>
                <c:pt idx="2">
                  <c:v>Greece</c:v>
                </c:pt>
                <c:pt idx="3">
                  <c:v>Slovenia</c:v>
                </c:pt>
                <c:pt idx="4">
                  <c:v>Belgium</c:v>
                </c:pt>
                <c:pt idx="5">
                  <c:v>Luxembourg</c:v>
                </c:pt>
                <c:pt idx="6">
                  <c:v>Turkey</c:v>
                </c:pt>
                <c:pt idx="7">
                  <c:v>Ireland</c:v>
                </c:pt>
                <c:pt idx="8">
                  <c:v>Czech Republic</c:v>
                </c:pt>
                <c:pt idx="9">
                  <c:v>Norway</c:v>
                </c:pt>
                <c:pt idx="10">
                  <c:v>Hungary</c:v>
                </c:pt>
                <c:pt idx="11">
                  <c:v>Denmark</c:v>
                </c:pt>
                <c:pt idx="12">
                  <c:v>Austria</c:v>
                </c:pt>
                <c:pt idx="13">
                  <c:v>Italy</c:v>
                </c:pt>
                <c:pt idx="14">
                  <c:v>Canada </c:v>
                </c:pt>
                <c:pt idx="15">
                  <c:v>OECD29</c:v>
                </c:pt>
                <c:pt idx="16">
                  <c:v>Slovak Republic</c:v>
                </c:pt>
                <c:pt idx="17">
                  <c:v>Japan</c:v>
                </c:pt>
                <c:pt idx="18">
                  <c:v>Finland</c:v>
                </c:pt>
                <c:pt idx="19">
                  <c:v>Germany</c:v>
                </c:pt>
                <c:pt idx="20">
                  <c:v>Switzerland</c:v>
                </c:pt>
                <c:pt idx="21">
                  <c:v>France</c:v>
                </c:pt>
                <c:pt idx="22">
                  <c:v>Sweden</c:v>
                </c:pt>
                <c:pt idx="23">
                  <c:v>Iceland</c:v>
                </c:pt>
                <c:pt idx="24">
                  <c:v>Netherlands</c:v>
                </c:pt>
                <c:pt idx="25">
                  <c:v>Spain</c:v>
                </c:pt>
                <c:pt idx="26">
                  <c:v>Portugal</c:v>
                </c:pt>
                <c:pt idx="27">
                  <c:v>Korea</c:v>
                </c:pt>
                <c:pt idx="28">
                  <c:v>Poland</c:v>
                </c:pt>
                <c:pt idx="29">
                  <c:v>Australia</c:v>
                </c:pt>
              </c:strCache>
            </c:strRef>
          </c:cat>
          <c:val>
            <c:numRef>
              <c:f>Sheet3!$C$34:$C$63</c:f>
              <c:numCache>
                <c:formatCode>0.0</c:formatCode>
                <c:ptCount val="30"/>
                <c:pt idx="0">
                  <c:v>1.7810000000000001</c:v>
                </c:pt>
                <c:pt idx="1">
                  <c:v>1.8330000000000002</c:v>
                </c:pt>
                <c:pt idx="2">
                  <c:v>2.6352000000000002</c:v>
                </c:pt>
                <c:pt idx="3">
                  <c:v>1.8989999999999998</c:v>
                </c:pt>
                <c:pt idx="4">
                  <c:v>2.7809999999999997</c:v>
                </c:pt>
                <c:pt idx="5">
                  <c:v>3.3506999999999998</c:v>
                </c:pt>
                <c:pt idx="6">
                  <c:v>3.8610000000000002</c:v>
                </c:pt>
                <c:pt idx="7">
                  <c:v>2.42</c:v>
                </c:pt>
                <c:pt idx="8">
                  <c:v>3.9943000000000004</c:v>
                </c:pt>
                <c:pt idx="9">
                  <c:v>3.6192000000000002</c:v>
                </c:pt>
                <c:pt idx="10">
                  <c:v>4.9965999999999999</c:v>
                </c:pt>
                <c:pt idx="11">
                  <c:v>4.8642000000000003</c:v>
                </c:pt>
                <c:pt idx="12">
                  <c:v>5.0693999999999999</c:v>
                </c:pt>
                <c:pt idx="13">
                  <c:v>4.3845000000000001</c:v>
                </c:pt>
                <c:pt idx="14">
                  <c:v>5.5024000000000006</c:v>
                </c:pt>
                <c:pt idx="15">
                  <c:v>5.5608000000000004</c:v>
                </c:pt>
                <c:pt idx="16">
                  <c:v>6.9483999999999995</c:v>
                </c:pt>
                <c:pt idx="17">
                  <c:v>3.8053999999999997</c:v>
                </c:pt>
                <c:pt idx="18">
                  <c:v>7.4412000000000011</c:v>
                </c:pt>
                <c:pt idx="19">
                  <c:v>7.1294999999999993</c:v>
                </c:pt>
                <c:pt idx="20">
                  <c:v>7.6832000000000011</c:v>
                </c:pt>
                <c:pt idx="21">
                  <c:v>6.5381999999999989</c:v>
                </c:pt>
                <c:pt idx="22">
                  <c:v>5.7288000000000006</c:v>
                </c:pt>
                <c:pt idx="23">
                  <c:v>8.2721999999999998</c:v>
                </c:pt>
                <c:pt idx="24">
                  <c:v>4.9311999999999996</c:v>
                </c:pt>
                <c:pt idx="25">
                  <c:v>7.6720000000000006</c:v>
                </c:pt>
                <c:pt idx="26">
                  <c:v>9.1506000000000007</c:v>
                </c:pt>
                <c:pt idx="27">
                  <c:v>10.1752</c:v>
                </c:pt>
                <c:pt idx="28">
                  <c:v>12</c:v>
                </c:pt>
                <c:pt idx="29">
                  <c:v>9.1440000000000001</c:v>
                </c:pt>
              </c:numCache>
            </c:numRef>
          </c:val>
          <c:extLst>
            <c:ext xmlns:c16="http://schemas.microsoft.com/office/drawing/2014/chart" uri="{C3380CC4-5D6E-409C-BE32-E72D297353CC}">
              <c16:uniqueId val="{00000001-811A-4DD0-8793-8D335E0D53B7}"/>
            </c:ext>
          </c:extLst>
        </c:ser>
        <c:dLbls>
          <c:showLegendKey val="0"/>
          <c:showVal val="0"/>
          <c:showCatName val="0"/>
          <c:showSerName val="0"/>
          <c:showPercent val="0"/>
          <c:showBubbleSize val="0"/>
        </c:dLbls>
        <c:gapWidth val="150"/>
        <c:overlap val="100"/>
        <c:axId val="213978784"/>
        <c:axId val="1"/>
      </c:barChart>
      <c:catAx>
        <c:axId val="213978784"/>
        <c:scaling>
          <c:orientation val="minMax"/>
        </c:scaling>
        <c:delete val="0"/>
        <c:axPos val="l"/>
        <c:numFmt formatCode="General" sourceLinked="1"/>
        <c:majorTickMark val="none"/>
        <c:minorTickMark val="none"/>
        <c:tickLblPos val="nextTo"/>
        <c:spPr>
          <a:noFill/>
          <a:ln w="9278" cap="flat" cmpd="sng" algn="ctr">
            <a:solidFill>
              <a:schemeClr val="tx1">
                <a:lumMod val="15000"/>
                <a:lumOff val="85000"/>
              </a:schemeClr>
            </a:solidFill>
            <a:round/>
          </a:ln>
          <a:effectLst/>
        </c:spPr>
        <c:txPr>
          <a:bodyPr rot="-6000000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b"/>
        <c:majorGridlines>
          <c:spPr>
            <a:ln w="9278" cap="flat" cmpd="sng" algn="ctr">
              <a:solidFill>
                <a:schemeClr val="tx1">
                  <a:lumMod val="15000"/>
                  <a:lumOff val="85000"/>
                </a:schemeClr>
              </a:solidFill>
              <a:round/>
            </a:ln>
            <a:effectLst/>
          </c:spPr>
        </c:majorGridlines>
        <c:numFmt formatCode="0.0" sourceLinked="1"/>
        <c:majorTickMark val="none"/>
        <c:minorTickMark val="none"/>
        <c:tickLblPos val="nextTo"/>
        <c:spPr>
          <a:ln w="6344">
            <a:noFill/>
          </a:ln>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3978784"/>
        <c:crosses val="autoZero"/>
        <c:crossBetween val="between"/>
      </c:valAx>
      <c:spPr>
        <a:noFill/>
        <a:ln w="25375">
          <a:noFill/>
        </a:ln>
      </c:spPr>
    </c:plotArea>
    <c:legend>
      <c:legendPos val="b"/>
      <c:overlay val="0"/>
      <c:spPr>
        <a:noFill/>
        <a:ln w="25375">
          <a:noFill/>
        </a:ln>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66FF"/>
            </a:solidFill>
            <a:ln>
              <a:solidFill>
                <a:schemeClr val="tx1"/>
              </a:solidFill>
            </a:ln>
            <a:effectLst/>
          </c:spPr>
          <c:invertIfNegative val="0"/>
          <c:cat>
            <c:strRef>
              <c:f>'Single no HB'!$AG$7:$AG$30</c:f>
              <c:strCache>
                <c:ptCount val="24"/>
                <c:pt idx="0">
                  <c:v>United States</c:v>
                </c:pt>
                <c:pt idx="1">
                  <c:v>Sweden</c:v>
                </c:pt>
                <c:pt idx="2">
                  <c:v>Norway</c:v>
                </c:pt>
                <c:pt idx="3">
                  <c:v>Canada</c:v>
                </c:pt>
                <c:pt idx="4">
                  <c:v>Portugal</c:v>
                </c:pt>
                <c:pt idx="5">
                  <c:v>United Kingdom</c:v>
                </c:pt>
                <c:pt idx="6">
                  <c:v>Germany</c:v>
                </c:pt>
                <c:pt idx="7">
                  <c:v>Türkiye</c:v>
                </c:pt>
                <c:pt idx="8">
                  <c:v>Finland</c:v>
                </c:pt>
                <c:pt idx="9">
                  <c:v>Greece</c:v>
                </c:pt>
                <c:pt idx="10">
                  <c:v>Switzerland</c:v>
                </c:pt>
                <c:pt idx="11">
                  <c:v>Italy</c:v>
                </c:pt>
                <c:pt idx="12">
                  <c:v>Australia</c:v>
                </c:pt>
                <c:pt idx="13">
                  <c:v>Austria</c:v>
                </c:pt>
                <c:pt idx="14">
                  <c:v>France</c:v>
                </c:pt>
                <c:pt idx="15">
                  <c:v>Japan</c:v>
                </c:pt>
                <c:pt idx="16">
                  <c:v>New Zealand</c:v>
                </c:pt>
                <c:pt idx="17">
                  <c:v>Ireland</c:v>
                </c:pt>
                <c:pt idx="18">
                  <c:v>Spain</c:v>
                </c:pt>
                <c:pt idx="19">
                  <c:v>Iceland</c:v>
                </c:pt>
                <c:pt idx="20">
                  <c:v>Denmark</c:v>
                </c:pt>
                <c:pt idx="21">
                  <c:v>Luxembourg</c:v>
                </c:pt>
                <c:pt idx="22">
                  <c:v>Netherlands</c:v>
                </c:pt>
                <c:pt idx="23">
                  <c:v>Belgium</c:v>
                </c:pt>
              </c:strCache>
            </c:strRef>
          </c:cat>
          <c:val>
            <c:numRef>
              <c:f>'Single no HB'!$AH$7:$AH$30</c:f>
              <c:numCache>
                <c:formatCode>General</c:formatCode>
                <c:ptCount val="24"/>
                <c:pt idx="0">
                  <c:v>7</c:v>
                </c:pt>
                <c:pt idx="1">
                  <c:v>15</c:v>
                </c:pt>
                <c:pt idx="2">
                  <c:v>16</c:v>
                </c:pt>
                <c:pt idx="3">
                  <c:v>17</c:v>
                </c:pt>
                <c:pt idx="4">
                  <c:v>17</c:v>
                </c:pt>
                <c:pt idx="5">
                  <c:v>17</c:v>
                </c:pt>
                <c:pt idx="6">
                  <c:v>20</c:v>
                </c:pt>
                <c:pt idx="7">
                  <c:v>20</c:v>
                </c:pt>
                <c:pt idx="8">
                  <c:v>21</c:v>
                </c:pt>
                <c:pt idx="9">
                  <c:v>21</c:v>
                </c:pt>
                <c:pt idx="10">
                  <c:v>23</c:v>
                </c:pt>
                <c:pt idx="11">
                  <c:v>26</c:v>
                </c:pt>
                <c:pt idx="13">
                  <c:v>27</c:v>
                </c:pt>
                <c:pt idx="14">
                  <c:v>27</c:v>
                </c:pt>
                <c:pt idx="15">
                  <c:v>28</c:v>
                </c:pt>
                <c:pt idx="16">
                  <c:v>30</c:v>
                </c:pt>
                <c:pt idx="17">
                  <c:v>31</c:v>
                </c:pt>
                <c:pt idx="18">
                  <c:v>33</c:v>
                </c:pt>
                <c:pt idx="19">
                  <c:v>35</c:v>
                </c:pt>
                <c:pt idx="20">
                  <c:v>36</c:v>
                </c:pt>
                <c:pt idx="21">
                  <c:v>39</c:v>
                </c:pt>
                <c:pt idx="22">
                  <c:v>41</c:v>
                </c:pt>
                <c:pt idx="23">
                  <c:v>42</c:v>
                </c:pt>
              </c:numCache>
            </c:numRef>
          </c:val>
          <c:extLst>
            <c:ext xmlns:c16="http://schemas.microsoft.com/office/drawing/2014/chart" uri="{C3380CC4-5D6E-409C-BE32-E72D297353CC}">
              <c16:uniqueId val="{00000000-9775-4939-9EC0-8C456E935689}"/>
            </c:ext>
          </c:extLst>
        </c:ser>
        <c:ser>
          <c:idx val="1"/>
          <c:order val="1"/>
          <c:spPr>
            <a:solidFill>
              <a:srgbClr val="FF0000"/>
            </a:solidFill>
            <a:ln>
              <a:solidFill>
                <a:schemeClr val="tx1"/>
              </a:solidFill>
            </a:ln>
            <a:effectLst/>
          </c:spPr>
          <c:invertIfNegative val="0"/>
          <c:cat>
            <c:strRef>
              <c:f>'Single no HB'!$AG$7:$AG$30</c:f>
              <c:strCache>
                <c:ptCount val="24"/>
                <c:pt idx="0">
                  <c:v>United States</c:v>
                </c:pt>
                <c:pt idx="1">
                  <c:v>Sweden</c:v>
                </c:pt>
                <c:pt idx="2">
                  <c:v>Norway</c:v>
                </c:pt>
                <c:pt idx="3">
                  <c:v>Canada</c:v>
                </c:pt>
                <c:pt idx="4">
                  <c:v>Portugal</c:v>
                </c:pt>
                <c:pt idx="5">
                  <c:v>United Kingdom</c:v>
                </c:pt>
                <c:pt idx="6">
                  <c:v>Germany</c:v>
                </c:pt>
                <c:pt idx="7">
                  <c:v>Türkiye</c:v>
                </c:pt>
                <c:pt idx="8">
                  <c:v>Finland</c:v>
                </c:pt>
                <c:pt idx="9">
                  <c:v>Greece</c:v>
                </c:pt>
                <c:pt idx="10">
                  <c:v>Switzerland</c:v>
                </c:pt>
                <c:pt idx="11">
                  <c:v>Italy</c:v>
                </c:pt>
                <c:pt idx="12">
                  <c:v>Australia</c:v>
                </c:pt>
                <c:pt idx="13">
                  <c:v>Austria</c:v>
                </c:pt>
                <c:pt idx="14">
                  <c:v>France</c:v>
                </c:pt>
                <c:pt idx="15">
                  <c:v>Japan</c:v>
                </c:pt>
                <c:pt idx="16">
                  <c:v>New Zealand</c:v>
                </c:pt>
                <c:pt idx="17">
                  <c:v>Ireland</c:v>
                </c:pt>
                <c:pt idx="18">
                  <c:v>Spain</c:v>
                </c:pt>
                <c:pt idx="19">
                  <c:v>Iceland</c:v>
                </c:pt>
                <c:pt idx="20">
                  <c:v>Denmark</c:v>
                </c:pt>
                <c:pt idx="21">
                  <c:v>Luxembourg</c:v>
                </c:pt>
                <c:pt idx="22">
                  <c:v>Netherlands</c:v>
                </c:pt>
                <c:pt idx="23">
                  <c:v>Belgium</c:v>
                </c:pt>
              </c:strCache>
            </c:strRef>
          </c:cat>
          <c:val>
            <c:numRef>
              <c:f>'Single no HB'!$AI$7:$AI$30</c:f>
              <c:numCache>
                <c:formatCode>General</c:formatCode>
                <c:ptCount val="24"/>
                <c:pt idx="12">
                  <c:v>27</c:v>
                </c:pt>
              </c:numCache>
            </c:numRef>
          </c:val>
          <c:extLst>
            <c:ext xmlns:c16="http://schemas.microsoft.com/office/drawing/2014/chart" uri="{C3380CC4-5D6E-409C-BE32-E72D297353CC}">
              <c16:uniqueId val="{00000001-9775-4939-9EC0-8C456E935689}"/>
            </c:ext>
          </c:extLst>
        </c:ser>
        <c:dLbls>
          <c:showLegendKey val="0"/>
          <c:showVal val="0"/>
          <c:showCatName val="0"/>
          <c:showSerName val="0"/>
          <c:showPercent val="0"/>
          <c:showBubbleSize val="0"/>
        </c:dLbls>
        <c:gapWidth val="66"/>
        <c:overlap val="29"/>
        <c:axId val="565422136"/>
        <c:axId val="565426096"/>
      </c:barChart>
      <c:catAx>
        <c:axId val="56542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5426096"/>
        <c:crosses val="autoZero"/>
        <c:auto val="1"/>
        <c:lblAlgn val="ctr"/>
        <c:lblOffset val="100"/>
        <c:noMultiLvlLbl val="0"/>
      </c:catAx>
      <c:valAx>
        <c:axId val="565426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5422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 in Microsoft PowerPoint]Sheet1'!$B$1</c:f>
              <c:strCache>
                <c:ptCount val="1"/>
              </c:strCache>
            </c:strRef>
          </c:tx>
          <c:spPr>
            <a:solidFill>
              <a:srgbClr val="0070C0"/>
            </a:solidFill>
            <a:ln>
              <a:solidFill>
                <a:sysClr val="windowText" lastClr="000000"/>
              </a:solidFill>
            </a:ln>
            <a:effectLst/>
          </c:spPr>
          <c:invertIfNegative val="0"/>
          <c:cat>
            <c:strRef>
              <c:f>'[Chart in Microsoft PowerPoint]Sheet1'!$A$5:$A$27</c:f>
              <c:strCache>
                <c:ptCount val="23"/>
                <c:pt idx="0">
                  <c:v>Australia</c:v>
                </c:pt>
                <c:pt idx="1">
                  <c:v>New Zealand</c:v>
                </c:pt>
                <c:pt idx="2">
                  <c:v>Switzerland</c:v>
                </c:pt>
                <c:pt idx="3">
                  <c:v>Norway</c:v>
                </c:pt>
                <c:pt idx="4">
                  <c:v>Sweden</c:v>
                </c:pt>
                <c:pt idx="5">
                  <c:v>United Kingdom</c:v>
                </c:pt>
                <c:pt idx="6">
                  <c:v>Canada</c:v>
                </c:pt>
                <c:pt idx="7">
                  <c:v>Finland</c:v>
                </c:pt>
                <c:pt idx="8">
                  <c:v>Netherlands</c:v>
                </c:pt>
                <c:pt idx="9">
                  <c:v>Portugal</c:v>
                </c:pt>
                <c:pt idx="10">
                  <c:v>Spain</c:v>
                </c:pt>
                <c:pt idx="11">
                  <c:v>United States</c:v>
                </c:pt>
                <c:pt idx="12">
                  <c:v>Belgium</c:v>
                </c:pt>
                <c:pt idx="13">
                  <c:v>Denmark</c:v>
                </c:pt>
                <c:pt idx="14">
                  <c:v>Germany</c:v>
                </c:pt>
                <c:pt idx="15">
                  <c:v>Japan</c:v>
                </c:pt>
                <c:pt idx="16">
                  <c:v>Austria</c:v>
                </c:pt>
                <c:pt idx="17">
                  <c:v>Iceland</c:v>
                </c:pt>
                <c:pt idx="18">
                  <c:v>Ireland</c:v>
                </c:pt>
                <c:pt idx="19">
                  <c:v>Luxembourg</c:v>
                </c:pt>
                <c:pt idx="20">
                  <c:v>France</c:v>
                </c:pt>
                <c:pt idx="21">
                  <c:v>Italy</c:v>
                </c:pt>
                <c:pt idx="22">
                  <c:v>Greece</c:v>
                </c:pt>
              </c:strCache>
            </c:strRef>
          </c:cat>
          <c:val>
            <c:numRef>
              <c:f>'[Chart in Microsoft PowerPoint]Sheet1'!$B$5:$B$27</c:f>
              <c:numCache>
                <c:formatCode>General</c:formatCode>
                <c:ptCount val="23"/>
                <c:pt idx="1">
                  <c:v>-8</c:v>
                </c:pt>
                <c:pt idx="2">
                  <c:v>-6</c:v>
                </c:pt>
                <c:pt idx="3">
                  <c:v>-5</c:v>
                </c:pt>
                <c:pt idx="4">
                  <c:v>-5</c:v>
                </c:pt>
                <c:pt idx="5">
                  <c:v>-5</c:v>
                </c:pt>
                <c:pt idx="6">
                  <c:v>-4</c:v>
                </c:pt>
                <c:pt idx="7">
                  <c:v>-4</c:v>
                </c:pt>
                <c:pt idx="8">
                  <c:v>-4</c:v>
                </c:pt>
                <c:pt idx="9">
                  <c:v>-2</c:v>
                </c:pt>
                <c:pt idx="10">
                  <c:v>-2</c:v>
                </c:pt>
                <c:pt idx="11">
                  <c:v>-2</c:v>
                </c:pt>
                <c:pt idx="12">
                  <c:v>-1</c:v>
                </c:pt>
                <c:pt idx="13">
                  <c:v>0</c:v>
                </c:pt>
                <c:pt idx="14">
                  <c:v>0</c:v>
                </c:pt>
                <c:pt idx="15">
                  <c:v>0</c:v>
                </c:pt>
                <c:pt idx="16">
                  <c:v>1</c:v>
                </c:pt>
                <c:pt idx="17">
                  <c:v>1</c:v>
                </c:pt>
                <c:pt idx="18">
                  <c:v>4</c:v>
                </c:pt>
                <c:pt idx="19">
                  <c:v>4</c:v>
                </c:pt>
                <c:pt idx="20">
                  <c:v>5</c:v>
                </c:pt>
                <c:pt idx="21">
                  <c:v>12</c:v>
                </c:pt>
                <c:pt idx="22">
                  <c:v>24</c:v>
                </c:pt>
              </c:numCache>
            </c:numRef>
          </c:val>
          <c:extLst>
            <c:ext xmlns:c16="http://schemas.microsoft.com/office/drawing/2014/chart" uri="{C3380CC4-5D6E-409C-BE32-E72D297353CC}">
              <c16:uniqueId val="{00000000-1ADA-4753-AB3C-005F7910F677}"/>
            </c:ext>
          </c:extLst>
        </c:ser>
        <c:ser>
          <c:idx val="1"/>
          <c:order val="1"/>
          <c:tx>
            <c:strRef>
              <c:f>'[Chart in Microsoft PowerPoint]Sheet1'!$C$1</c:f>
              <c:strCache>
                <c:ptCount val="1"/>
              </c:strCache>
            </c:strRef>
          </c:tx>
          <c:spPr>
            <a:solidFill>
              <a:srgbClr val="FF0000"/>
            </a:solidFill>
            <a:ln>
              <a:solidFill>
                <a:schemeClr val="tx1"/>
              </a:solidFill>
            </a:ln>
          </c:spPr>
          <c:invertIfNegative val="0"/>
          <c:cat>
            <c:strRef>
              <c:f>'[Chart in Microsoft PowerPoint]Sheet1'!$A$5:$A$27</c:f>
              <c:strCache>
                <c:ptCount val="23"/>
                <c:pt idx="0">
                  <c:v>Australia</c:v>
                </c:pt>
                <c:pt idx="1">
                  <c:v>New Zealand</c:v>
                </c:pt>
                <c:pt idx="2">
                  <c:v>Switzerland</c:v>
                </c:pt>
                <c:pt idx="3">
                  <c:v>Norway</c:v>
                </c:pt>
                <c:pt idx="4">
                  <c:v>Sweden</c:v>
                </c:pt>
                <c:pt idx="5">
                  <c:v>United Kingdom</c:v>
                </c:pt>
                <c:pt idx="6">
                  <c:v>Canada</c:v>
                </c:pt>
                <c:pt idx="7">
                  <c:v>Finland</c:v>
                </c:pt>
                <c:pt idx="8">
                  <c:v>Netherlands</c:v>
                </c:pt>
                <c:pt idx="9">
                  <c:v>Portugal</c:v>
                </c:pt>
                <c:pt idx="10">
                  <c:v>Spain</c:v>
                </c:pt>
                <c:pt idx="11">
                  <c:v>United States</c:v>
                </c:pt>
                <c:pt idx="12">
                  <c:v>Belgium</c:v>
                </c:pt>
                <c:pt idx="13">
                  <c:v>Denmark</c:v>
                </c:pt>
                <c:pt idx="14">
                  <c:v>Germany</c:v>
                </c:pt>
                <c:pt idx="15">
                  <c:v>Japan</c:v>
                </c:pt>
                <c:pt idx="16">
                  <c:v>Austria</c:v>
                </c:pt>
                <c:pt idx="17">
                  <c:v>Iceland</c:v>
                </c:pt>
                <c:pt idx="18">
                  <c:v>Ireland</c:v>
                </c:pt>
                <c:pt idx="19">
                  <c:v>Luxembourg</c:v>
                </c:pt>
                <c:pt idx="20">
                  <c:v>France</c:v>
                </c:pt>
                <c:pt idx="21">
                  <c:v>Italy</c:v>
                </c:pt>
                <c:pt idx="22">
                  <c:v>Greece</c:v>
                </c:pt>
              </c:strCache>
            </c:strRef>
          </c:cat>
          <c:val>
            <c:numRef>
              <c:f>'[Chart in Microsoft PowerPoint]Sheet1'!$C$5:$C$27</c:f>
              <c:numCache>
                <c:formatCode>General</c:formatCode>
                <c:ptCount val="23"/>
                <c:pt idx="0">
                  <c:v>-11</c:v>
                </c:pt>
              </c:numCache>
            </c:numRef>
          </c:val>
          <c:extLst>
            <c:ext xmlns:c16="http://schemas.microsoft.com/office/drawing/2014/chart" uri="{C3380CC4-5D6E-409C-BE32-E72D297353CC}">
              <c16:uniqueId val="{00000001-1ADA-4753-AB3C-005F7910F677}"/>
            </c:ext>
          </c:extLst>
        </c:ser>
        <c:dLbls>
          <c:showLegendKey val="0"/>
          <c:showVal val="0"/>
          <c:showCatName val="0"/>
          <c:showSerName val="0"/>
          <c:showPercent val="0"/>
          <c:showBubbleSize val="0"/>
        </c:dLbls>
        <c:gapWidth val="66"/>
        <c:overlap val="36"/>
        <c:axId val="205860344"/>
        <c:axId val="1"/>
      </c:barChart>
      <c:catAx>
        <c:axId val="205860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586034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Charts!$A$31</c:f>
              <c:strCache>
                <c:ptCount val="1"/>
                <c:pt idx="0">
                  <c:v>Single</c:v>
                </c:pt>
              </c:strCache>
            </c:strRef>
          </c:tx>
          <c:spPr>
            <a:ln w="34925" cap="rnd">
              <a:solidFill>
                <a:srgbClr val="FF0000"/>
              </a:solidFill>
              <a:round/>
            </a:ln>
            <a:effectLst/>
          </c:spPr>
          <c:marker>
            <c:symbol val="none"/>
          </c:marker>
          <c:cat>
            <c:strRef>
              <c:f>Charts!$B$30:$X$30</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Charts!$B$31:$X$31</c:f>
              <c:numCache>
                <c:formatCode>General</c:formatCode>
                <c:ptCount val="23"/>
                <c:pt idx="0">
                  <c:v>39</c:v>
                </c:pt>
                <c:pt idx="1">
                  <c:v>38</c:v>
                </c:pt>
                <c:pt idx="2">
                  <c:v>37</c:v>
                </c:pt>
                <c:pt idx="3">
                  <c:v>35</c:v>
                </c:pt>
                <c:pt idx="4">
                  <c:v>33</c:v>
                </c:pt>
                <c:pt idx="5">
                  <c:v>31</c:v>
                </c:pt>
                <c:pt idx="6">
                  <c:v>30</c:v>
                </c:pt>
                <c:pt idx="7">
                  <c:v>28</c:v>
                </c:pt>
                <c:pt idx="8">
                  <c:v>29</c:v>
                </c:pt>
                <c:pt idx="9">
                  <c:v>29</c:v>
                </c:pt>
                <c:pt idx="10">
                  <c:v>28</c:v>
                </c:pt>
                <c:pt idx="11">
                  <c:v>28</c:v>
                </c:pt>
                <c:pt idx="12">
                  <c:v>28</c:v>
                </c:pt>
                <c:pt idx="13">
                  <c:v>28</c:v>
                </c:pt>
                <c:pt idx="14">
                  <c:v>29</c:v>
                </c:pt>
                <c:pt idx="15">
                  <c:v>29</c:v>
                </c:pt>
                <c:pt idx="16">
                  <c:v>28</c:v>
                </c:pt>
                <c:pt idx="17">
                  <c:v>27</c:v>
                </c:pt>
                <c:pt idx="18">
                  <c:v>27</c:v>
                </c:pt>
                <c:pt idx="19">
                  <c:v>26</c:v>
                </c:pt>
                <c:pt idx="20">
                  <c:v>33</c:v>
                </c:pt>
                <c:pt idx="21">
                  <c:v>27</c:v>
                </c:pt>
                <c:pt idx="22">
                  <c:v>27</c:v>
                </c:pt>
              </c:numCache>
            </c:numRef>
          </c:val>
          <c:smooth val="0"/>
          <c:extLst>
            <c:ext xmlns:c16="http://schemas.microsoft.com/office/drawing/2014/chart" uri="{C3380CC4-5D6E-409C-BE32-E72D297353CC}">
              <c16:uniqueId val="{00000000-843F-4E9E-B1F3-DA92F63B040C}"/>
            </c:ext>
          </c:extLst>
        </c:ser>
        <c:ser>
          <c:idx val="1"/>
          <c:order val="1"/>
          <c:tx>
            <c:strRef>
              <c:f>Charts!$A$32</c:f>
              <c:strCache>
                <c:ptCount val="1"/>
                <c:pt idx="0">
                  <c:v>Lone Parent</c:v>
                </c:pt>
              </c:strCache>
            </c:strRef>
          </c:tx>
          <c:spPr>
            <a:ln w="34925" cap="rnd">
              <a:solidFill>
                <a:srgbClr val="7030A0"/>
              </a:solidFill>
              <a:round/>
            </a:ln>
            <a:effectLst/>
          </c:spPr>
          <c:marker>
            <c:symbol val="none"/>
          </c:marker>
          <c:cat>
            <c:strRef>
              <c:f>Charts!$B$30:$X$30</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Charts!$B$32:$X$32</c:f>
              <c:numCache>
                <c:formatCode>General</c:formatCode>
                <c:ptCount val="23"/>
                <c:pt idx="0">
                  <c:v>48</c:v>
                </c:pt>
                <c:pt idx="1">
                  <c:v>47</c:v>
                </c:pt>
                <c:pt idx="2">
                  <c:v>46</c:v>
                </c:pt>
                <c:pt idx="3">
                  <c:v>47</c:v>
                </c:pt>
                <c:pt idx="4">
                  <c:v>44</c:v>
                </c:pt>
                <c:pt idx="5">
                  <c:v>42</c:v>
                </c:pt>
                <c:pt idx="6">
                  <c:v>40</c:v>
                </c:pt>
                <c:pt idx="7">
                  <c:v>39</c:v>
                </c:pt>
                <c:pt idx="8">
                  <c:v>40</c:v>
                </c:pt>
                <c:pt idx="9">
                  <c:v>41</c:v>
                </c:pt>
                <c:pt idx="10">
                  <c:v>40</c:v>
                </c:pt>
                <c:pt idx="11">
                  <c:v>40</c:v>
                </c:pt>
                <c:pt idx="12">
                  <c:v>41</c:v>
                </c:pt>
                <c:pt idx="13">
                  <c:v>41</c:v>
                </c:pt>
                <c:pt idx="14">
                  <c:v>42</c:v>
                </c:pt>
                <c:pt idx="15">
                  <c:v>42</c:v>
                </c:pt>
                <c:pt idx="16">
                  <c:v>40</c:v>
                </c:pt>
                <c:pt idx="17">
                  <c:v>40</c:v>
                </c:pt>
                <c:pt idx="18">
                  <c:v>39</c:v>
                </c:pt>
                <c:pt idx="19">
                  <c:v>38</c:v>
                </c:pt>
                <c:pt idx="20">
                  <c:v>41</c:v>
                </c:pt>
                <c:pt idx="21">
                  <c:v>37</c:v>
                </c:pt>
                <c:pt idx="22">
                  <c:v>37</c:v>
                </c:pt>
              </c:numCache>
            </c:numRef>
          </c:val>
          <c:smooth val="0"/>
          <c:extLst>
            <c:ext xmlns:c16="http://schemas.microsoft.com/office/drawing/2014/chart" uri="{C3380CC4-5D6E-409C-BE32-E72D297353CC}">
              <c16:uniqueId val="{00000001-843F-4E9E-B1F3-DA92F63B040C}"/>
            </c:ext>
          </c:extLst>
        </c:ser>
        <c:ser>
          <c:idx val="2"/>
          <c:order val="2"/>
          <c:tx>
            <c:strRef>
              <c:f>Charts!$A$33</c:f>
              <c:strCache>
                <c:ptCount val="1"/>
                <c:pt idx="0">
                  <c:v>Couple</c:v>
                </c:pt>
              </c:strCache>
            </c:strRef>
          </c:tx>
          <c:spPr>
            <a:ln w="34925" cap="rnd">
              <a:solidFill>
                <a:srgbClr val="00B050"/>
              </a:solidFill>
              <a:round/>
            </a:ln>
            <a:effectLst/>
          </c:spPr>
          <c:marker>
            <c:symbol val="none"/>
          </c:marker>
          <c:cat>
            <c:strRef>
              <c:f>Charts!$B$30:$X$30</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Charts!$B$33:$X$33</c:f>
              <c:numCache>
                <c:formatCode>General</c:formatCode>
                <c:ptCount val="23"/>
                <c:pt idx="0">
                  <c:v>50</c:v>
                </c:pt>
                <c:pt idx="1">
                  <c:v>48</c:v>
                </c:pt>
                <c:pt idx="2">
                  <c:v>47</c:v>
                </c:pt>
                <c:pt idx="3">
                  <c:v>45</c:v>
                </c:pt>
                <c:pt idx="4">
                  <c:v>42</c:v>
                </c:pt>
                <c:pt idx="5">
                  <c:v>40</c:v>
                </c:pt>
                <c:pt idx="6">
                  <c:v>38</c:v>
                </c:pt>
                <c:pt idx="7">
                  <c:v>36</c:v>
                </c:pt>
                <c:pt idx="8">
                  <c:v>37</c:v>
                </c:pt>
                <c:pt idx="9">
                  <c:v>37</c:v>
                </c:pt>
                <c:pt idx="10">
                  <c:v>36</c:v>
                </c:pt>
                <c:pt idx="11">
                  <c:v>36</c:v>
                </c:pt>
                <c:pt idx="12">
                  <c:v>36</c:v>
                </c:pt>
                <c:pt idx="13">
                  <c:v>36</c:v>
                </c:pt>
                <c:pt idx="14">
                  <c:v>36</c:v>
                </c:pt>
                <c:pt idx="15">
                  <c:v>37</c:v>
                </c:pt>
                <c:pt idx="16">
                  <c:v>36</c:v>
                </c:pt>
                <c:pt idx="17">
                  <c:v>35</c:v>
                </c:pt>
                <c:pt idx="18">
                  <c:v>34</c:v>
                </c:pt>
                <c:pt idx="19">
                  <c:v>34</c:v>
                </c:pt>
                <c:pt idx="20">
                  <c:v>43</c:v>
                </c:pt>
                <c:pt idx="21">
                  <c:v>35</c:v>
                </c:pt>
                <c:pt idx="22">
                  <c:v>35</c:v>
                </c:pt>
              </c:numCache>
            </c:numRef>
          </c:val>
          <c:smooth val="0"/>
          <c:extLst>
            <c:ext xmlns:c16="http://schemas.microsoft.com/office/drawing/2014/chart" uri="{C3380CC4-5D6E-409C-BE32-E72D297353CC}">
              <c16:uniqueId val="{00000002-843F-4E9E-B1F3-DA92F63B040C}"/>
            </c:ext>
          </c:extLst>
        </c:ser>
        <c:ser>
          <c:idx val="3"/>
          <c:order val="3"/>
          <c:tx>
            <c:strRef>
              <c:f>Charts!$A$34</c:f>
              <c:strCache>
                <c:ptCount val="1"/>
                <c:pt idx="0">
                  <c:v>Couple with two children</c:v>
                </c:pt>
              </c:strCache>
            </c:strRef>
          </c:tx>
          <c:spPr>
            <a:ln w="34925" cap="rnd">
              <a:solidFill>
                <a:srgbClr val="0000FF"/>
              </a:solidFill>
              <a:round/>
            </a:ln>
            <a:effectLst/>
          </c:spPr>
          <c:marker>
            <c:symbol val="none"/>
          </c:marker>
          <c:cat>
            <c:strRef>
              <c:f>Charts!$B$30:$X$30</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Charts!$B$34:$X$34</c:f>
              <c:numCache>
                <c:formatCode>General</c:formatCode>
                <c:ptCount val="23"/>
                <c:pt idx="0">
                  <c:v>51</c:v>
                </c:pt>
                <c:pt idx="1">
                  <c:v>49</c:v>
                </c:pt>
                <c:pt idx="2">
                  <c:v>47</c:v>
                </c:pt>
                <c:pt idx="3">
                  <c:v>50</c:v>
                </c:pt>
                <c:pt idx="4">
                  <c:v>46</c:v>
                </c:pt>
                <c:pt idx="5">
                  <c:v>44</c:v>
                </c:pt>
                <c:pt idx="6">
                  <c:v>42</c:v>
                </c:pt>
                <c:pt idx="7">
                  <c:v>40</c:v>
                </c:pt>
                <c:pt idx="8">
                  <c:v>41</c:v>
                </c:pt>
                <c:pt idx="9">
                  <c:v>41</c:v>
                </c:pt>
                <c:pt idx="10">
                  <c:v>40</c:v>
                </c:pt>
                <c:pt idx="11">
                  <c:v>40</c:v>
                </c:pt>
                <c:pt idx="12">
                  <c:v>40</c:v>
                </c:pt>
                <c:pt idx="13">
                  <c:v>40</c:v>
                </c:pt>
                <c:pt idx="14">
                  <c:v>40</c:v>
                </c:pt>
                <c:pt idx="15">
                  <c:v>41</c:v>
                </c:pt>
                <c:pt idx="16">
                  <c:v>39</c:v>
                </c:pt>
                <c:pt idx="17">
                  <c:v>38</c:v>
                </c:pt>
                <c:pt idx="18">
                  <c:v>37</c:v>
                </c:pt>
                <c:pt idx="19">
                  <c:v>37</c:v>
                </c:pt>
                <c:pt idx="20">
                  <c:v>42</c:v>
                </c:pt>
                <c:pt idx="21">
                  <c:v>36</c:v>
                </c:pt>
                <c:pt idx="22">
                  <c:v>36</c:v>
                </c:pt>
              </c:numCache>
            </c:numRef>
          </c:val>
          <c:smooth val="0"/>
          <c:extLst>
            <c:ext xmlns:c16="http://schemas.microsoft.com/office/drawing/2014/chart" uri="{C3380CC4-5D6E-409C-BE32-E72D297353CC}">
              <c16:uniqueId val="{00000003-843F-4E9E-B1F3-DA92F63B040C}"/>
            </c:ext>
          </c:extLst>
        </c:ser>
        <c:dLbls>
          <c:showLegendKey val="0"/>
          <c:showVal val="0"/>
          <c:showCatName val="0"/>
          <c:showSerName val="0"/>
          <c:showPercent val="0"/>
          <c:showBubbleSize val="0"/>
        </c:dLbls>
        <c:smooth val="0"/>
        <c:axId val="563718928"/>
        <c:axId val="563717128"/>
      </c:lineChart>
      <c:catAx>
        <c:axId val="56371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563717128"/>
        <c:crosses val="autoZero"/>
        <c:auto val="1"/>
        <c:lblAlgn val="ctr"/>
        <c:lblOffset val="100"/>
        <c:noMultiLvlLbl val="0"/>
      </c:catAx>
      <c:valAx>
        <c:axId val="563717128"/>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3718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PowerPoint]1992 gross housing costs'!$O$2</c:f>
              <c:strCache>
                <c:ptCount val="1"/>
                <c:pt idx="0">
                  <c:v>1 bedroom </c:v>
                </c:pt>
              </c:strCache>
            </c:strRef>
          </c:tx>
          <c:spPr>
            <a:solidFill>
              <a:schemeClr val="accent1">
                <a:lumMod val="60000"/>
                <a:lumOff val="40000"/>
              </a:schemeClr>
            </a:solidFill>
            <a:ln>
              <a:solidFill>
                <a:schemeClr val="tx1"/>
              </a:solidFill>
            </a:ln>
            <a:effectLst/>
          </c:spPr>
          <c:invertIfNegative val="0"/>
          <c:cat>
            <c:strRef>
              <c:f>'[Chart in Microsoft PowerPoint]1992 gross housing costs'!$N$3:$N$24</c:f>
              <c:strCache>
                <c:ptCount val="22"/>
                <c:pt idx="0">
                  <c:v>Spain</c:v>
                </c:pt>
                <c:pt idx="1">
                  <c:v>France</c:v>
                </c:pt>
                <c:pt idx="2">
                  <c:v>UK</c:v>
                </c:pt>
                <c:pt idx="3">
                  <c:v>Italy</c:v>
                </c:pt>
                <c:pt idx="4">
                  <c:v>Netherlands</c:v>
                </c:pt>
                <c:pt idx="5">
                  <c:v>Luxembourg</c:v>
                </c:pt>
                <c:pt idx="6">
                  <c:v>Belgium</c:v>
                </c:pt>
                <c:pt idx="7">
                  <c:v>Ireland</c:v>
                </c:pt>
                <c:pt idx="8">
                  <c:v>Germany</c:v>
                </c:pt>
                <c:pt idx="9">
                  <c:v>New Zealand</c:v>
                </c:pt>
                <c:pt idx="10">
                  <c:v>Canada</c:v>
                </c:pt>
                <c:pt idx="11">
                  <c:v>Denmark</c:v>
                </c:pt>
                <c:pt idx="12">
                  <c:v>Finland</c:v>
                </c:pt>
                <c:pt idx="13">
                  <c:v>USA (NY)</c:v>
                </c:pt>
                <c:pt idx="14">
                  <c:v>Japan</c:v>
                </c:pt>
                <c:pt idx="15">
                  <c:v>Norway</c:v>
                </c:pt>
                <c:pt idx="16">
                  <c:v>Greece</c:v>
                </c:pt>
                <c:pt idx="17">
                  <c:v>Sweden</c:v>
                </c:pt>
                <c:pt idx="18">
                  <c:v>Switzerland</c:v>
                </c:pt>
                <c:pt idx="19">
                  <c:v>Portugal</c:v>
                </c:pt>
                <c:pt idx="20">
                  <c:v>Australia</c:v>
                </c:pt>
                <c:pt idx="21">
                  <c:v>Austria</c:v>
                </c:pt>
              </c:strCache>
            </c:strRef>
          </c:cat>
          <c:val>
            <c:numRef>
              <c:f>'[Chart in Microsoft PowerPoint]1992 gross housing costs'!$O$3:$O$24</c:f>
              <c:numCache>
                <c:formatCode>0%</c:formatCode>
                <c:ptCount val="22"/>
                <c:pt idx="0">
                  <c:v>5.750165234633179E-2</c:v>
                </c:pt>
                <c:pt idx="1">
                  <c:v>6.2143310082435003E-2</c:v>
                </c:pt>
                <c:pt idx="2">
                  <c:v>7.8645833333333331E-2</c:v>
                </c:pt>
                <c:pt idx="3">
                  <c:v>7.9584775086505188E-2</c:v>
                </c:pt>
                <c:pt idx="4">
                  <c:v>8.4970791290493897E-2</c:v>
                </c:pt>
                <c:pt idx="5">
                  <c:v>8.5972850678733032E-2</c:v>
                </c:pt>
                <c:pt idx="6">
                  <c:v>0.10878661087866109</c:v>
                </c:pt>
                <c:pt idx="7">
                  <c:v>0.12327311370882041</c:v>
                </c:pt>
                <c:pt idx="8">
                  <c:v>5.8178350023843584E-2</c:v>
                </c:pt>
                <c:pt idx="9">
                  <c:v>0.16628959276018099</c:v>
                </c:pt>
                <c:pt idx="10">
                  <c:v>0.16172057352450817</c:v>
                </c:pt>
                <c:pt idx="11">
                  <c:v>0.15458937198067632</c:v>
                </c:pt>
                <c:pt idx="12">
                  <c:v>0.19873817034700317</c:v>
                </c:pt>
                <c:pt idx="13">
                  <c:v>0.20489977728285078</c:v>
                </c:pt>
                <c:pt idx="14">
                  <c:v>0.16769547325102882</c:v>
                </c:pt>
                <c:pt idx="15">
                  <c:v>0.20223523150612027</c:v>
                </c:pt>
                <c:pt idx="16">
                  <c:v>0.15951492537313433</c:v>
                </c:pt>
                <c:pt idx="17">
                  <c:v>0.22175438596491229</c:v>
                </c:pt>
                <c:pt idx="18">
                  <c:v>0.22586780789348548</c:v>
                </c:pt>
                <c:pt idx="19">
                  <c:v>0.18247126436781611</c:v>
                </c:pt>
                <c:pt idx="20">
                  <c:v>0.23569198751300729</c:v>
                </c:pt>
                <c:pt idx="21">
                  <c:v>0.23164861612515042</c:v>
                </c:pt>
              </c:numCache>
            </c:numRef>
          </c:val>
          <c:extLst>
            <c:ext xmlns:c16="http://schemas.microsoft.com/office/drawing/2014/chart" uri="{C3380CC4-5D6E-409C-BE32-E72D297353CC}">
              <c16:uniqueId val="{00000000-E721-47B3-A760-5F67954D74B6}"/>
            </c:ext>
          </c:extLst>
        </c:ser>
        <c:ser>
          <c:idx val="1"/>
          <c:order val="1"/>
          <c:tx>
            <c:strRef>
              <c:f>'[Chart in Microsoft PowerPoint]1992 gross housing costs'!$P$2</c:f>
              <c:strCache>
                <c:ptCount val="1"/>
                <c:pt idx="0">
                  <c:v>2 bedroom</c:v>
                </c:pt>
              </c:strCache>
            </c:strRef>
          </c:tx>
          <c:spPr>
            <a:solidFill>
              <a:srgbClr val="00B050"/>
            </a:solidFill>
            <a:ln>
              <a:solidFill>
                <a:sysClr val="windowText" lastClr="000000"/>
              </a:solidFill>
            </a:ln>
            <a:effectLst/>
          </c:spPr>
          <c:invertIfNegative val="0"/>
          <c:cat>
            <c:strRef>
              <c:f>'[Chart in Microsoft PowerPoint]1992 gross housing costs'!$N$3:$N$24</c:f>
              <c:strCache>
                <c:ptCount val="22"/>
                <c:pt idx="0">
                  <c:v>Spain</c:v>
                </c:pt>
                <c:pt idx="1">
                  <c:v>France</c:v>
                </c:pt>
                <c:pt idx="2">
                  <c:v>UK</c:v>
                </c:pt>
                <c:pt idx="3">
                  <c:v>Italy</c:v>
                </c:pt>
                <c:pt idx="4">
                  <c:v>Netherlands</c:v>
                </c:pt>
                <c:pt idx="5">
                  <c:v>Luxembourg</c:v>
                </c:pt>
                <c:pt idx="6">
                  <c:v>Belgium</c:v>
                </c:pt>
                <c:pt idx="7">
                  <c:v>Ireland</c:v>
                </c:pt>
                <c:pt idx="8">
                  <c:v>Germany</c:v>
                </c:pt>
                <c:pt idx="9">
                  <c:v>New Zealand</c:v>
                </c:pt>
                <c:pt idx="10">
                  <c:v>Canada</c:v>
                </c:pt>
                <c:pt idx="11">
                  <c:v>Denmark</c:v>
                </c:pt>
                <c:pt idx="12">
                  <c:v>Finland</c:v>
                </c:pt>
                <c:pt idx="13">
                  <c:v>USA (NY)</c:v>
                </c:pt>
                <c:pt idx="14">
                  <c:v>Japan</c:v>
                </c:pt>
                <c:pt idx="15">
                  <c:v>Norway</c:v>
                </c:pt>
                <c:pt idx="16">
                  <c:v>Greece</c:v>
                </c:pt>
                <c:pt idx="17">
                  <c:v>Sweden</c:v>
                </c:pt>
                <c:pt idx="18">
                  <c:v>Switzerland</c:v>
                </c:pt>
                <c:pt idx="19">
                  <c:v>Portugal</c:v>
                </c:pt>
                <c:pt idx="20">
                  <c:v>Australia</c:v>
                </c:pt>
                <c:pt idx="21">
                  <c:v>Austria</c:v>
                </c:pt>
              </c:strCache>
            </c:strRef>
          </c:cat>
          <c:val>
            <c:numRef>
              <c:f>'[Chart in Microsoft PowerPoint]1992 gross housing costs'!$P$3:$P$24</c:f>
              <c:numCache>
                <c:formatCode>0%</c:formatCode>
                <c:ptCount val="22"/>
                <c:pt idx="0">
                  <c:v>5.750165234633179E-2</c:v>
                </c:pt>
                <c:pt idx="1">
                  <c:v>7.9264426125554857E-2</c:v>
                </c:pt>
                <c:pt idx="2">
                  <c:v>9.6875000000000003E-2</c:v>
                </c:pt>
                <c:pt idx="3">
                  <c:v>0.10149942329873125</c:v>
                </c:pt>
                <c:pt idx="4">
                  <c:v>9.6654275092936809E-2</c:v>
                </c:pt>
                <c:pt idx="5">
                  <c:v>0.12217194570135746</c:v>
                </c:pt>
                <c:pt idx="6">
                  <c:v>0.1354602510460251</c:v>
                </c:pt>
                <c:pt idx="7">
                  <c:v>0.18065887353878851</c:v>
                </c:pt>
                <c:pt idx="8">
                  <c:v>0.18121125417262757</c:v>
                </c:pt>
                <c:pt idx="9">
                  <c:v>0.21153846153846154</c:v>
                </c:pt>
                <c:pt idx="10">
                  <c:v>0.19939979993331111</c:v>
                </c:pt>
                <c:pt idx="11">
                  <c:v>0.18743961352657004</c:v>
                </c:pt>
                <c:pt idx="12">
                  <c:v>0.24668769716088329</c:v>
                </c:pt>
                <c:pt idx="13">
                  <c:v>0.2489977728285078</c:v>
                </c:pt>
                <c:pt idx="14">
                  <c:v>0.22479423868312756</c:v>
                </c:pt>
                <c:pt idx="15">
                  <c:v>0.24215007982969664</c:v>
                </c:pt>
                <c:pt idx="16">
                  <c:v>0.24160447761194029</c:v>
                </c:pt>
                <c:pt idx="17">
                  <c:v>0.28210526315789475</c:v>
                </c:pt>
                <c:pt idx="18">
                  <c:v>0.29101283880171186</c:v>
                </c:pt>
                <c:pt idx="19">
                  <c:v>0.30603448275862066</c:v>
                </c:pt>
                <c:pt idx="20">
                  <c:v>0.31945889698231011</c:v>
                </c:pt>
                <c:pt idx="21">
                  <c:v>0.33694344163658241</c:v>
                </c:pt>
              </c:numCache>
            </c:numRef>
          </c:val>
          <c:extLst>
            <c:ext xmlns:c16="http://schemas.microsoft.com/office/drawing/2014/chart" uri="{C3380CC4-5D6E-409C-BE32-E72D297353CC}">
              <c16:uniqueId val="{00000001-E721-47B3-A760-5F67954D74B6}"/>
            </c:ext>
          </c:extLst>
        </c:ser>
        <c:ser>
          <c:idx val="2"/>
          <c:order val="2"/>
          <c:tx>
            <c:strRef>
              <c:f>'[Chart in Microsoft PowerPoint]1992 gross housing costs'!$Q$2</c:f>
              <c:strCache>
                <c:ptCount val="1"/>
                <c:pt idx="0">
                  <c:v>3 bedroom</c:v>
                </c:pt>
              </c:strCache>
            </c:strRef>
          </c:tx>
          <c:spPr>
            <a:solidFill>
              <a:srgbClr val="FF0000"/>
            </a:solidFill>
            <a:ln>
              <a:solidFill>
                <a:sysClr val="windowText" lastClr="000000"/>
              </a:solid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PowerPoint]1992 gross housing costs'!$N$3:$N$24</c:f>
              <c:strCache>
                <c:ptCount val="22"/>
                <c:pt idx="0">
                  <c:v>Spain</c:v>
                </c:pt>
                <c:pt idx="1">
                  <c:v>France</c:v>
                </c:pt>
                <c:pt idx="2">
                  <c:v>UK</c:v>
                </c:pt>
                <c:pt idx="3">
                  <c:v>Italy</c:v>
                </c:pt>
                <c:pt idx="4">
                  <c:v>Netherlands</c:v>
                </c:pt>
                <c:pt idx="5">
                  <c:v>Luxembourg</c:v>
                </c:pt>
                <c:pt idx="6">
                  <c:v>Belgium</c:v>
                </c:pt>
                <c:pt idx="7">
                  <c:v>Ireland</c:v>
                </c:pt>
                <c:pt idx="8">
                  <c:v>Germany</c:v>
                </c:pt>
                <c:pt idx="9">
                  <c:v>New Zealand</c:v>
                </c:pt>
                <c:pt idx="10">
                  <c:v>Canada</c:v>
                </c:pt>
                <c:pt idx="11">
                  <c:v>Denmark</c:v>
                </c:pt>
                <c:pt idx="12">
                  <c:v>Finland</c:v>
                </c:pt>
                <c:pt idx="13">
                  <c:v>USA (NY)</c:v>
                </c:pt>
                <c:pt idx="14">
                  <c:v>Japan</c:v>
                </c:pt>
                <c:pt idx="15">
                  <c:v>Norway</c:v>
                </c:pt>
                <c:pt idx="16">
                  <c:v>Greece</c:v>
                </c:pt>
                <c:pt idx="17">
                  <c:v>Sweden</c:v>
                </c:pt>
                <c:pt idx="18">
                  <c:v>Switzerland</c:v>
                </c:pt>
                <c:pt idx="19">
                  <c:v>Portugal</c:v>
                </c:pt>
                <c:pt idx="20">
                  <c:v>Australia</c:v>
                </c:pt>
                <c:pt idx="21">
                  <c:v>Austria</c:v>
                </c:pt>
              </c:strCache>
            </c:strRef>
          </c:cat>
          <c:val>
            <c:numRef>
              <c:f>'[Chart in Microsoft PowerPoint]1992 gross housing costs'!$Q$3:$Q$24</c:f>
              <c:numCache>
                <c:formatCode>0%</c:formatCode>
                <c:ptCount val="22"/>
                <c:pt idx="0">
                  <c:v>5.750165234633179E-2</c:v>
                </c:pt>
                <c:pt idx="1">
                  <c:v>9.0678503487634746E-2</c:v>
                </c:pt>
                <c:pt idx="2">
                  <c:v>0.10833333333333334</c:v>
                </c:pt>
                <c:pt idx="3">
                  <c:v>0.11591695501730104</c:v>
                </c:pt>
                <c:pt idx="4">
                  <c:v>0.12214551248008497</c:v>
                </c:pt>
                <c:pt idx="5">
                  <c:v>0.14580191050779287</c:v>
                </c:pt>
                <c:pt idx="6">
                  <c:v>0.15219665271966526</c:v>
                </c:pt>
                <c:pt idx="7">
                  <c:v>0.20510095642933049</c:v>
                </c:pt>
                <c:pt idx="8">
                  <c:v>0.22651406771578445</c:v>
                </c:pt>
                <c:pt idx="9">
                  <c:v>0.23190045248868779</c:v>
                </c:pt>
                <c:pt idx="10">
                  <c:v>0.23974658219406469</c:v>
                </c:pt>
                <c:pt idx="11">
                  <c:v>0.24251207729468599</c:v>
                </c:pt>
                <c:pt idx="12">
                  <c:v>0.27255520504731862</c:v>
                </c:pt>
                <c:pt idx="13">
                  <c:v>0.29309576837416479</c:v>
                </c:pt>
                <c:pt idx="14">
                  <c:v>0.31378600823045266</c:v>
                </c:pt>
                <c:pt idx="15">
                  <c:v>0.31718999467802023</c:v>
                </c:pt>
                <c:pt idx="16">
                  <c:v>0.32182835820895522</c:v>
                </c:pt>
                <c:pt idx="17">
                  <c:v>0.34596491228070175</c:v>
                </c:pt>
                <c:pt idx="18">
                  <c:v>0.35520684736091296</c:v>
                </c:pt>
                <c:pt idx="19">
                  <c:v>0.36781609195402298</c:v>
                </c:pt>
                <c:pt idx="20">
                  <c:v>0.41259105098855359</c:v>
                </c:pt>
                <c:pt idx="21">
                  <c:v>0.46269554753309267</c:v>
                </c:pt>
              </c:numCache>
            </c:numRef>
          </c:val>
          <c:extLst>
            <c:ext xmlns:c16="http://schemas.microsoft.com/office/drawing/2014/chart" uri="{C3380CC4-5D6E-409C-BE32-E72D297353CC}">
              <c16:uniqueId val="{00000002-E721-47B3-A760-5F67954D74B6}"/>
            </c:ext>
          </c:extLst>
        </c:ser>
        <c:dLbls>
          <c:showLegendKey val="0"/>
          <c:showVal val="0"/>
          <c:showCatName val="0"/>
          <c:showSerName val="0"/>
          <c:showPercent val="0"/>
          <c:showBubbleSize val="0"/>
        </c:dLbls>
        <c:gapWidth val="219"/>
        <c:overlap val="-27"/>
        <c:axId val="205910240"/>
        <c:axId val="1"/>
      </c:barChart>
      <c:catAx>
        <c:axId val="20591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5910240"/>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'Single with HB 10%'!$B$40</c:f>
              <c:strCache>
                <c:ptCount val="1"/>
                <c:pt idx="0">
                  <c:v>10% of average wage</c:v>
                </c:pt>
              </c:strCache>
            </c:strRef>
          </c:tx>
          <c:spPr>
            <a:solidFill>
              <a:srgbClr val="00B050"/>
            </a:solidFill>
            <a:ln>
              <a:solidFill>
                <a:schemeClr val="tx1"/>
              </a:solidFill>
            </a:ln>
            <a:effectLst/>
          </c:spPr>
          <c:invertIfNegative val="0"/>
          <c:cat>
            <c:strRef>
              <c:f>'Single with HB 10%'!$A$41:$A$63</c:f>
              <c:strCache>
                <c:ptCount val="23"/>
                <c:pt idx="0">
                  <c:v>Belgium</c:v>
                </c:pt>
                <c:pt idx="1">
                  <c:v>Canada</c:v>
                </c:pt>
                <c:pt idx="2">
                  <c:v>Italy</c:v>
                </c:pt>
                <c:pt idx="3">
                  <c:v>Portugal</c:v>
                </c:pt>
                <c:pt idx="4">
                  <c:v>Turkey</c:v>
                </c:pt>
                <c:pt idx="5">
                  <c:v>United States</c:v>
                </c:pt>
                <c:pt idx="6">
                  <c:v>Luxembourg</c:v>
                </c:pt>
                <c:pt idx="7">
                  <c:v>Greece</c:v>
                </c:pt>
                <c:pt idx="8">
                  <c:v>Australia</c:v>
                </c:pt>
                <c:pt idx="9">
                  <c:v>Iceland</c:v>
                </c:pt>
                <c:pt idx="10">
                  <c:v>New Zealand</c:v>
                </c:pt>
                <c:pt idx="11">
                  <c:v>France</c:v>
                </c:pt>
                <c:pt idx="12">
                  <c:v>Netherlands</c:v>
                </c:pt>
                <c:pt idx="13">
                  <c:v>Austria</c:v>
                </c:pt>
                <c:pt idx="14">
                  <c:v>Denmark</c:v>
                </c:pt>
                <c:pt idx="15">
                  <c:v>Germany</c:v>
                </c:pt>
                <c:pt idx="16">
                  <c:v>Ireland</c:v>
                </c:pt>
                <c:pt idx="17">
                  <c:v>Finland</c:v>
                </c:pt>
                <c:pt idx="18">
                  <c:v>Spain</c:v>
                </c:pt>
                <c:pt idx="19">
                  <c:v>Switzerland</c:v>
                </c:pt>
                <c:pt idx="20">
                  <c:v>United Kingdom</c:v>
                </c:pt>
                <c:pt idx="21">
                  <c:v>Norway</c:v>
                </c:pt>
                <c:pt idx="22">
                  <c:v>Sweden</c:v>
                </c:pt>
              </c:strCache>
            </c:strRef>
          </c:cat>
          <c:val>
            <c:numRef>
              <c:f>'Single with HB 10%'!$B$41:$B$63</c:f>
              <c:numCache>
                <c:formatCode>0.0%</c:formatCode>
                <c:ptCount val="23"/>
                <c:pt idx="0">
                  <c:v>0</c:v>
                </c:pt>
                <c:pt idx="1">
                  <c:v>0</c:v>
                </c:pt>
                <c:pt idx="2">
                  <c:v>0</c:v>
                </c:pt>
                <c:pt idx="3">
                  <c:v>0</c:v>
                </c:pt>
                <c:pt idx="4">
                  <c:v>0</c:v>
                </c:pt>
                <c:pt idx="5">
                  <c:v>0</c:v>
                </c:pt>
                <c:pt idx="6">
                  <c:v>0.32689531177640357</c:v>
                </c:pt>
                <c:pt idx="7">
                  <c:v>0.35690006798096535</c:v>
                </c:pt>
                <c:pt idx="8">
                  <c:v>0.3958820870787928</c:v>
                </c:pt>
                <c:pt idx="9">
                  <c:v>0.44060986931552537</c:v>
                </c:pt>
                <c:pt idx="10">
                  <c:v>0.3602584176523993</c:v>
                </c:pt>
                <c:pt idx="11">
                  <c:v>0.79660665776509043</c:v>
                </c:pt>
                <c:pt idx="12">
                  <c:v>0.52038342351600009</c:v>
                </c:pt>
                <c:pt idx="13">
                  <c:v>0.82782663536666545</c:v>
                </c:pt>
                <c:pt idx="14">
                  <c:v>0.18865427247284247</c:v>
                </c:pt>
                <c:pt idx="15">
                  <c:v>0.97688402582680256</c:v>
                </c:pt>
                <c:pt idx="16">
                  <c:v>0.75518789963104549</c:v>
                </c:pt>
                <c:pt idx="17">
                  <c:v>0.8</c:v>
                </c:pt>
                <c:pt idx="18">
                  <c:v>0.59999338558719451</c:v>
                </c:pt>
                <c:pt idx="19">
                  <c:v>1</c:v>
                </c:pt>
                <c:pt idx="20">
                  <c:v>1</c:v>
                </c:pt>
                <c:pt idx="21">
                  <c:v>1.538924336350681</c:v>
                </c:pt>
                <c:pt idx="22">
                  <c:v>1</c:v>
                </c:pt>
              </c:numCache>
            </c:numRef>
          </c:val>
          <c:extLst>
            <c:ext xmlns:c16="http://schemas.microsoft.com/office/drawing/2014/chart" uri="{C3380CC4-5D6E-409C-BE32-E72D297353CC}">
              <c16:uniqueId val="{00000000-D323-410C-885E-1361F0F89F28}"/>
            </c:ext>
          </c:extLst>
        </c:ser>
        <c:ser>
          <c:idx val="1"/>
          <c:order val="1"/>
          <c:tx>
            <c:strRef>
              <c:f>'Single with HB 10%'!$C$40</c:f>
              <c:strCache>
                <c:ptCount val="1"/>
                <c:pt idx="0">
                  <c:v>20% of average wage</c:v>
                </c:pt>
              </c:strCache>
            </c:strRef>
          </c:tx>
          <c:spPr>
            <a:solidFill>
              <a:srgbClr val="0000FF"/>
            </a:solidFill>
            <a:ln>
              <a:solidFill>
                <a:schemeClr val="tx1"/>
              </a:solidFill>
            </a:ln>
            <a:effectLst/>
          </c:spPr>
          <c:invertIfNegative val="0"/>
          <c:cat>
            <c:strRef>
              <c:f>'Single with HB 10%'!$A$41:$A$63</c:f>
              <c:strCache>
                <c:ptCount val="23"/>
                <c:pt idx="0">
                  <c:v>Belgium</c:v>
                </c:pt>
                <c:pt idx="1">
                  <c:v>Canada</c:v>
                </c:pt>
                <c:pt idx="2">
                  <c:v>Italy</c:v>
                </c:pt>
                <c:pt idx="3">
                  <c:v>Portugal</c:v>
                </c:pt>
                <c:pt idx="4">
                  <c:v>Turkey</c:v>
                </c:pt>
                <c:pt idx="5">
                  <c:v>United States</c:v>
                </c:pt>
                <c:pt idx="6">
                  <c:v>Luxembourg</c:v>
                </c:pt>
                <c:pt idx="7">
                  <c:v>Greece</c:v>
                </c:pt>
                <c:pt idx="8">
                  <c:v>Australia</c:v>
                </c:pt>
                <c:pt idx="9">
                  <c:v>Iceland</c:v>
                </c:pt>
                <c:pt idx="10">
                  <c:v>New Zealand</c:v>
                </c:pt>
                <c:pt idx="11">
                  <c:v>France</c:v>
                </c:pt>
                <c:pt idx="12">
                  <c:v>Netherlands</c:v>
                </c:pt>
                <c:pt idx="13">
                  <c:v>Austria</c:v>
                </c:pt>
                <c:pt idx="14">
                  <c:v>Denmark</c:v>
                </c:pt>
                <c:pt idx="15">
                  <c:v>Germany</c:v>
                </c:pt>
                <c:pt idx="16">
                  <c:v>Ireland</c:v>
                </c:pt>
                <c:pt idx="17">
                  <c:v>Finland</c:v>
                </c:pt>
                <c:pt idx="18">
                  <c:v>Spain</c:v>
                </c:pt>
                <c:pt idx="19">
                  <c:v>Switzerland</c:v>
                </c:pt>
                <c:pt idx="20">
                  <c:v>United Kingdom</c:v>
                </c:pt>
                <c:pt idx="21">
                  <c:v>Norway</c:v>
                </c:pt>
                <c:pt idx="22">
                  <c:v>Sweden</c:v>
                </c:pt>
              </c:strCache>
            </c:strRef>
          </c:cat>
          <c:val>
            <c:numRef>
              <c:f>'Single with HB 10%'!$C$41:$C$63</c:f>
              <c:numCache>
                <c:formatCode>0.0%</c:formatCode>
                <c:ptCount val="23"/>
                <c:pt idx="0">
                  <c:v>0</c:v>
                </c:pt>
                <c:pt idx="1">
                  <c:v>0</c:v>
                </c:pt>
                <c:pt idx="2">
                  <c:v>0</c:v>
                </c:pt>
                <c:pt idx="3">
                  <c:v>0</c:v>
                </c:pt>
                <c:pt idx="4">
                  <c:v>0</c:v>
                </c:pt>
                <c:pt idx="5">
                  <c:v>0</c:v>
                </c:pt>
                <c:pt idx="6">
                  <c:v>0.16344765588820179</c:v>
                </c:pt>
                <c:pt idx="7">
                  <c:v>0.17845003399048268</c:v>
                </c:pt>
                <c:pt idx="8">
                  <c:v>0.1979410435393964</c:v>
                </c:pt>
                <c:pt idx="9">
                  <c:v>0.22030493465776269</c:v>
                </c:pt>
                <c:pt idx="10">
                  <c:v>0.38881067354376914</c:v>
                </c:pt>
                <c:pt idx="11">
                  <c:v>0.39830332888254522</c:v>
                </c:pt>
                <c:pt idx="12">
                  <c:v>0.40245018544981614</c:v>
                </c:pt>
                <c:pt idx="13">
                  <c:v>0.41391331768333273</c:v>
                </c:pt>
                <c:pt idx="14">
                  <c:v>0.44169169681895104</c:v>
                </c:pt>
                <c:pt idx="15">
                  <c:v>0.48844201291340128</c:v>
                </c:pt>
                <c:pt idx="16">
                  <c:v>0.53870682315230634</c:v>
                </c:pt>
                <c:pt idx="17">
                  <c:v>0.55852560495216652</c:v>
                </c:pt>
                <c:pt idx="18">
                  <c:v>0.60000992161920819</c:v>
                </c:pt>
                <c:pt idx="19">
                  <c:v>0.7049079214027667</c:v>
                </c:pt>
                <c:pt idx="20">
                  <c:v>0.80717028120784484</c:v>
                </c:pt>
                <c:pt idx="21">
                  <c:v>0.8364764230480114</c:v>
                </c:pt>
                <c:pt idx="22">
                  <c:v>1</c:v>
                </c:pt>
              </c:numCache>
            </c:numRef>
          </c:val>
          <c:extLst>
            <c:ext xmlns:c16="http://schemas.microsoft.com/office/drawing/2014/chart" uri="{C3380CC4-5D6E-409C-BE32-E72D297353CC}">
              <c16:uniqueId val="{00000001-D323-410C-885E-1361F0F89F28}"/>
            </c:ext>
          </c:extLst>
        </c:ser>
        <c:dLbls>
          <c:showLegendKey val="0"/>
          <c:showVal val="0"/>
          <c:showCatName val="0"/>
          <c:showSerName val="0"/>
          <c:showPercent val="0"/>
          <c:showBubbleSize val="0"/>
        </c:dLbls>
        <c:gapWidth val="83"/>
        <c:overlap val="1"/>
        <c:axId val="810052128"/>
        <c:axId val="810055728"/>
      </c:barChart>
      <c:catAx>
        <c:axId val="81005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0055728"/>
        <c:crosses val="autoZero"/>
        <c:auto val="1"/>
        <c:lblAlgn val="ctr"/>
        <c:lblOffset val="100"/>
        <c:noMultiLvlLbl val="0"/>
      </c:catAx>
      <c:valAx>
        <c:axId val="8100557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0052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08781468446451E-2"/>
          <c:y val="8.7811260170159958E-2"/>
          <c:w val="0.8304221347331584"/>
          <c:h val="0.76389408911676504"/>
        </c:manualLayout>
      </c:layout>
      <c:lineChart>
        <c:grouping val="standard"/>
        <c:varyColors val="0"/>
        <c:ser>
          <c:idx val="1"/>
          <c:order val="0"/>
          <c:tx>
            <c:strRef>
              <c:f>Unemployed!$M$114</c:f>
              <c:strCache>
                <c:ptCount val="1"/>
                <c:pt idx="0">
                  <c:v>Unemployed</c:v>
                </c:pt>
              </c:strCache>
            </c:strRef>
          </c:tx>
          <c:spPr>
            <a:ln w="31750"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Unemployed!$C$115:$C$128</c:f>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f>Unemployed!$M$115:$M$128</c:f>
              <c:numCache>
                <c:formatCode>0%</c:formatCode>
                <c:ptCount val="14"/>
                <c:pt idx="0">
                  <c:v>0.71</c:v>
                </c:pt>
                <c:pt idx="1">
                  <c:v>0.6</c:v>
                </c:pt>
                <c:pt idx="2">
                  <c:v>0.61</c:v>
                </c:pt>
                <c:pt idx="3">
                  <c:v>0.53</c:v>
                </c:pt>
                <c:pt idx="4">
                  <c:v>0.5</c:v>
                </c:pt>
                <c:pt idx="5">
                  <c:v>0.5</c:v>
                </c:pt>
                <c:pt idx="6">
                  <c:v>0.43</c:v>
                </c:pt>
                <c:pt idx="7">
                  <c:v>0.39</c:v>
                </c:pt>
                <c:pt idx="8">
                  <c:v>0.28000000000000003</c:v>
                </c:pt>
                <c:pt idx="9">
                  <c:v>0.37</c:v>
                </c:pt>
                <c:pt idx="10">
                  <c:v>0.3</c:v>
                </c:pt>
                <c:pt idx="11">
                  <c:v>0.4</c:v>
                </c:pt>
                <c:pt idx="12">
                  <c:v>0.37</c:v>
                </c:pt>
                <c:pt idx="13">
                  <c:v>0.28999999999999998</c:v>
                </c:pt>
              </c:numCache>
            </c:numRef>
          </c:val>
          <c:smooth val="0"/>
          <c:extLst>
            <c:ext xmlns:c16="http://schemas.microsoft.com/office/drawing/2014/chart" uri="{C3380CC4-5D6E-409C-BE32-E72D297353CC}">
              <c16:uniqueId val="{00000000-D1D6-43F3-8795-A709402B88A7}"/>
            </c:ext>
          </c:extLst>
        </c:ser>
        <c:ser>
          <c:idx val="4"/>
          <c:order val="1"/>
          <c:tx>
            <c:strRef>
              <c:f>Unemployed!$P$114</c:f>
              <c:strCache>
                <c:ptCount val="1"/>
                <c:pt idx="0">
                  <c:v>Not in labour force</c:v>
                </c:pt>
              </c:strCache>
            </c:strRef>
          </c:tx>
          <c:spPr>
            <a:ln w="34925" cap="rnd">
              <a:solidFill>
                <a:srgbClr val="00B050"/>
              </a:solidFill>
              <a:round/>
            </a:ln>
            <a:effectLst/>
          </c:spPr>
          <c:marker>
            <c:symbol val="circle"/>
            <c:size val="5"/>
            <c:spPr>
              <a:solidFill>
                <a:schemeClr val="tx1">
                  <a:lumMod val="50000"/>
                  <a:lumOff val="50000"/>
                </a:schemeClr>
              </a:solidFill>
              <a:ln w="9525">
                <a:solidFill>
                  <a:schemeClr val="tx1">
                    <a:lumMod val="50000"/>
                    <a:lumOff val="50000"/>
                  </a:schemeClr>
                </a:solidFill>
              </a:ln>
              <a:effectLst/>
            </c:spPr>
          </c:marker>
          <c:cat>
            <c:numRef>
              <c:f>Unemployed!$C$115:$C$128</c:f>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f>Unemployed!$P$115:$P$128</c:f>
              <c:numCache>
                <c:formatCode>0%</c:formatCode>
                <c:ptCount val="14"/>
                <c:pt idx="0">
                  <c:v>0.09</c:v>
                </c:pt>
                <c:pt idx="1">
                  <c:v>0.22</c:v>
                </c:pt>
                <c:pt idx="2">
                  <c:v>0.18</c:v>
                </c:pt>
                <c:pt idx="3">
                  <c:v>0.26</c:v>
                </c:pt>
                <c:pt idx="4">
                  <c:v>0.3</c:v>
                </c:pt>
                <c:pt idx="5">
                  <c:v>0.31</c:v>
                </c:pt>
                <c:pt idx="6">
                  <c:v>0.31</c:v>
                </c:pt>
                <c:pt idx="7">
                  <c:v>0.37</c:v>
                </c:pt>
                <c:pt idx="8">
                  <c:v>0.4</c:v>
                </c:pt>
                <c:pt idx="9">
                  <c:v>0.37</c:v>
                </c:pt>
                <c:pt idx="10">
                  <c:v>0.42</c:v>
                </c:pt>
                <c:pt idx="11">
                  <c:v>0.35</c:v>
                </c:pt>
                <c:pt idx="12">
                  <c:v>0.36</c:v>
                </c:pt>
                <c:pt idx="13">
                  <c:v>0.44</c:v>
                </c:pt>
              </c:numCache>
            </c:numRef>
          </c:val>
          <c:smooth val="0"/>
          <c:extLst>
            <c:ext xmlns:c16="http://schemas.microsoft.com/office/drawing/2014/chart" uri="{C3380CC4-5D6E-409C-BE32-E72D297353CC}">
              <c16:uniqueId val="{00000001-D1D6-43F3-8795-A709402B88A7}"/>
            </c:ext>
          </c:extLst>
        </c:ser>
        <c:ser>
          <c:idx val="0"/>
          <c:order val="2"/>
          <c:tx>
            <c:strRef>
              <c:f>Unemployed!$L$114</c:f>
              <c:strCache>
                <c:ptCount val="1"/>
                <c:pt idx="0">
                  <c:v>Employed</c:v>
                </c:pt>
              </c:strCache>
            </c:strRef>
          </c:tx>
          <c:spPr>
            <a:ln w="34925" cap="rnd">
              <a:solidFill>
                <a:srgbClr val="0070C0"/>
              </a:solidFill>
              <a:round/>
            </a:ln>
            <a:effectLst/>
          </c:spPr>
          <c:marker>
            <c:symbol val="circle"/>
            <c:size val="5"/>
            <c:spPr>
              <a:solidFill>
                <a:schemeClr val="accent1"/>
              </a:solidFill>
              <a:ln w="9525">
                <a:solidFill>
                  <a:schemeClr val="accent1"/>
                </a:solidFill>
              </a:ln>
              <a:effectLst/>
            </c:spPr>
          </c:marker>
          <c:cat>
            <c:numRef>
              <c:f>Unemployed!$C$115:$C$128</c:f>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f>Unemployed!$L$115:$L$128</c:f>
              <c:numCache>
                <c:formatCode>0%</c:formatCode>
                <c:ptCount val="14"/>
                <c:pt idx="0">
                  <c:v>0.2</c:v>
                </c:pt>
                <c:pt idx="1">
                  <c:v>0.19</c:v>
                </c:pt>
                <c:pt idx="2">
                  <c:v>0.22</c:v>
                </c:pt>
                <c:pt idx="3">
                  <c:v>0.22</c:v>
                </c:pt>
                <c:pt idx="4">
                  <c:v>0.21</c:v>
                </c:pt>
                <c:pt idx="5">
                  <c:v>0.19</c:v>
                </c:pt>
                <c:pt idx="6">
                  <c:v>0.26</c:v>
                </c:pt>
                <c:pt idx="7">
                  <c:v>0.24</c:v>
                </c:pt>
                <c:pt idx="8">
                  <c:v>0.32</c:v>
                </c:pt>
                <c:pt idx="9">
                  <c:v>0.26</c:v>
                </c:pt>
                <c:pt idx="10">
                  <c:v>0.28000000000000003</c:v>
                </c:pt>
                <c:pt idx="11">
                  <c:v>0.25</c:v>
                </c:pt>
                <c:pt idx="12">
                  <c:v>0.27</c:v>
                </c:pt>
                <c:pt idx="13">
                  <c:v>0.27</c:v>
                </c:pt>
              </c:numCache>
            </c:numRef>
          </c:val>
          <c:smooth val="0"/>
          <c:extLst>
            <c:ext xmlns:c16="http://schemas.microsoft.com/office/drawing/2014/chart" uri="{C3380CC4-5D6E-409C-BE32-E72D297353CC}">
              <c16:uniqueId val="{00000002-D1D6-43F3-8795-A709402B88A7}"/>
            </c:ext>
          </c:extLst>
        </c:ser>
        <c:ser>
          <c:idx val="6"/>
          <c:order val="7"/>
          <c:tx>
            <c:strRef>
              <c:f>Unemployed!$R$114</c:f>
              <c:strCache>
                <c:ptCount val="1"/>
                <c:pt idx="0">
                  <c:v>Permanently unable to work</c:v>
                </c:pt>
              </c:strCache>
            </c:strRef>
          </c:tx>
          <c:spPr>
            <a:ln w="38100" cap="rnd">
              <a:solidFill>
                <a:schemeClr val="accent6">
                  <a:lumMod val="60000"/>
                  <a:lumOff val="40000"/>
                </a:schemeClr>
              </a:solidFill>
              <a:prstDash val="sysDash"/>
              <a:round/>
            </a:ln>
            <a:effectLst/>
          </c:spPr>
          <c:marker>
            <c:symbol val="circle"/>
            <c:size val="5"/>
            <c:spPr>
              <a:solidFill>
                <a:schemeClr val="tx1">
                  <a:lumMod val="50000"/>
                  <a:lumOff val="50000"/>
                </a:schemeClr>
              </a:solidFill>
              <a:ln w="9525">
                <a:solidFill>
                  <a:schemeClr val="tx1">
                    <a:lumMod val="50000"/>
                    <a:lumOff val="50000"/>
                  </a:schemeClr>
                </a:solidFill>
              </a:ln>
              <a:effectLst/>
            </c:spPr>
          </c:marker>
          <c:cat>
            <c:numRef>
              <c:f>Unemployed!$C$115:$C$128</c:f>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f>Unemployed!$R$115:$R$128</c:f>
              <c:numCache>
                <c:formatCode>0%</c:formatCode>
                <c:ptCount val="14"/>
                <c:pt idx="0">
                  <c:v>0</c:v>
                </c:pt>
                <c:pt idx="1">
                  <c:v>0</c:v>
                </c:pt>
                <c:pt idx="2">
                  <c:v>0</c:v>
                </c:pt>
                <c:pt idx="3">
                  <c:v>0</c:v>
                </c:pt>
                <c:pt idx="4">
                  <c:v>0</c:v>
                </c:pt>
                <c:pt idx="5">
                  <c:v>0</c:v>
                </c:pt>
                <c:pt idx="6">
                  <c:v>0</c:v>
                </c:pt>
                <c:pt idx="7">
                  <c:v>0.01</c:v>
                </c:pt>
                <c:pt idx="8">
                  <c:v>0.04</c:v>
                </c:pt>
                <c:pt idx="9">
                  <c:v>0.01</c:v>
                </c:pt>
                <c:pt idx="10">
                  <c:v>0.02</c:v>
                </c:pt>
                <c:pt idx="11">
                  <c:v>0.05</c:v>
                </c:pt>
                <c:pt idx="12">
                  <c:v>0.05</c:v>
                </c:pt>
                <c:pt idx="13">
                  <c:v>0.06</c:v>
                </c:pt>
              </c:numCache>
            </c:numRef>
          </c:val>
          <c:smooth val="0"/>
          <c:extLst>
            <c:ext xmlns:c16="http://schemas.microsoft.com/office/drawing/2014/chart" uri="{C3380CC4-5D6E-409C-BE32-E72D297353CC}">
              <c16:uniqueId val="{00000003-D1D6-43F3-8795-A709402B88A7}"/>
            </c:ext>
          </c:extLst>
        </c:ser>
        <c:dLbls>
          <c:showLegendKey val="0"/>
          <c:showVal val="0"/>
          <c:showCatName val="0"/>
          <c:showSerName val="0"/>
          <c:showPercent val="0"/>
          <c:showBubbleSize val="0"/>
        </c:dLbls>
        <c:marker val="1"/>
        <c:smooth val="0"/>
        <c:axId val="672300064"/>
        <c:axId val="672303016"/>
        <c:extLst>
          <c:ext xmlns:c15="http://schemas.microsoft.com/office/drawing/2012/chart" uri="{02D57815-91ED-43cb-92C2-25804820EDAC}">
            <c15:filteredLineSeries>
              <c15:ser>
                <c:idx val="7"/>
                <c:order val="3"/>
                <c:tx>
                  <c:strRef>
                    <c:extLst>
                      <c:ext uri="{02D57815-91ED-43cb-92C2-25804820EDAC}">
                        <c15:formulaRef>
                          <c15:sqref>Unemployed!$S$114</c15:sqref>
                        </c15:formulaRef>
                      </c:ext>
                    </c:extLst>
                    <c:strCache>
                      <c:ptCount val="1"/>
                      <c:pt idx="0">
                        <c:v>Self employed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extLst>
                      <c:ext uri="{02D57815-91ED-43cb-92C2-25804820EDAC}">
                        <c15:formulaRef>
                          <c15:sqref>Unemployed!$C$115:$C$128</c15:sqref>
                        </c15:formulaRef>
                      </c:ext>
                    </c:extLst>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extLst>
                      <c:ext uri="{02D57815-91ED-43cb-92C2-25804820EDAC}">
                        <c15:formulaRef>
                          <c15:sqref>Unemployed!$S$115:$S$128</c15:sqref>
                        </c15:formulaRef>
                      </c:ext>
                    </c:extLst>
                    <c:numCache>
                      <c:formatCode>0%</c:formatCode>
                      <c:ptCount val="14"/>
                      <c:pt idx="0">
                        <c:v>0.03</c:v>
                      </c:pt>
                      <c:pt idx="1">
                        <c:v>7.0000000000000007E-2</c:v>
                      </c:pt>
                      <c:pt idx="2">
                        <c:v>0.04</c:v>
                      </c:pt>
                      <c:pt idx="3">
                        <c:v>7.0000000000000007E-2</c:v>
                      </c:pt>
                      <c:pt idx="4">
                        <c:v>0.04</c:v>
                      </c:pt>
                      <c:pt idx="5">
                        <c:v>0.04</c:v>
                      </c:pt>
                      <c:pt idx="6">
                        <c:v>0.06</c:v>
                      </c:pt>
                      <c:pt idx="7">
                        <c:v>0.05</c:v>
                      </c:pt>
                      <c:pt idx="8">
                        <c:v>0.03</c:v>
                      </c:pt>
                      <c:pt idx="9">
                        <c:v>0.05</c:v>
                      </c:pt>
                      <c:pt idx="10">
                        <c:v>7.0000000000000007E-2</c:v>
                      </c:pt>
                      <c:pt idx="11">
                        <c:v>0.02</c:v>
                      </c:pt>
                      <c:pt idx="12">
                        <c:v>0.04</c:v>
                      </c:pt>
                      <c:pt idx="13">
                        <c:v>7.0000000000000007E-2</c:v>
                      </c:pt>
                    </c:numCache>
                  </c:numRef>
                </c:val>
                <c:smooth val="0"/>
                <c:extLst>
                  <c:ext xmlns:c16="http://schemas.microsoft.com/office/drawing/2014/chart" uri="{C3380CC4-5D6E-409C-BE32-E72D297353CC}">
                    <c16:uniqueId val="{00000004-D1D6-43F3-8795-A709402B88A7}"/>
                  </c:ext>
                </c:extLst>
              </c15:ser>
            </c15:filteredLineSeries>
            <c15:filteredLineSeries>
              <c15:ser>
                <c:idx val="2"/>
                <c:order val="4"/>
                <c:tx>
                  <c:strRef>
                    <c:extLst xmlns:c15="http://schemas.microsoft.com/office/drawing/2012/chart">
                      <c:ext xmlns:c15="http://schemas.microsoft.com/office/drawing/2012/chart" uri="{02D57815-91ED-43cb-92C2-25804820EDAC}">
                        <c15:formulaRef>
                          <c15:sqref>Unemployed!$N$114</c15:sqref>
                        </c15:formulaRef>
                      </c:ext>
                    </c:extLst>
                    <c:strCache>
                      <c:ptCount val="1"/>
                      <c:pt idx="0">
                        <c:v>PTEmp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Unemployed!$C$115:$C$128</c15:sqref>
                        </c15:formulaRef>
                      </c:ext>
                    </c:extLst>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extLst xmlns:c15="http://schemas.microsoft.com/office/drawing/2012/chart">
                      <c:ext xmlns:c15="http://schemas.microsoft.com/office/drawing/2012/chart" uri="{02D57815-91ED-43cb-92C2-25804820EDAC}">
                        <c15:formulaRef>
                          <c15:sqref>Unemployed!$N$115:$N$128</c15:sqref>
                        </c15:formulaRef>
                      </c:ext>
                    </c:extLst>
                    <c:numCache>
                      <c:formatCode>0%</c:formatCode>
                      <c:ptCount val="14"/>
                      <c:pt idx="0">
                        <c:v>0.16</c:v>
                      </c:pt>
                      <c:pt idx="1">
                        <c:v>0.15</c:v>
                      </c:pt>
                      <c:pt idx="2">
                        <c:v>0.18</c:v>
                      </c:pt>
                      <c:pt idx="3">
                        <c:v>0.17</c:v>
                      </c:pt>
                      <c:pt idx="4">
                        <c:v>0.15</c:v>
                      </c:pt>
                      <c:pt idx="5">
                        <c:v>0.13</c:v>
                      </c:pt>
                      <c:pt idx="6">
                        <c:v>0.22</c:v>
                      </c:pt>
                      <c:pt idx="7">
                        <c:v>0.21</c:v>
                      </c:pt>
                      <c:pt idx="8">
                        <c:v>0.28000000000000003</c:v>
                      </c:pt>
                      <c:pt idx="9">
                        <c:v>0.22</c:v>
                      </c:pt>
                      <c:pt idx="10">
                        <c:v>0.22</c:v>
                      </c:pt>
                      <c:pt idx="11">
                        <c:v>0.23</c:v>
                      </c:pt>
                      <c:pt idx="12">
                        <c:v>0.22</c:v>
                      </c:pt>
                      <c:pt idx="13">
                        <c:v>0.22</c:v>
                      </c:pt>
                    </c:numCache>
                  </c:numRef>
                </c:val>
                <c:smooth val="0"/>
                <c:extLst xmlns:c15="http://schemas.microsoft.com/office/drawing/2012/chart">
                  <c:ext xmlns:c16="http://schemas.microsoft.com/office/drawing/2014/chart" uri="{C3380CC4-5D6E-409C-BE32-E72D297353CC}">
                    <c16:uniqueId val="{00000005-D1D6-43F3-8795-A709402B88A7}"/>
                  </c:ext>
                </c:extLst>
              </c15:ser>
            </c15:filteredLineSeries>
            <c15:filteredLineSeries>
              <c15:ser>
                <c:idx val="3"/>
                <c:order val="5"/>
                <c:tx>
                  <c:strRef>
                    <c:extLst xmlns:c15="http://schemas.microsoft.com/office/drawing/2012/chart">
                      <c:ext xmlns:c15="http://schemas.microsoft.com/office/drawing/2012/chart" uri="{02D57815-91ED-43cb-92C2-25804820EDAC}">
                        <c15:formulaRef>
                          <c15:sqref>Unemployed!$O$114</c15:sqref>
                        </c15:formulaRef>
                      </c:ext>
                    </c:extLst>
                    <c:strCache>
                      <c:ptCount val="1"/>
                      <c:pt idx="0">
                        <c:v>FTEmp</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Unemployed!$C$115:$C$128</c15:sqref>
                        </c15:formulaRef>
                      </c:ext>
                    </c:extLst>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extLst xmlns:c15="http://schemas.microsoft.com/office/drawing/2012/chart">
                      <c:ext xmlns:c15="http://schemas.microsoft.com/office/drawing/2012/chart" uri="{02D57815-91ED-43cb-92C2-25804820EDAC}">
                        <c15:formulaRef>
                          <c15:sqref>Unemployed!$O$115:$O$128</c15:sqref>
                        </c15:formulaRef>
                      </c:ext>
                    </c:extLst>
                    <c:numCache>
                      <c:formatCode>0%</c:formatCode>
                      <c:ptCount val="14"/>
                      <c:pt idx="0">
                        <c:v>0.04</c:v>
                      </c:pt>
                      <c:pt idx="1">
                        <c:v>0.04</c:v>
                      </c:pt>
                      <c:pt idx="2">
                        <c:v>0.04</c:v>
                      </c:pt>
                      <c:pt idx="3">
                        <c:v>0.04</c:v>
                      </c:pt>
                      <c:pt idx="4">
                        <c:v>0.06</c:v>
                      </c:pt>
                      <c:pt idx="5">
                        <c:v>0.06</c:v>
                      </c:pt>
                      <c:pt idx="6">
                        <c:v>0.04</c:v>
                      </c:pt>
                      <c:pt idx="7">
                        <c:v>0.03</c:v>
                      </c:pt>
                      <c:pt idx="8">
                        <c:v>0.04</c:v>
                      </c:pt>
                      <c:pt idx="9">
                        <c:v>0.04</c:v>
                      </c:pt>
                      <c:pt idx="10">
                        <c:v>0.05</c:v>
                      </c:pt>
                      <c:pt idx="11">
                        <c:v>0.02</c:v>
                      </c:pt>
                      <c:pt idx="12">
                        <c:v>0.04</c:v>
                      </c:pt>
                      <c:pt idx="13">
                        <c:v>0.05</c:v>
                      </c:pt>
                    </c:numCache>
                  </c:numRef>
                </c:val>
                <c:smooth val="0"/>
                <c:extLst xmlns:c15="http://schemas.microsoft.com/office/drawing/2012/chart">
                  <c:ext xmlns:c16="http://schemas.microsoft.com/office/drawing/2014/chart" uri="{C3380CC4-5D6E-409C-BE32-E72D297353CC}">
                    <c16:uniqueId val="{00000006-D1D6-43F3-8795-A709402B88A7}"/>
                  </c:ext>
                </c:extLst>
              </c15:ser>
            </c15:filteredLineSeries>
            <c15:filteredLineSeries>
              <c15:ser>
                <c:idx val="5"/>
                <c:order val="6"/>
                <c:tx>
                  <c:strRef>
                    <c:extLst xmlns:c15="http://schemas.microsoft.com/office/drawing/2012/chart">
                      <c:ext xmlns:c15="http://schemas.microsoft.com/office/drawing/2012/chart" uri="{02D57815-91ED-43cb-92C2-25804820EDAC}">
                        <c15:formulaRef>
                          <c15:sqref>Unemployed!$Q$114</c15:sqref>
                        </c15:formulaRef>
                      </c:ext>
                    </c:extLst>
                    <c:strCache>
                      <c:ptCount val="1"/>
                      <c:pt idx="0">
                        <c:v>FT Student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Unemployed!$C$115:$C$128</c15:sqref>
                        </c15:formulaRef>
                      </c:ext>
                    </c:extLst>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extLst xmlns:c15="http://schemas.microsoft.com/office/drawing/2012/chart">
                      <c:ext xmlns:c15="http://schemas.microsoft.com/office/drawing/2012/chart" uri="{02D57815-91ED-43cb-92C2-25804820EDAC}">
                        <c15:formulaRef>
                          <c15:sqref>Unemployed!$Q$115:$Q$128</c15:sqref>
                        </c15:formulaRef>
                      </c:ext>
                    </c:extLst>
                    <c:numCache>
                      <c:formatCode>0%</c:formatCode>
                      <c:ptCount val="14"/>
                      <c:pt idx="0">
                        <c:v>0.03</c:v>
                      </c:pt>
                      <c:pt idx="1">
                        <c:v>0.03</c:v>
                      </c:pt>
                      <c:pt idx="2">
                        <c:v>0</c:v>
                      </c:pt>
                      <c:pt idx="3">
                        <c:v>0.06</c:v>
                      </c:pt>
                      <c:pt idx="4">
                        <c:v>0.06</c:v>
                      </c:pt>
                      <c:pt idx="5">
                        <c:v>0.08</c:v>
                      </c:pt>
                      <c:pt idx="6">
                        <c:v>0.04</c:v>
                      </c:pt>
                      <c:pt idx="7">
                        <c:v>0.04</c:v>
                      </c:pt>
                      <c:pt idx="8">
                        <c:v>0.03</c:v>
                      </c:pt>
                      <c:pt idx="9">
                        <c:v>0.06</c:v>
                      </c:pt>
                      <c:pt idx="10">
                        <c:v>0.06</c:v>
                      </c:pt>
                      <c:pt idx="11">
                        <c:v>0.08</c:v>
                      </c:pt>
                      <c:pt idx="12">
                        <c:v>7.0000000000000007E-2</c:v>
                      </c:pt>
                      <c:pt idx="13">
                        <c:v>7.0000000000000007E-2</c:v>
                      </c:pt>
                    </c:numCache>
                  </c:numRef>
                </c:val>
                <c:smooth val="0"/>
                <c:extLst xmlns:c15="http://schemas.microsoft.com/office/drawing/2012/chart">
                  <c:ext xmlns:c16="http://schemas.microsoft.com/office/drawing/2014/chart" uri="{C3380CC4-5D6E-409C-BE32-E72D297353CC}">
                    <c16:uniqueId val="{00000007-D1D6-43F3-8795-A709402B88A7}"/>
                  </c:ext>
                </c:extLst>
              </c15:ser>
            </c15:filteredLineSeries>
          </c:ext>
        </c:extLst>
      </c:lineChart>
      <c:dateAx>
        <c:axId val="672300064"/>
        <c:scaling>
          <c:orientation val="minMax"/>
          <c:min val="35065"/>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yyyy" sourceLinked="0"/>
        <c:majorTickMark val="in"/>
        <c:minorTickMark val="in"/>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72303016"/>
        <c:crosses val="autoZero"/>
        <c:auto val="0"/>
        <c:lblOffset val="100"/>
        <c:baseTimeUnit val="years"/>
      </c:dateAx>
      <c:valAx>
        <c:axId val="672303016"/>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7230006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08781468446451E-2"/>
          <c:y val="6.2053838747543479E-2"/>
          <c:w val="0.8129290609507146"/>
          <c:h val="0.77215252896881337"/>
        </c:manualLayout>
      </c:layout>
      <c:lineChart>
        <c:grouping val="standard"/>
        <c:varyColors val="0"/>
        <c:ser>
          <c:idx val="3"/>
          <c:order val="4"/>
          <c:tx>
            <c:strRef>
              <c:f>Unemployed!$O$46</c:f>
              <c:strCache>
                <c:ptCount val="1"/>
                <c:pt idx="0">
                  <c:v>Total</c:v>
                </c:pt>
              </c:strCache>
            </c:strRef>
          </c:tx>
          <c:spPr>
            <a:ln w="34925" cap="rnd">
              <a:solidFill>
                <a:schemeClr val="tx1"/>
              </a:solidFill>
              <a:prstDash val="lgDash"/>
              <a:round/>
            </a:ln>
            <a:effectLst/>
          </c:spPr>
          <c:marker>
            <c:symbol val="circle"/>
            <c:size val="5"/>
            <c:spPr>
              <a:solidFill>
                <a:schemeClr val="accent4"/>
              </a:solidFill>
              <a:ln w="9525">
                <a:solidFill>
                  <a:schemeClr val="tx1"/>
                </a:solidFill>
              </a:ln>
              <a:effectLst/>
            </c:spPr>
          </c:marker>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Unemployed!$C$47:$C$60</c:f>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f>Unemployed!$O$47:$O$60</c:f>
              <c:numCache>
                <c:formatCode>0%</c:formatCode>
                <c:ptCount val="14"/>
                <c:pt idx="0">
                  <c:v>0.67700000000000005</c:v>
                </c:pt>
                <c:pt idx="1">
                  <c:v>0.63400000000000001</c:v>
                </c:pt>
                <c:pt idx="2">
                  <c:v>0.65700000000000003</c:v>
                </c:pt>
                <c:pt idx="3">
                  <c:v>0.59100000000000008</c:v>
                </c:pt>
                <c:pt idx="4">
                  <c:v>0.60499999999999998</c:v>
                </c:pt>
                <c:pt idx="5">
                  <c:v>0.52100000000000002</c:v>
                </c:pt>
                <c:pt idx="6">
                  <c:v>0.496</c:v>
                </c:pt>
                <c:pt idx="7">
                  <c:v>0.51900000000000002</c:v>
                </c:pt>
                <c:pt idx="8">
                  <c:v>0.36599999999999999</c:v>
                </c:pt>
                <c:pt idx="9">
                  <c:v>0.438</c:v>
                </c:pt>
                <c:pt idx="10">
                  <c:v>0.40699999999999997</c:v>
                </c:pt>
                <c:pt idx="11">
                  <c:v>0.41899999999999998</c:v>
                </c:pt>
                <c:pt idx="12">
                  <c:v>0.40900000000000003</c:v>
                </c:pt>
                <c:pt idx="13">
                  <c:v>0.34099999999999997</c:v>
                </c:pt>
              </c:numCache>
            </c:numRef>
          </c:val>
          <c:smooth val="0"/>
          <c:extLst>
            <c:ext xmlns:c16="http://schemas.microsoft.com/office/drawing/2014/chart" uri="{C3380CC4-5D6E-409C-BE32-E72D297353CC}">
              <c16:uniqueId val="{00000000-3323-404D-BE1F-AD71BBB9383F}"/>
            </c:ext>
          </c:extLst>
        </c:ser>
        <c:ser>
          <c:idx val="0"/>
          <c:order val="5"/>
          <c:tx>
            <c:strRef>
              <c:f>Unemployed!$L$46</c:f>
              <c:strCache>
                <c:ptCount val="1"/>
                <c:pt idx="0">
                  <c:v>Jobseeker</c:v>
                </c:pt>
              </c:strCache>
            </c:strRef>
          </c:tx>
          <c:spPr>
            <a:ln w="34925" cap="rnd">
              <a:solidFill>
                <a:srgbClr val="FF0000"/>
              </a:solidFill>
              <a:round/>
            </a:ln>
            <a:effectLst/>
          </c:spPr>
          <c:marker>
            <c:symbol val="circle"/>
            <c:size val="5"/>
            <c:spPr>
              <a:solidFill>
                <a:schemeClr val="accent1"/>
              </a:solidFill>
              <a:ln w="9525">
                <a:solidFill>
                  <a:schemeClr val="accent1"/>
                </a:solidFill>
              </a:ln>
              <a:effectLst/>
            </c:spPr>
          </c:marker>
          <c:cat>
            <c:numRef>
              <c:f>Unemployed!$C$47:$C$60</c:f>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f>Unemployed!$L$47:$L$60</c:f>
              <c:numCache>
                <c:formatCode>##0.000</c:formatCode>
                <c:ptCount val="14"/>
                <c:pt idx="0">
                  <c:v>0.54500000000000004</c:v>
                </c:pt>
                <c:pt idx="1">
                  <c:v>0.502</c:v>
                </c:pt>
                <c:pt idx="2">
                  <c:v>0.53700000000000003</c:v>
                </c:pt>
                <c:pt idx="3">
                  <c:v>0.46700000000000003</c:v>
                </c:pt>
                <c:pt idx="4">
                  <c:v>0.41</c:v>
                </c:pt>
                <c:pt idx="5">
                  <c:v>0.40100000000000002</c:v>
                </c:pt>
                <c:pt idx="6">
                  <c:v>0.35599999999999998</c:v>
                </c:pt>
                <c:pt idx="7">
                  <c:v>0.34100000000000003</c:v>
                </c:pt>
                <c:pt idx="8">
                  <c:v>0.22</c:v>
                </c:pt>
                <c:pt idx="9">
                  <c:v>0.33100000000000002</c:v>
                </c:pt>
                <c:pt idx="10">
                  <c:v>0.29899999999999999</c:v>
                </c:pt>
                <c:pt idx="11">
                  <c:v>0.33500000000000002</c:v>
                </c:pt>
                <c:pt idx="12">
                  <c:v>0.33300000000000002</c:v>
                </c:pt>
                <c:pt idx="13">
                  <c:v>0.27100000000000002</c:v>
                </c:pt>
              </c:numCache>
            </c:numRef>
          </c:val>
          <c:smooth val="0"/>
          <c:extLst>
            <c:ext xmlns:c16="http://schemas.microsoft.com/office/drawing/2014/chart" uri="{C3380CC4-5D6E-409C-BE32-E72D297353CC}">
              <c16:uniqueId val="{00000001-3323-404D-BE1F-AD71BBB9383F}"/>
            </c:ext>
          </c:extLst>
        </c:ser>
        <c:ser>
          <c:idx val="2"/>
          <c:order val="6"/>
          <c:tx>
            <c:strRef>
              <c:f>Unemployed!$N$46</c:f>
              <c:strCache>
                <c:ptCount val="1"/>
                <c:pt idx="0">
                  <c:v>Parenting</c:v>
                </c:pt>
              </c:strCache>
            </c:strRef>
          </c:tx>
          <c:spPr>
            <a:ln w="34925" cap="rnd">
              <a:solidFill>
                <a:srgbClr val="00B050"/>
              </a:solidFill>
              <a:round/>
            </a:ln>
            <a:effectLst/>
          </c:spPr>
          <c:marker>
            <c:symbol val="circle"/>
            <c:size val="5"/>
            <c:spPr>
              <a:solidFill>
                <a:schemeClr val="accent3"/>
              </a:solidFill>
              <a:ln w="9525">
                <a:solidFill>
                  <a:schemeClr val="accent3"/>
                </a:solidFill>
              </a:ln>
              <a:effectLst/>
            </c:spPr>
          </c:marker>
          <c:cat>
            <c:numRef>
              <c:f>Unemployed!$C$47:$C$60</c:f>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f>Unemployed!$N$47:$N$60</c:f>
              <c:numCache>
                <c:formatCode>##0.000</c:formatCode>
                <c:ptCount val="14"/>
                <c:pt idx="0">
                  <c:v>0.111</c:v>
                </c:pt>
                <c:pt idx="1">
                  <c:v>0.107</c:v>
                </c:pt>
                <c:pt idx="2">
                  <c:v>9.5000000000000001E-2</c:v>
                </c:pt>
                <c:pt idx="3">
                  <c:v>0.10299999999999999</c:v>
                </c:pt>
                <c:pt idx="4">
                  <c:v>0.15</c:v>
                </c:pt>
                <c:pt idx="5">
                  <c:v>0.10199999999999999</c:v>
                </c:pt>
                <c:pt idx="6">
                  <c:v>9.4E-2</c:v>
                </c:pt>
                <c:pt idx="7">
                  <c:v>0.112</c:v>
                </c:pt>
                <c:pt idx="8">
                  <c:v>9.9000000000000005E-2</c:v>
                </c:pt>
                <c:pt idx="9">
                  <c:v>6.3E-2</c:v>
                </c:pt>
                <c:pt idx="10">
                  <c:v>6.3E-2</c:v>
                </c:pt>
                <c:pt idx="11">
                  <c:v>4.9000000000000002E-2</c:v>
                </c:pt>
                <c:pt idx="12">
                  <c:v>2.5999999999999999E-2</c:v>
                </c:pt>
                <c:pt idx="13">
                  <c:v>0.03</c:v>
                </c:pt>
              </c:numCache>
            </c:numRef>
          </c:val>
          <c:smooth val="0"/>
          <c:extLst>
            <c:ext xmlns:c16="http://schemas.microsoft.com/office/drawing/2014/chart" uri="{C3380CC4-5D6E-409C-BE32-E72D297353CC}">
              <c16:uniqueId val="{00000002-3323-404D-BE1F-AD71BBB9383F}"/>
            </c:ext>
          </c:extLst>
        </c:ser>
        <c:ser>
          <c:idx val="1"/>
          <c:order val="7"/>
          <c:tx>
            <c:strRef>
              <c:f>Unemployed!$M$46</c:f>
              <c:strCache>
                <c:ptCount val="1"/>
                <c:pt idx="0">
                  <c:v>DSP, Carer</c:v>
                </c:pt>
              </c:strCache>
            </c:strRef>
          </c:tx>
          <c:spPr>
            <a:ln w="34925" cap="rnd">
              <a:solidFill>
                <a:schemeClr val="accent2"/>
              </a:solidFill>
              <a:round/>
            </a:ln>
            <a:effectLst/>
          </c:spPr>
          <c:marker>
            <c:symbol val="circle"/>
            <c:size val="5"/>
            <c:spPr>
              <a:solidFill>
                <a:schemeClr val="accent2"/>
              </a:solidFill>
              <a:ln w="9525">
                <a:solidFill>
                  <a:schemeClr val="accent2"/>
                </a:solidFill>
              </a:ln>
              <a:effectLst/>
            </c:spPr>
          </c:marker>
          <c:cat>
            <c:numRef>
              <c:f>Unemployed!$C$47:$C$60</c:f>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f>Unemployed!$M$47:$M$60</c:f>
              <c:numCache>
                <c:formatCode>##0.000</c:formatCode>
                <c:ptCount val="14"/>
                <c:pt idx="0">
                  <c:v>2.1000000000000001E-2</c:v>
                </c:pt>
                <c:pt idx="1">
                  <c:v>2.5000000000000001E-2</c:v>
                </c:pt>
                <c:pt idx="2">
                  <c:v>2.5000000000000001E-2</c:v>
                </c:pt>
                <c:pt idx="3">
                  <c:v>2.1000000000000001E-2</c:v>
                </c:pt>
                <c:pt idx="4">
                  <c:v>4.4999999999999998E-2</c:v>
                </c:pt>
                <c:pt idx="5">
                  <c:v>1.7999999999999999E-2</c:v>
                </c:pt>
                <c:pt idx="6">
                  <c:v>4.5999999999999999E-2</c:v>
                </c:pt>
                <c:pt idx="7">
                  <c:v>6.6000000000000003E-2</c:v>
                </c:pt>
                <c:pt idx="8">
                  <c:v>4.7E-2</c:v>
                </c:pt>
                <c:pt idx="9">
                  <c:v>4.3999999999999997E-2</c:v>
                </c:pt>
                <c:pt idx="10">
                  <c:v>4.4999999999999998E-2</c:v>
                </c:pt>
                <c:pt idx="11">
                  <c:v>3.5000000000000003E-2</c:v>
                </c:pt>
                <c:pt idx="12">
                  <c:v>0.05</c:v>
                </c:pt>
                <c:pt idx="13">
                  <c:v>0.04</c:v>
                </c:pt>
              </c:numCache>
            </c:numRef>
          </c:val>
          <c:smooth val="0"/>
          <c:extLst>
            <c:ext xmlns:c16="http://schemas.microsoft.com/office/drawing/2014/chart" uri="{C3380CC4-5D6E-409C-BE32-E72D297353CC}">
              <c16:uniqueId val="{00000003-3323-404D-BE1F-AD71BBB9383F}"/>
            </c:ext>
          </c:extLst>
        </c:ser>
        <c:dLbls>
          <c:showLegendKey val="0"/>
          <c:showVal val="0"/>
          <c:showCatName val="0"/>
          <c:showSerName val="0"/>
          <c:showPercent val="0"/>
          <c:showBubbleSize val="0"/>
        </c:dLbls>
        <c:marker val="1"/>
        <c:smooth val="0"/>
        <c:axId val="672300064"/>
        <c:axId val="672303016"/>
        <c:extLst>
          <c:ext xmlns:c15="http://schemas.microsoft.com/office/drawing/2012/chart" uri="{02D57815-91ED-43cb-92C2-25804820EDAC}">
            <c15:filteredLineSeries>
              <c15:ser>
                <c:idx val="4"/>
                <c:order val="0"/>
                <c:tx>
                  <c:strRef>
                    <c:extLst>
                      <c:ext uri="{02D57815-91ED-43cb-92C2-25804820EDAC}">
                        <c15:formulaRef>
                          <c15:sqref>Unemployed!$O$46</c15:sqref>
                        </c15:formulaRef>
                      </c:ext>
                    </c:extLst>
                    <c:strCache>
                      <c:ptCount val="1"/>
                      <c:pt idx="0">
                        <c:v>Total</c:v>
                      </c:pt>
                    </c:strCache>
                  </c:strRef>
                </c:tx>
                <c:spPr>
                  <a:ln>
                    <a:solidFill>
                      <a:schemeClr val="tx1"/>
                    </a:solidFill>
                  </a:ln>
                </c:spPr>
                <c:cat>
                  <c:numRef>
                    <c:extLst>
                      <c:ext uri="{02D57815-91ED-43cb-92C2-25804820EDAC}">
                        <c15:formulaRef>
                          <c15:sqref>Unemployed!$C$47:$C$60</c15:sqref>
                        </c15:formulaRef>
                      </c:ext>
                    </c:extLst>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extLst>
                      <c:ext uri="{02D57815-91ED-43cb-92C2-25804820EDAC}">
                        <c15:formulaRef>
                          <c15:sqref>Unemployed!$O$47:$O$60</c15:sqref>
                        </c15:formulaRef>
                      </c:ext>
                    </c:extLst>
                    <c:numCache>
                      <c:formatCode>0%</c:formatCode>
                      <c:ptCount val="14"/>
                      <c:pt idx="0">
                        <c:v>0.67700000000000005</c:v>
                      </c:pt>
                      <c:pt idx="1">
                        <c:v>0.63400000000000001</c:v>
                      </c:pt>
                      <c:pt idx="2">
                        <c:v>0.65700000000000003</c:v>
                      </c:pt>
                      <c:pt idx="3">
                        <c:v>0.59100000000000008</c:v>
                      </c:pt>
                      <c:pt idx="4">
                        <c:v>0.60499999999999998</c:v>
                      </c:pt>
                      <c:pt idx="5">
                        <c:v>0.52100000000000002</c:v>
                      </c:pt>
                      <c:pt idx="6">
                        <c:v>0.496</c:v>
                      </c:pt>
                      <c:pt idx="7">
                        <c:v>0.51900000000000002</c:v>
                      </c:pt>
                      <c:pt idx="8">
                        <c:v>0.36599999999999999</c:v>
                      </c:pt>
                      <c:pt idx="9">
                        <c:v>0.438</c:v>
                      </c:pt>
                      <c:pt idx="10">
                        <c:v>0.40699999999999997</c:v>
                      </c:pt>
                      <c:pt idx="11">
                        <c:v>0.41899999999999998</c:v>
                      </c:pt>
                      <c:pt idx="12">
                        <c:v>0.40900000000000003</c:v>
                      </c:pt>
                      <c:pt idx="13">
                        <c:v>0.34099999999999997</c:v>
                      </c:pt>
                    </c:numCache>
                  </c:numRef>
                </c:val>
                <c:smooth val="0"/>
                <c:extLst>
                  <c:ext xmlns:c16="http://schemas.microsoft.com/office/drawing/2014/chart" uri="{C3380CC4-5D6E-409C-BE32-E72D297353CC}">
                    <c16:uniqueId val="{00000004-3323-404D-BE1F-AD71BBB9383F}"/>
                  </c:ext>
                </c:extLst>
              </c15:ser>
            </c15:filteredLineSeries>
            <c15:filteredLineSeries>
              <c15:ser>
                <c:idx val="5"/>
                <c:order val="1"/>
                <c:tx>
                  <c:strRef>
                    <c:extLst xmlns:c15="http://schemas.microsoft.com/office/drawing/2012/chart">
                      <c:ext xmlns:c15="http://schemas.microsoft.com/office/drawing/2012/chart" uri="{02D57815-91ED-43cb-92C2-25804820EDAC}">
                        <c15:formulaRef>
                          <c15:sqref>Unemployed!$L$46</c15:sqref>
                        </c15:formulaRef>
                      </c:ext>
                    </c:extLst>
                    <c:strCache>
                      <c:ptCount val="1"/>
                      <c:pt idx="0">
                        <c:v>Jobseeker</c:v>
                      </c:pt>
                    </c:strCache>
                  </c:strRef>
                </c:tx>
                <c:cat>
                  <c:numRef>
                    <c:extLst xmlns:c15="http://schemas.microsoft.com/office/drawing/2012/chart">
                      <c:ext xmlns:c15="http://schemas.microsoft.com/office/drawing/2012/chart" uri="{02D57815-91ED-43cb-92C2-25804820EDAC}">
                        <c15:formulaRef>
                          <c15:sqref>Unemployed!$C$47:$C$60</c15:sqref>
                        </c15:formulaRef>
                      </c:ext>
                    </c:extLst>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extLst xmlns:c15="http://schemas.microsoft.com/office/drawing/2012/chart">
                      <c:ext xmlns:c15="http://schemas.microsoft.com/office/drawing/2012/chart" uri="{02D57815-91ED-43cb-92C2-25804820EDAC}">
                        <c15:formulaRef>
                          <c15:sqref>Unemployed!$L$47:$L$60</c15:sqref>
                        </c15:formulaRef>
                      </c:ext>
                    </c:extLst>
                    <c:numCache>
                      <c:formatCode>##0.000</c:formatCode>
                      <c:ptCount val="14"/>
                      <c:pt idx="0">
                        <c:v>0.54500000000000004</c:v>
                      </c:pt>
                      <c:pt idx="1">
                        <c:v>0.502</c:v>
                      </c:pt>
                      <c:pt idx="2">
                        <c:v>0.53700000000000003</c:v>
                      </c:pt>
                      <c:pt idx="3">
                        <c:v>0.46700000000000003</c:v>
                      </c:pt>
                      <c:pt idx="4">
                        <c:v>0.41</c:v>
                      </c:pt>
                      <c:pt idx="5">
                        <c:v>0.40100000000000002</c:v>
                      </c:pt>
                      <c:pt idx="6">
                        <c:v>0.35599999999999998</c:v>
                      </c:pt>
                      <c:pt idx="7">
                        <c:v>0.34100000000000003</c:v>
                      </c:pt>
                      <c:pt idx="8">
                        <c:v>0.22</c:v>
                      </c:pt>
                      <c:pt idx="9">
                        <c:v>0.33100000000000002</c:v>
                      </c:pt>
                      <c:pt idx="10">
                        <c:v>0.29899999999999999</c:v>
                      </c:pt>
                      <c:pt idx="11">
                        <c:v>0.33500000000000002</c:v>
                      </c:pt>
                      <c:pt idx="12">
                        <c:v>0.33300000000000002</c:v>
                      </c:pt>
                      <c:pt idx="13">
                        <c:v>0.27100000000000002</c:v>
                      </c:pt>
                    </c:numCache>
                  </c:numRef>
                </c:val>
                <c:smooth val="0"/>
                <c:extLst xmlns:c15="http://schemas.microsoft.com/office/drawing/2012/chart">
                  <c:ext xmlns:c16="http://schemas.microsoft.com/office/drawing/2014/chart" uri="{C3380CC4-5D6E-409C-BE32-E72D297353CC}">
                    <c16:uniqueId val="{00000005-3323-404D-BE1F-AD71BBB9383F}"/>
                  </c:ext>
                </c:extLst>
              </c15:ser>
            </c15:filteredLineSeries>
            <c15:filteredLineSeries>
              <c15:ser>
                <c:idx val="6"/>
                <c:order val="2"/>
                <c:tx>
                  <c:strRef>
                    <c:extLst xmlns:c15="http://schemas.microsoft.com/office/drawing/2012/chart">
                      <c:ext xmlns:c15="http://schemas.microsoft.com/office/drawing/2012/chart" uri="{02D57815-91ED-43cb-92C2-25804820EDAC}">
                        <c15:formulaRef>
                          <c15:sqref>Unemployed!$N$46</c15:sqref>
                        </c15:formulaRef>
                      </c:ext>
                    </c:extLst>
                    <c:strCache>
                      <c:ptCount val="1"/>
                      <c:pt idx="0">
                        <c:v>Parenting</c:v>
                      </c:pt>
                    </c:strCache>
                  </c:strRef>
                </c:tx>
                <c:cat>
                  <c:numRef>
                    <c:extLst xmlns:c15="http://schemas.microsoft.com/office/drawing/2012/chart">
                      <c:ext xmlns:c15="http://schemas.microsoft.com/office/drawing/2012/chart" uri="{02D57815-91ED-43cb-92C2-25804820EDAC}">
                        <c15:formulaRef>
                          <c15:sqref>Unemployed!$C$47:$C$60</c15:sqref>
                        </c15:formulaRef>
                      </c:ext>
                    </c:extLst>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extLst xmlns:c15="http://schemas.microsoft.com/office/drawing/2012/chart">
                      <c:ext xmlns:c15="http://schemas.microsoft.com/office/drawing/2012/chart" uri="{02D57815-91ED-43cb-92C2-25804820EDAC}">
                        <c15:formulaRef>
                          <c15:sqref>Unemployed!$N$47:$N$60</c15:sqref>
                        </c15:formulaRef>
                      </c:ext>
                    </c:extLst>
                    <c:numCache>
                      <c:formatCode>##0.000</c:formatCode>
                      <c:ptCount val="14"/>
                      <c:pt idx="0">
                        <c:v>0.111</c:v>
                      </c:pt>
                      <c:pt idx="1">
                        <c:v>0.107</c:v>
                      </c:pt>
                      <c:pt idx="2">
                        <c:v>9.5000000000000001E-2</c:v>
                      </c:pt>
                      <c:pt idx="3">
                        <c:v>0.10299999999999999</c:v>
                      </c:pt>
                      <c:pt idx="4">
                        <c:v>0.15</c:v>
                      </c:pt>
                      <c:pt idx="5">
                        <c:v>0.10199999999999999</c:v>
                      </c:pt>
                      <c:pt idx="6">
                        <c:v>9.4E-2</c:v>
                      </c:pt>
                      <c:pt idx="7">
                        <c:v>0.112</c:v>
                      </c:pt>
                      <c:pt idx="8">
                        <c:v>9.9000000000000005E-2</c:v>
                      </c:pt>
                      <c:pt idx="9">
                        <c:v>6.3E-2</c:v>
                      </c:pt>
                      <c:pt idx="10">
                        <c:v>6.3E-2</c:v>
                      </c:pt>
                      <c:pt idx="11">
                        <c:v>4.9000000000000002E-2</c:v>
                      </c:pt>
                      <c:pt idx="12">
                        <c:v>2.5999999999999999E-2</c:v>
                      </c:pt>
                      <c:pt idx="13">
                        <c:v>0.03</c:v>
                      </c:pt>
                    </c:numCache>
                  </c:numRef>
                </c:val>
                <c:smooth val="0"/>
                <c:extLst xmlns:c15="http://schemas.microsoft.com/office/drawing/2012/chart">
                  <c:ext xmlns:c16="http://schemas.microsoft.com/office/drawing/2014/chart" uri="{C3380CC4-5D6E-409C-BE32-E72D297353CC}">
                    <c16:uniqueId val="{00000006-3323-404D-BE1F-AD71BBB9383F}"/>
                  </c:ext>
                </c:extLst>
              </c15:ser>
            </c15:filteredLineSeries>
            <c15:filteredLineSeries>
              <c15:ser>
                <c:idx val="7"/>
                <c:order val="3"/>
                <c:tx>
                  <c:strRef>
                    <c:extLst xmlns:c15="http://schemas.microsoft.com/office/drawing/2012/chart">
                      <c:ext xmlns:c15="http://schemas.microsoft.com/office/drawing/2012/chart" uri="{02D57815-91ED-43cb-92C2-25804820EDAC}">
                        <c15:formulaRef>
                          <c15:sqref>Unemployed!$M$46</c15:sqref>
                        </c15:formulaRef>
                      </c:ext>
                    </c:extLst>
                    <c:strCache>
                      <c:ptCount val="1"/>
                      <c:pt idx="0">
                        <c:v>DSP, Carer</c:v>
                      </c:pt>
                    </c:strCache>
                  </c:strRef>
                </c:tx>
                <c:cat>
                  <c:numRef>
                    <c:extLst xmlns:c15="http://schemas.microsoft.com/office/drawing/2012/chart">
                      <c:ext xmlns:c15="http://schemas.microsoft.com/office/drawing/2012/chart" uri="{02D57815-91ED-43cb-92C2-25804820EDAC}">
                        <c15:formulaRef>
                          <c15:sqref>Unemployed!$C$47:$C$60</c15:sqref>
                        </c15:formulaRef>
                      </c:ext>
                    </c:extLst>
                    <c:numCache>
                      <c:formatCode>m/d/yyyy</c:formatCode>
                      <c:ptCount val="14"/>
                      <c:pt idx="0">
                        <c:v>35431</c:v>
                      </c:pt>
                      <c:pt idx="1">
                        <c:v>35796</c:v>
                      </c:pt>
                      <c:pt idx="2">
                        <c:v>36161</c:v>
                      </c:pt>
                      <c:pt idx="3">
                        <c:v>36526</c:v>
                      </c:pt>
                      <c:pt idx="4">
                        <c:v>36892</c:v>
                      </c:pt>
                      <c:pt idx="5">
                        <c:v>37622</c:v>
                      </c:pt>
                      <c:pt idx="6">
                        <c:v>37987</c:v>
                      </c:pt>
                      <c:pt idx="7">
                        <c:v>38718</c:v>
                      </c:pt>
                      <c:pt idx="8">
                        <c:v>39448</c:v>
                      </c:pt>
                      <c:pt idx="9">
                        <c:v>40179</c:v>
                      </c:pt>
                      <c:pt idx="10">
                        <c:v>40909</c:v>
                      </c:pt>
                      <c:pt idx="11">
                        <c:v>41640</c:v>
                      </c:pt>
                      <c:pt idx="12">
                        <c:v>42370</c:v>
                      </c:pt>
                      <c:pt idx="13">
                        <c:v>43101</c:v>
                      </c:pt>
                    </c:numCache>
                  </c:numRef>
                </c:cat>
                <c:val>
                  <c:numRef>
                    <c:extLst xmlns:c15="http://schemas.microsoft.com/office/drawing/2012/chart">
                      <c:ext xmlns:c15="http://schemas.microsoft.com/office/drawing/2012/chart" uri="{02D57815-91ED-43cb-92C2-25804820EDAC}">
                        <c15:formulaRef>
                          <c15:sqref>Unemployed!$M$47:$M$60</c15:sqref>
                        </c15:formulaRef>
                      </c:ext>
                    </c:extLst>
                    <c:numCache>
                      <c:formatCode>##0.000</c:formatCode>
                      <c:ptCount val="14"/>
                      <c:pt idx="0">
                        <c:v>2.1000000000000001E-2</c:v>
                      </c:pt>
                      <c:pt idx="1">
                        <c:v>2.5000000000000001E-2</c:v>
                      </c:pt>
                      <c:pt idx="2">
                        <c:v>2.5000000000000001E-2</c:v>
                      </c:pt>
                      <c:pt idx="3">
                        <c:v>2.1000000000000001E-2</c:v>
                      </c:pt>
                      <c:pt idx="4">
                        <c:v>4.4999999999999998E-2</c:v>
                      </c:pt>
                      <c:pt idx="5">
                        <c:v>1.7999999999999999E-2</c:v>
                      </c:pt>
                      <c:pt idx="6">
                        <c:v>4.5999999999999999E-2</c:v>
                      </c:pt>
                      <c:pt idx="7">
                        <c:v>6.6000000000000003E-2</c:v>
                      </c:pt>
                      <c:pt idx="8">
                        <c:v>4.7E-2</c:v>
                      </c:pt>
                      <c:pt idx="9">
                        <c:v>4.3999999999999997E-2</c:v>
                      </c:pt>
                      <c:pt idx="10">
                        <c:v>4.4999999999999998E-2</c:v>
                      </c:pt>
                      <c:pt idx="11">
                        <c:v>3.5000000000000003E-2</c:v>
                      </c:pt>
                      <c:pt idx="12">
                        <c:v>0.05</c:v>
                      </c:pt>
                      <c:pt idx="13">
                        <c:v>0.04</c:v>
                      </c:pt>
                    </c:numCache>
                  </c:numRef>
                </c:val>
                <c:smooth val="0"/>
                <c:extLst xmlns:c15="http://schemas.microsoft.com/office/drawing/2012/chart">
                  <c:ext xmlns:c16="http://schemas.microsoft.com/office/drawing/2014/chart" uri="{C3380CC4-5D6E-409C-BE32-E72D297353CC}">
                    <c16:uniqueId val="{00000007-3323-404D-BE1F-AD71BBB9383F}"/>
                  </c:ext>
                </c:extLst>
              </c15:ser>
            </c15:filteredLineSeries>
          </c:ext>
        </c:extLst>
      </c:lineChart>
      <c:dateAx>
        <c:axId val="672300064"/>
        <c:scaling>
          <c:orientation val="minMax"/>
          <c:min val="35065"/>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yyyy" sourceLinked="0"/>
        <c:majorTickMark val="in"/>
        <c:minorTickMark val="in"/>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72303016"/>
        <c:crosses val="autoZero"/>
        <c:auto val="0"/>
        <c:lblOffset val="100"/>
        <c:baseTimeUnit val="years"/>
      </c:dateAx>
      <c:valAx>
        <c:axId val="6723030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72300064"/>
        <c:crossesAt val="35065"/>
        <c:crossBetween val="midCat"/>
      </c:valAx>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70C0"/>
            </a:solidFill>
            <a:ln>
              <a:solidFill>
                <a:schemeClr val="tx1"/>
              </a:solidFill>
            </a:ln>
            <a:effectLst/>
          </c:spPr>
          <c:invertIfNegative val="0"/>
          <c:cat>
            <c:strRef>
              <c:f>'[63967f61-1f75-4960-813b-88b0050665ff.xls]Sheet5'!$E$3:$E$21</c:f>
              <c:strCache>
                <c:ptCount val="19"/>
                <c:pt idx="0">
                  <c:v>Japan</c:v>
                </c:pt>
                <c:pt idx="1">
                  <c:v>Greece</c:v>
                </c:pt>
                <c:pt idx="2">
                  <c:v>Germany</c:v>
                </c:pt>
                <c:pt idx="3">
                  <c:v>United States</c:v>
                </c:pt>
                <c:pt idx="4">
                  <c:v>Italy</c:v>
                </c:pt>
                <c:pt idx="5">
                  <c:v>Netherlands</c:v>
                </c:pt>
                <c:pt idx="6">
                  <c:v>United Kingdom</c:v>
                </c:pt>
                <c:pt idx="7">
                  <c:v>Denmark</c:v>
                </c:pt>
                <c:pt idx="8">
                  <c:v>France</c:v>
                </c:pt>
                <c:pt idx="9">
                  <c:v>Luxembourg</c:v>
                </c:pt>
                <c:pt idx="10">
                  <c:v>Israel</c:v>
                </c:pt>
                <c:pt idx="11">
                  <c:v>Czech Republic</c:v>
                </c:pt>
                <c:pt idx="12">
                  <c:v>Canada</c:v>
                </c:pt>
                <c:pt idx="13">
                  <c:v>Hungary</c:v>
                </c:pt>
                <c:pt idx="14">
                  <c:v>New Zealand</c:v>
                </c:pt>
                <c:pt idx="15">
                  <c:v>Finland</c:v>
                </c:pt>
                <c:pt idx="16">
                  <c:v>Sweden</c:v>
                </c:pt>
                <c:pt idx="17">
                  <c:v>Norway</c:v>
                </c:pt>
                <c:pt idx="18">
                  <c:v>Australia</c:v>
                </c:pt>
              </c:strCache>
            </c:strRef>
          </c:cat>
          <c:val>
            <c:numRef>
              <c:f>'[63967f61-1f75-4960-813b-88b0050665ff.xls]Sheet5'!$F$3:$F$21</c:f>
              <c:numCache>
                <c:formatCode>0%</c:formatCode>
                <c:ptCount val="19"/>
                <c:pt idx="0">
                  <c:v>-0.13389818076615023</c:v>
                </c:pt>
                <c:pt idx="1">
                  <c:v>-0.10675999256722302</c:v>
                </c:pt>
                <c:pt idx="2">
                  <c:v>4.6527858428836888E-2</c:v>
                </c:pt>
                <c:pt idx="3">
                  <c:v>7.1829306392374725E-2</c:v>
                </c:pt>
                <c:pt idx="4">
                  <c:v>8.1943278678020537E-2</c:v>
                </c:pt>
                <c:pt idx="5">
                  <c:v>0.1252515424308227</c:v>
                </c:pt>
                <c:pt idx="6">
                  <c:v>0.13680677795196861</c:v>
                </c:pt>
                <c:pt idx="7">
                  <c:v>0.14603776150777525</c:v>
                </c:pt>
                <c:pt idx="8">
                  <c:v>0.16053315989350003</c:v>
                </c:pt>
                <c:pt idx="9">
                  <c:v>0.19973873867775382</c:v>
                </c:pt>
                <c:pt idx="10">
                  <c:v>0.26853453133941962</c:v>
                </c:pt>
                <c:pt idx="11">
                  <c:v>0.29073736660879868</c:v>
                </c:pt>
                <c:pt idx="12">
                  <c:v>0.29951626210790727</c:v>
                </c:pt>
                <c:pt idx="13">
                  <c:v>0.34255573774005521</c:v>
                </c:pt>
                <c:pt idx="14">
                  <c:v>0.36971543873591117</c:v>
                </c:pt>
                <c:pt idx="15">
                  <c:v>0.42284371911611829</c:v>
                </c:pt>
                <c:pt idx="16">
                  <c:v>0.4850433103093803</c:v>
                </c:pt>
                <c:pt idx="17">
                  <c:v>0.57226710871445352</c:v>
                </c:pt>
                <c:pt idx="18">
                  <c:v>0.59148084050138294</c:v>
                </c:pt>
              </c:numCache>
            </c:numRef>
          </c:val>
          <c:extLst>
            <c:ext xmlns:c16="http://schemas.microsoft.com/office/drawing/2014/chart" uri="{C3380CC4-5D6E-409C-BE32-E72D297353CC}">
              <c16:uniqueId val="{00000000-AC38-4FA9-9773-29FD4EC8C7FC}"/>
            </c:ext>
          </c:extLst>
        </c:ser>
        <c:dLbls>
          <c:showLegendKey val="0"/>
          <c:showVal val="0"/>
          <c:showCatName val="0"/>
          <c:showSerName val="0"/>
          <c:showPercent val="0"/>
          <c:showBubbleSize val="0"/>
        </c:dLbls>
        <c:gapWidth val="105"/>
        <c:overlap val="-27"/>
        <c:axId val="336123776"/>
        <c:axId val="336131584"/>
      </c:barChart>
      <c:catAx>
        <c:axId val="33612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36131584"/>
        <c:crosses val="autoZero"/>
        <c:auto val="1"/>
        <c:lblAlgn val="ctr"/>
        <c:lblOffset val="100"/>
        <c:noMultiLvlLbl val="0"/>
      </c:catAx>
      <c:valAx>
        <c:axId val="336131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36123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075" tIns="46038" rIns="92075" bIns="46038" rtlCol="0"/>
          <a:lstStyle>
            <a:lvl1pPr algn="l" eaLnBrk="1" hangingPunct="1">
              <a:defRPr sz="1200">
                <a:latin typeface="Arial" charset="0"/>
                <a:cs typeface="Arial" charset="0"/>
              </a:defRPr>
            </a:lvl1pPr>
          </a:lstStyle>
          <a:p>
            <a:pPr>
              <a:defRPr/>
            </a:pPr>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2075" tIns="46038" rIns="92075" bIns="46038" rtlCol="0"/>
          <a:lstStyle>
            <a:lvl1pPr algn="r" eaLnBrk="1" hangingPunct="1">
              <a:defRPr sz="1200">
                <a:latin typeface="Arial" charset="0"/>
                <a:cs typeface="Arial" charset="0"/>
              </a:defRPr>
            </a:lvl1pPr>
          </a:lstStyle>
          <a:p>
            <a:pPr>
              <a:defRPr/>
            </a:pPr>
            <a:fld id="{3C158F1C-71A5-4193-A3B7-93D14EAF1130}" type="datetimeFigureOut">
              <a:rPr lang="en-AU"/>
              <a:pPr>
                <a:defRPr/>
              </a:pPr>
              <a:t>22/05/2024</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2075" tIns="46038" rIns="92075" bIns="46038" rtlCol="0" anchor="b"/>
          <a:lstStyle>
            <a:lvl1pPr algn="l" eaLnBrk="1" hangingPunct="1">
              <a:defRPr sz="1200">
                <a:latin typeface="Arial" charset="0"/>
                <a:cs typeface="Arial" charset="0"/>
              </a:defRPr>
            </a:lvl1pPr>
          </a:lstStyle>
          <a:p>
            <a:pPr>
              <a:defRPr/>
            </a:pPr>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2075" tIns="46038" rIns="92075" bIns="46038" numCol="1" anchor="b" anchorCtr="0" compatLnSpc="1">
            <a:prstTxWarp prst="textNoShape">
              <a:avLst/>
            </a:prstTxWarp>
          </a:bodyPr>
          <a:lstStyle>
            <a:lvl1pPr algn="r" eaLnBrk="1" hangingPunct="1">
              <a:defRPr sz="1200"/>
            </a:lvl1pPr>
          </a:lstStyle>
          <a:p>
            <a:fld id="{539DD25A-E2CF-4B92-95CA-2167700C88AE}" type="slidenum">
              <a:rPr lang="en-AU" altLang="en-US"/>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2075" tIns="46038" rIns="92075" bIns="46038" numCol="1" anchor="t"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3075" name="Rectangle 3"/>
          <p:cNvSpPr>
            <a:spLocks noGrp="1" noChangeArrowheads="1"/>
          </p:cNvSpPr>
          <p:nvPr>
            <p:ph type="dt" idx="1"/>
          </p:nvPr>
        </p:nvSpPr>
        <p:spPr bwMode="auto">
          <a:xfrm>
            <a:off x="3849688" y="0"/>
            <a:ext cx="2946400" cy="496888"/>
          </a:xfrm>
          <a:prstGeom prst="rect">
            <a:avLst/>
          </a:prstGeom>
          <a:noFill/>
          <a:ln>
            <a:noFill/>
          </a:ln>
          <a:effectLst/>
        </p:spPr>
        <p:txBody>
          <a:bodyPr vert="horz" wrap="square" lIns="92075" tIns="46038" rIns="92075" bIns="46038"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AU"/>
          </a:p>
        </p:txBody>
      </p:sp>
      <p:sp>
        <p:nvSpPr>
          <p:cNvPr id="4100"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7863" y="4714875"/>
            <a:ext cx="5441950" cy="4467225"/>
          </a:xfrm>
          <a:prstGeom prst="rect">
            <a:avLst/>
          </a:prstGeom>
          <a:noFill/>
          <a:ln>
            <a:noFill/>
          </a:ln>
          <a:effectLst/>
        </p:spPr>
        <p:txBody>
          <a:bodyPr vert="horz" wrap="square" lIns="92075" tIns="46038" rIns="92075" bIns="4603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2075" tIns="46038" rIns="92075" bIns="46038" numCol="1" anchor="b"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2075" tIns="46038" rIns="92075" bIns="46038" numCol="1" anchor="b" anchorCtr="0" compatLnSpc="1">
            <a:prstTxWarp prst="textNoShape">
              <a:avLst/>
            </a:prstTxWarp>
          </a:bodyPr>
          <a:lstStyle>
            <a:lvl1pPr algn="r" eaLnBrk="1" hangingPunct="1">
              <a:defRPr sz="1200"/>
            </a:lvl1pPr>
          </a:lstStyle>
          <a:p>
            <a:fld id="{D7DC045E-B024-4681-B113-4382BBBE0E37}"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Massachusetts_Institute_of_Technolog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9775" indent="-280988">
              <a:spcBef>
                <a:spcPct val="30000"/>
              </a:spcBef>
              <a:defRPr sz="1200">
                <a:solidFill>
                  <a:schemeClr val="tx1"/>
                </a:solidFill>
                <a:latin typeface="Arial" panose="020B0604020202020204" pitchFamily="34" charset="0"/>
                <a:cs typeface="Arial" panose="020B0604020202020204" pitchFamily="34" charset="0"/>
              </a:defRPr>
            </a:lvl2pPr>
            <a:lvl3pPr marL="1136650" indent="-225425">
              <a:spcBef>
                <a:spcPct val="30000"/>
              </a:spcBef>
              <a:defRPr sz="1200">
                <a:solidFill>
                  <a:schemeClr val="tx1"/>
                </a:solidFill>
                <a:latin typeface="Arial" panose="020B0604020202020204" pitchFamily="34" charset="0"/>
                <a:cs typeface="Arial" panose="020B0604020202020204" pitchFamily="34" charset="0"/>
              </a:defRPr>
            </a:lvl3pPr>
            <a:lvl4pPr marL="1595438" indent="-225425">
              <a:spcBef>
                <a:spcPct val="30000"/>
              </a:spcBef>
              <a:defRPr sz="1200">
                <a:solidFill>
                  <a:schemeClr val="tx1"/>
                </a:solidFill>
                <a:latin typeface="Arial" panose="020B0604020202020204" pitchFamily="34" charset="0"/>
                <a:cs typeface="Arial" panose="020B0604020202020204" pitchFamily="34" charset="0"/>
              </a:defRPr>
            </a:lvl4pPr>
            <a:lvl5pPr marL="2051050" indent="-225425">
              <a:spcBef>
                <a:spcPct val="30000"/>
              </a:spcBef>
              <a:defRPr sz="1200">
                <a:solidFill>
                  <a:schemeClr val="tx1"/>
                </a:solidFill>
                <a:latin typeface="Arial" panose="020B0604020202020204" pitchFamily="34" charset="0"/>
                <a:cs typeface="Arial" panose="020B0604020202020204" pitchFamily="34" charset="0"/>
              </a:defRPr>
            </a:lvl5pPr>
            <a:lvl6pPr marL="2508250"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5450"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2650"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9850"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0DA063-B143-4FCC-B4FB-0C15A839A557}" type="slidenum">
              <a:rPr lang="en-AU" altLang="en-US"/>
              <a:pPr>
                <a:spcBef>
                  <a:spcPct val="0"/>
                </a:spcBef>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Countries in red have improved their position; countries in bold and underlined have become less generous. Note different measures of generosity</a:t>
            </a:r>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18</a:t>
            </a:fld>
            <a:endParaRPr lang="en-AU" altLang="en-US"/>
          </a:p>
        </p:txBody>
      </p:sp>
    </p:spTree>
    <p:extLst>
      <p:ext uri="{BB962C8B-B14F-4D97-AF65-F5344CB8AC3E}">
        <p14:creationId xmlns:p14="http://schemas.microsoft.com/office/powerpoint/2010/main" val="3350981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OECD models </a:t>
            </a:r>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21</a:t>
            </a:fld>
            <a:endParaRPr lang="en-AU" altLang="en-US"/>
          </a:p>
        </p:txBody>
      </p:sp>
    </p:spTree>
    <p:extLst>
      <p:ext uri="{BB962C8B-B14F-4D97-AF65-F5344CB8AC3E}">
        <p14:creationId xmlns:p14="http://schemas.microsoft.com/office/powerpoint/2010/main" val="319547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Quality suffers also homelessness increases.</a:t>
            </a:r>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22</a:t>
            </a:fld>
            <a:endParaRPr lang="en-AU" altLang="en-US"/>
          </a:p>
        </p:txBody>
      </p:sp>
    </p:spTree>
    <p:extLst>
      <p:ext uri="{BB962C8B-B14F-4D97-AF65-F5344CB8AC3E}">
        <p14:creationId xmlns:p14="http://schemas.microsoft.com/office/powerpoint/2010/main" val="379909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Sleeping on the street or in temporary accommodation</a:t>
            </a:r>
          </a:p>
          <a:p>
            <a:r>
              <a:rPr lang="en-AU" dirty="0"/>
              <a:t>Australia 1.94 per 10,000 people</a:t>
            </a:r>
          </a:p>
          <a:p>
            <a:r>
              <a:rPr lang="en-AU" dirty="0"/>
              <a:t>USA 7.54 per 10,000 people</a:t>
            </a:r>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23</a:t>
            </a:fld>
            <a:endParaRPr lang="en-AU" altLang="en-US"/>
          </a:p>
        </p:txBody>
      </p:sp>
    </p:spTree>
    <p:extLst>
      <p:ext uri="{BB962C8B-B14F-4D97-AF65-F5344CB8AC3E}">
        <p14:creationId xmlns:p14="http://schemas.microsoft.com/office/powerpoint/2010/main" val="1875761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proportion of ABS unemployed receiving Newstart/Jobseeker has halved from 55% to 27%</a:t>
            </a:r>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27</a:t>
            </a:fld>
            <a:endParaRPr lang="en-AU" altLang="en-US"/>
          </a:p>
        </p:txBody>
      </p:sp>
    </p:spTree>
    <p:extLst>
      <p:ext uri="{BB962C8B-B14F-4D97-AF65-F5344CB8AC3E}">
        <p14:creationId xmlns:p14="http://schemas.microsoft.com/office/powerpoint/2010/main" val="4130587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2AEE5A4-73E1-D3EE-8B80-C8C9F2ECFD4B}"/>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FFC8A3EF-9E28-A92C-CB2B-EA5EF86E605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5060" name="Slide Number Placeholder 3">
            <a:extLst>
              <a:ext uri="{FF2B5EF4-FFF2-40B4-BE49-F238E27FC236}">
                <a16:creationId xmlns:a16="http://schemas.microsoft.com/office/drawing/2014/main" id="{C2C9C1A7-94A5-6E62-1532-F53E23EF053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F5F511-B967-4359-AC14-5F9480BE815D}" type="slidenum">
              <a:rPr lang="en-AU" altLang="en-US"/>
              <a:pPr>
                <a:spcBef>
                  <a:spcPct val="0"/>
                </a:spcBef>
              </a:pPr>
              <a:t>35</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past is a foreign country</a:t>
            </a:r>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2</a:t>
            </a:fld>
            <a:endParaRPr lang="en-AU" altLang="en-US"/>
          </a:p>
        </p:txBody>
      </p:sp>
    </p:spTree>
    <p:extLst>
      <p:ext uri="{BB962C8B-B14F-4D97-AF65-F5344CB8AC3E}">
        <p14:creationId xmlns:p14="http://schemas.microsoft.com/office/powerpoint/2010/main" val="87203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https://eprints.whiterose.ac.uk/73427/ </a:t>
            </a:r>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3</a:t>
            </a:fld>
            <a:endParaRPr lang="en-AU" altLang="en-US"/>
          </a:p>
        </p:txBody>
      </p:sp>
    </p:spTree>
    <p:extLst>
      <p:ext uri="{BB962C8B-B14F-4D97-AF65-F5344CB8AC3E}">
        <p14:creationId xmlns:p14="http://schemas.microsoft.com/office/powerpoint/2010/main" val="191583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202122"/>
                </a:solidFill>
                <a:effectLst/>
                <a:highlight>
                  <a:srgbClr val="FFFFFF"/>
                </a:highlight>
                <a:latin typeface="Arial" panose="020B0604020202020204" pitchFamily="34" charset="0"/>
              </a:rPr>
              <a:t>By the end of 1993, there were 623 websites, according to a study by </a:t>
            </a:r>
            <a:r>
              <a:rPr lang="en-AU" b="0" i="0" u="none" strike="noStrike" dirty="0">
                <a:effectLst/>
                <a:highlight>
                  <a:srgbClr val="FFFFFF"/>
                </a:highlight>
                <a:latin typeface="Arial" panose="020B0604020202020204" pitchFamily="34" charset="0"/>
                <a:hlinkClick r:id="rId3" tooltip="Massachusetts Institute of Technology"/>
              </a:rPr>
              <a:t>Massachusetts Institute of Technology</a:t>
            </a:r>
            <a:endParaRPr lang="en-AU" b="0" i="0" u="none" strike="noStrike" dirty="0">
              <a:effectLst/>
              <a:highlight>
                <a:srgbClr val="FFFFFF"/>
              </a:highlight>
              <a:latin typeface="Arial" panose="020B0604020202020204" pitchFamily="34" charset="0"/>
            </a:endParaRPr>
          </a:p>
          <a:p>
            <a:r>
              <a:rPr lang="en-AU" dirty="0"/>
              <a:t>https://en.wikipedia.org/wiki/List_of_websites_founded_before_1995#:~:text=.cybergrass.com.-,1993%20websites,of%20Technology%20researcher%20Matthew%20Gray </a:t>
            </a:r>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4</a:t>
            </a:fld>
            <a:endParaRPr lang="en-AU" altLang="en-US"/>
          </a:p>
        </p:txBody>
      </p:sp>
    </p:spTree>
    <p:extLst>
      <p:ext uri="{BB962C8B-B14F-4D97-AF65-F5344CB8AC3E}">
        <p14:creationId xmlns:p14="http://schemas.microsoft.com/office/powerpoint/2010/main" val="45313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Calibri" panose="020F0502020204030204" pitchFamily="34" charset="0"/>
                <a:cs typeface="Calibri" panose="020F0502020204030204" pitchFamily="34" charset="0"/>
              </a:rPr>
              <a:t>Significant problems of definition</a:t>
            </a:r>
          </a:p>
          <a:p>
            <a:pPr eaLnBrk="1" hangingPunct="1"/>
            <a:r>
              <a:rPr lang="en-US" altLang="en-US" dirty="0">
                <a:latin typeface="Calibri" panose="020F0502020204030204" pitchFamily="34" charset="0"/>
                <a:cs typeface="Calibri" panose="020F0502020204030204" pitchFamily="34" charset="0"/>
              </a:rPr>
              <a:t>Only programs of “last resort”?</a:t>
            </a:r>
          </a:p>
          <a:p>
            <a:pPr eaLnBrk="1" hangingPunct="1"/>
            <a:r>
              <a:rPr lang="en-US" altLang="en-US" dirty="0">
                <a:latin typeface="Calibri" panose="020F0502020204030204" pitchFamily="34" charset="0"/>
                <a:cs typeface="Calibri" panose="020F0502020204030204" pitchFamily="34" charset="0"/>
              </a:rPr>
              <a:t>Minimum pensions make issues complicated</a:t>
            </a:r>
          </a:p>
          <a:p>
            <a:pPr eaLnBrk="1" hangingPunct="1"/>
            <a:r>
              <a:rPr lang="en-US" altLang="en-US" dirty="0">
                <a:latin typeface="Calibri" panose="020F0502020204030204" pitchFamily="34" charset="0"/>
                <a:cs typeface="Calibri" panose="020F0502020204030204" pitchFamily="34" charset="0"/>
              </a:rPr>
              <a:t>Only income-tested programs</a:t>
            </a:r>
            <a:r>
              <a:rPr lang="en-US" altLang="en-US" dirty="0"/>
              <a:t>?</a:t>
            </a:r>
          </a:p>
          <a:p>
            <a:endParaRPr lang="en-AU" dirty="0"/>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5</a:t>
            </a:fld>
            <a:endParaRPr lang="en-AU" altLang="en-US"/>
          </a:p>
        </p:txBody>
      </p:sp>
    </p:spTree>
    <p:extLst>
      <p:ext uri="{BB962C8B-B14F-4D97-AF65-F5344CB8AC3E}">
        <p14:creationId xmlns:p14="http://schemas.microsoft.com/office/powerpoint/2010/main" val="3129695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groups – e.g. Universal Credit in UK</a:t>
            </a:r>
          </a:p>
          <a:p>
            <a:r>
              <a:rPr lang="en-AU" dirty="0"/>
              <a:t>Specific groups – orphans, widows, people with disability</a:t>
            </a:r>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6</a:t>
            </a:fld>
            <a:endParaRPr lang="en-AU" altLang="en-US"/>
          </a:p>
        </p:txBody>
      </p:sp>
    </p:spTree>
    <p:extLst>
      <p:ext uri="{BB962C8B-B14F-4D97-AF65-F5344CB8AC3E}">
        <p14:creationId xmlns:p14="http://schemas.microsoft.com/office/powerpoint/2010/main" val="114886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7</a:t>
            </a:fld>
            <a:endParaRPr lang="en-AU" altLang="en-US"/>
          </a:p>
        </p:txBody>
      </p:sp>
    </p:spTree>
    <p:extLst>
      <p:ext uri="{BB962C8B-B14F-4D97-AF65-F5344CB8AC3E}">
        <p14:creationId xmlns:p14="http://schemas.microsoft.com/office/powerpoint/2010/main" val="271991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Dual models - </a:t>
            </a:r>
            <a:r>
              <a:rPr lang="en-GB" sz="1800" dirty="0">
                <a:solidFill>
                  <a:srgbClr val="000000"/>
                </a:solidFill>
                <a:effectLst/>
                <a:latin typeface="Times New Roman" panose="02020603050405020304" pitchFamily="18" charset="0"/>
                <a:ea typeface="Times New Roman" panose="02020603050405020304" pitchFamily="18" charset="0"/>
              </a:rPr>
              <a:t>These countries provide categorical assistance schemes for specific groups, but have supplemented these with newer programmes providing a general basic safety net.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solidFill>
                  <a:srgbClr val="000000"/>
                </a:solidFill>
                <a:effectLst/>
                <a:latin typeface="Times New Roman" panose="02020603050405020304" pitchFamily="18" charset="0"/>
              </a:rPr>
              <a:t>Residual - </a:t>
            </a:r>
            <a:r>
              <a:rPr lang="en-GB" sz="1800" dirty="0">
                <a:solidFill>
                  <a:srgbClr val="000000"/>
                </a:solidFill>
                <a:effectLst/>
                <a:latin typeface="Times New Roman" panose="02020603050405020304" pitchFamily="18" charset="0"/>
                <a:ea typeface="Times New Roman" panose="02020603050405020304" pitchFamily="18" charset="0"/>
              </a:rPr>
              <a:t>A tradition of full employment and universal welfare provision has relegated social assistance to the margins of social programmes in these countries - or rather, it did.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solidFill>
                  <a:srgbClr val="000000"/>
                </a:solidFill>
                <a:effectLst/>
                <a:latin typeface="Times New Roman" panose="02020603050405020304" pitchFamily="18" charset="0"/>
                <a:ea typeface="Times New Roman" panose="02020603050405020304" pitchFamily="18" charset="0"/>
              </a:rPr>
              <a:t>The USA exhibits an extensive set of means-tested benefits, arranged in hierarchy of acceptability and stigma. Assets tests are generally tough, but there are in-built earnings disregards and work incentives in every scheme. Benefits are variable but tend to be low both in comparison with other countries and in relation to domestic poverty lines. </a:t>
            </a:r>
            <a:endParaRPr lang="en-AU" sz="1800" dirty="0">
              <a:solidFill>
                <a:srgbClr val="000000"/>
              </a:solidFill>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8</a:t>
            </a:fld>
            <a:endParaRPr lang="en-AU" altLang="en-US"/>
          </a:p>
        </p:txBody>
      </p:sp>
    </p:spTree>
    <p:extLst>
      <p:ext uri="{BB962C8B-B14F-4D97-AF65-F5344CB8AC3E}">
        <p14:creationId xmlns:p14="http://schemas.microsoft.com/office/powerpoint/2010/main" val="100370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212F3D"/>
                </a:solidFill>
                <a:effectLst/>
                <a:highlight>
                  <a:srgbClr val="F9F9F9"/>
                </a:highlight>
                <a:latin typeface="Century Gothic" panose="020B0502020202020204" pitchFamily="34" charset="0"/>
              </a:rPr>
              <a:t>The Social benefits Recipients database, covering the main income replacement benefits in 41 EU and OECD countries provides a unique source of comparable information on the number of individuals receiving income replacement benefits across countries. SOCR data can be used to monitor programme participation and coverage rates, and provides contextual information for interpreting spending statistics and indicators of work incentives and benefit adequacy. It also sheds light on the dynamics of social benefit receipt in the context of the economic crisis in recent years. It currently covers twelve years (2007-2018) for most OECD and EU countries.</a:t>
            </a:r>
            <a:endParaRPr lang="en-AU" dirty="0"/>
          </a:p>
        </p:txBody>
      </p:sp>
      <p:sp>
        <p:nvSpPr>
          <p:cNvPr id="4" name="Slide Number Placeholder 3"/>
          <p:cNvSpPr>
            <a:spLocks noGrp="1"/>
          </p:cNvSpPr>
          <p:nvPr>
            <p:ph type="sldNum" sz="quarter" idx="5"/>
          </p:nvPr>
        </p:nvSpPr>
        <p:spPr/>
        <p:txBody>
          <a:bodyPr/>
          <a:lstStyle/>
          <a:p>
            <a:fld id="{D7DC045E-B024-4681-B113-4382BBBE0E37}" type="slidenum">
              <a:rPr lang="en-AU" altLang="en-US" smtClean="0"/>
              <a:pPr/>
              <a:t>13</a:t>
            </a:fld>
            <a:endParaRPr lang="en-AU" altLang="en-US"/>
          </a:p>
        </p:txBody>
      </p:sp>
    </p:spTree>
    <p:extLst>
      <p:ext uri="{BB962C8B-B14F-4D97-AF65-F5344CB8AC3E}">
        <p14:creationId xmlns:p14="http://schemas.microsoft.com/office/powerpoint/2010/main" val="3342817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52963"/>
            <a:ext cx="9144000" cy="2205037"/>
          </a:xfrm>
          <a:prstGeom prst="rect">
            <a:avLst/>
          </a:prstGeom>
          <a:solidFill>
            <a:srgbClr val="94B0BE"/>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5" name="Rectangle 8"/>
          <p:cNvSpPr>
            <a:spLocks noChangeArrowheads="1"/>
          </p:cNvSpPr>
          <p:nvPr/>
        </p:nvSpPr>
        <p:spPr bwMode="auto">
          <a:xfrm>
            <a:off x="0" y="0"/>
            <a:ext cx="9144000" cy="765175"/>
          </a:xfrm>
          <a:prstGeom prst="rect">
            <a:avLst/>
          </a:prstGeom>
          <a:solidFill>
            <a:srgbClr val="333333"/>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a:p>
        </p:txBody>
      </p:sp>
      <p:pic>
        <p:nvPicPr>
          <p:cNvPr id="6" name="Picture 9" descr="ANU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15888"/>
            <a:ext cx="15113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subTitle" idx="1"/>
          </p:nvPr>
        </p:nvSpPr>
        <p:spPr>
          <a:xfrm>
            <a:off x="468313" y="4652963"/>
            <a:ext cx="8280400" cy="519112"/>
          </a:xfrm>
        </p:spPr>
        <p:txBody>
          <a:bodyPr>
            <a:spAutoFit/>
          </a:bodyPr>
          <a:lstStyle>
            <a:lvl1pPr marL="0" indent="0">
              <a:buFontTx/>
              <a:buNone/>
              <a:defRPr sz="2800"/>
            </a:lvl1pPr>
          </a:lstStyle>
          <a:p>
            <a:pPr lvl="0"/>
            <a:r>
              <a:rPr lang="en-AU" noProof="0"/>
              <a:t>Click to edit Master subtitle style</a:t>
            </a:r>
          </a:p>
        </p:txBody>
      </p:sp>
      <p:sp>
        <p:nvSpPr>
          <p:cNvPr id="8195" name="Rectangle 3"/>
          <p:cNvSpPr>
            <a:spLocks noGrp="1" noChangeArrowheads="1"/>
          </p:cNvSpPr>
          <p:nvPr>
            <p:ph type="ctrTitle"/>
          </p:nvPr>
        </p:nvSpPr>
        <p:spPr>
          <a:xfrm>
            <a:off x="468313" y="1919288"/>
            <a:ext cx="8207375" cy="641350"/>
          </a:xfrm>
        </p:spPr>
        <p:txBody>
          <a:bodyPr>
            <a:spAutoFit/>
          </a:bodyPr>
          <a:lstStyle>
            <a:lvl1pPr>
              <a:defRPr>
                <a:solidFill>
                  <a:schemeClr val="tx1"/>
                </a:solidFill>
              </a:defRPr>
            </a:lvl1pPr>
          </a:lstStyle>
          <a:p>
            <a:pPr lvl="0"/>
            <a:r>
              <a:rPr lang="en-AU" noProof="0"/>
              <a:t>Click to edit Master title style</a:t>
            </a:r>
          </a:p>
        </p:txBody>
      </p:sp>
      <p:sp>
        <p:nvSpPr>
          <p:cNvPr id="7" name="Date Placeholder 5"/>
          <p:cNvSpPr>
            <a:spLocks noGrp="1" noChangeArrowheads="1"/>
          </p:cNvSpPr>
          <p:nvPr>
            <p:ph type="dt" sz="half" idx="10"/>
          </p:nvPr>
        </p:nvSpPr>
        <p:spPr>
          <a:xfrm>
            <a:off x="457200" y="6245225"/>
            <a:ext cx="2133600" cy="476250"/>
          </a:xfrm>
        </p:spPr>
        <p:txBody>
          <a:bodyPr/>
          <a:lstStyle>
            <a:lvl1pPr algn="l">
              <a:defRPr/>
            </a:lvl1pPr>
          </a:lstStyle>
          <a:p>
            <a:pPr>
              <a:defRPr/>
            </a:pPr>
            <a:endParaRPr lang="en-AU"/>
          </a:p>
        </p:txBody>
      </p:sp>
      <p:sp>
        <p:nvSpPr>
          <p:cNvPr id="8" name="Footer Placeholder 6"/>
          <p:cNvSpPr>
            <a:spLocks noGrp="1" noChangeArrowheads="1"/>
          </p:cNvSpPr>
          <p:nvPr>
            <p:ph type="ftr" sz="quarter" idx="11"/>
          </p:nvPr>
        </p:nvSpPr>
        <p:spPr>
          <a:xfrm>
            <a:off x="3124200" y="6245225"/>
            <a:ext cx="2895600" cy="476250"/>
          </a:xfrm>
        </p:spPr>
        <p:txBody>
          <a:bodyPr/>
          <a:lstStyle>
            <a:lvl1pPr algn="ctr">
              <a:defRPr/>
            </a:lvl1pPr>
          </a:lstStyle>
          <a:p>
            <a:pPr>
              <a:defRPr/>
            </a:pPr>
            <a:r>
              <a:rPr lang="en-AU"/>
              <a:t>Footer text goes in here</a:t>
            </a:r>
          </a:p>
        </p:txBody>
      </p:sp>
      <p:sp>
        <p:nvSpPr>
          <p:cNvPr id="9" name="Slide Number Placeholder 7"/>
          <p:cNvSpPr>
            <a:spLocks noGrp="1" noChangeArrowheads="1"/>
          </p:cNvSpPr>
          <p:nvPr>
            <p:ph type="sldNum" sz="quarter" idx="12"/>
          </p:nvPr>
        </p:nvSpPr>
        <p:spPr>
          <a:xfrm>
            <a:off x="6553200" y="6245225"/>
            <a:ext cx="2133600" cy="476250"/>
          </a:xfrm>
        </p:spPr>
        <p:txBody>
          <a:bodyPr/>
          <a:lstStyle>
            <a:lvl1pPr>
              <a:defRPr/>
            </a:lvl1pPr>
          </a:lstStyle>
          <a:p>
            <a:fld id="{66ED7202-BAD6-480C-9BCA-7377D90FD04F}" type="slidenum">
              <a:rPr lang="en-AU" altLang="en-US"/>
              <a:pPr/>
              <a:t>‹#›</a:t>
            </a:fld>
            <a:endParaRPr lang="en-AU" altLang="en-US"/>
          </a:p>
        </p:txBody>
      </p:sp>
    </p:spTree>
    <p:extLst>
      <p:ext uri="{BB962C8B-B14F-4D97-AF65-F5344CB8AC3E}">
        <p14:creationId xmlns:p14="http://schemas.microsoft.com/office/powerpoint/2010/main" val="30288056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74A2CEEE-0BE2-466E-A2A9-F171633A3E7A}" type="slidenum">
              <a:rPr lang="en-AU" altLang="en-US"/>
              <a:pPr/>
              <a:t>‹#›</a:t>
            </a:fld>
            <a:endParaRPr lang="en-AU" altLang="en-US"/>
          </a:p>
        </p:txBody>
      </p:sp>
    </p:spTree>
    <p:extLst>
      <p:ext uri="{BB962C8B-B14F-4D97-AF65-F5344CB8AC3E}">
        <p14:creationId xmlns:p14="http://schemas.microsoft.com/office/powerpoint/2010/main" val="4171222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765175"/>
            <a:ext cx="2058988" cy="53609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765175"/>
            <a:ext cx="6029325" cy="5360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21CA026D-5F60-451E-8033-22E5C9138D3F}" type="slidenum">
              <a:rPr lang="en-AU" altLang="en-US"/>
              <a:pPr/>
              <a:t>‹#›</a:t>
            </a:fld>
            <a:endParaRPr lang="en-AU" altLang="en-US"/>
          </a:p>
        </p:txBody>
      </p:sp>
    </p:spTree>
    <p:extLst>
      <p:ext uri="{BB962C8B-B14F-4D97-AF65-F5344CB8AC3E}">
        <p14:creationId xmlns:p14="http://schemas.microsoft.com/office/powerpoint/2010/main" val="191280466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endParaRPr lang="en-AU"/>
          </a:p>
        </p:txBody>
      </p:sp>
      <p:sp>
        <p:nvSpPr>
          <p:cNvPr id="3" name="Table Placeholder 2"/>
          <p:cNvSpPr>
            <a:spLocks noGrp="1"/>
          </p:cNvSpPr>
          <p:nvPr>
            <p:ph type="tbl" idx="1"/>
          </p:nvPr>
        </p:nvSpPr>
        <p:spPr>
          <a:xfrm>
            <a:off x="838200" y="1905000"/>
            <a:ext cx="7772400" cy="4114800"/>
          </a:xfrm>
        </p:spPr>
        <p:txBody>
          <a:bodyPr/>
          <a:lstStyle/>
          <a:p>
            <a:pPr lvl="0"/>
            <a:endParaRPr lang="en-AU" noProof="0"/>
          </a:p>
        </p:txBody>
      </p:sp>
      <p:sp>
        <p:nvSpPr>
          <p:cNvPr id="4" name="Rectangle 65"/>
          <p:cNvSpPr>
            <a:spLocks noGrp="1" noChangeArrowheads="1"/>
          </p:cNvSpPr>
          <p:nvPr>
            <p:ph type="dt" sz="half" idx="10"/>
          </p:nvPr>
        </p:nvSpPr>
        <p:spPr/>
        <p:txBody>
          <a:bodyPr/>
          <a:lstStyle>
            <a:lvl1pPr>
              <a:defRPr/>
            </a:lvl1pPr>
          </a:lstStyle>
          <a:p>
            <a:pPr>
              <a:defRPr/>
            </a:pPr>
            <a:endParaRPr lang="en-GB" altLang="en-US"/>
          </a:p>
        </p:txBody>
      </p:sp>
      <p:sp>
        <p:nvSpPr>
          <p:cNvPr id="5" name="Rectangle 66"/>
          <p:cNvSpPr>
            <a:spLocks noGrp="1" noChangeArrowheads="1"/>
          </p:cNvSpPr>
          <p:nvPr>
            <p:ph type="ftr" sz="quarter" idx="11"/>
          </p:nvPr>
        </p:nvSpPr>
        <p:spPr/>
        <p:txBody>
          <a:bodyPr/>
          <a:lstStyle>
            <a:lvl1pPr>
              <a:defRPr/>
            </a:lvl1pPr>
          </a:lstStyle>
          <a:p>
            <a:pPr>
              <a:defRPr/>
            </a:pPr>
            <a:endParaRPr lang="en-GB" altLang="en-US"/>
          </a:p>
        </p:txBody>
      </p:sp>
      <p:sp>
        <p:nvSpPr>
          <p:cNvPr id="6" name="Rectangle 67"/>
          <p:cNvSpPr>
            <a:spLocks noGrp="1" noChangeArrowheads="1"/>
          </p:cNvSpPr>
          <p:nvPr>
            <p:ph type="sldNum" sz="quarter" idx="12"/>
          </p:nvPr>
        </p:nvSpPr>
        <p:spPr/>
        <p:txBody>
          <a:bodyPr/>
          <a:lstStyle>
            <a:lvl1pPr>
              <a:defRPr/>
            </a:lvl1pPr>
          </a:lstStyle>
          <a:p>
            <a:fld id="{964E9CA4-F5AA-401D-B6D2-BDB00149B70D}" type="slidenum">
              <a:rPr lang="en-GB" altLang="en-US"/>
              <a:pPr/>
              <a:t>‹#›</a:t>
            </a:fld>
            <a:endParaRPr lang="en-GB" altLang="en-US"/>
          </a:p>
        </p:txBody>
      </p:sp>
    </p:spTree>
    <p:extLst>
      <p:ext uri="{BB962C8B-B14F-4D97-AF65-F5344CB8AC3E}">
        <p14:creationId xmlns:p14="http://schemas.microsoft.com/office/powerpoint/2010/main" val="408646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0B24F43C-916D-4600-A005-FA990CCB43A2}" type="slidenum">
              <a:rPr lang="en-AU" altLang="en-US"/>
              <a:pPr/>
              <a:t>‹#›</a:t>
            </a:fld>
            <a:endParaRPr lang="en-AU" altLang="en-US"/>
          </a:p>
        </p:txBody>
      </p:sp>
    </p:spTree>
    <p:extLst>
      <p:ext uri="{BB962C8B-B14F-4D97-AF65-F5344CB8AC3E}">
        <p14:creationId xmlns:p14="http://schemas.microsoft.com/office/powerpoint/2010/main" val="20014193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912AEFC0-F48D-4E73-AF6F-5A8F5F73ED2F}" type="slidenum">
              <a:rPr lang="en-AU" altLang="en-US"/>
              <a:pPr/>
              <a:t>‹#›</a:t>
            </a:fld>
            <a:endParaRPr lang="en-AU" altLang="en-US"/>
          </a:p>
        </p:txBody>
      </p:sp>
    </p:spTree>
    <p:extLst>
      <p:ext uri="{BB962C8B-B14F-4D97-AF65-F5344CB8AC3E}">
        <p14:creationId xmlns:p14="http://schemas.microsoft.com/office/powerpoint/2010/main" val="26424841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D7299293-7F22-4472-B699-D95A983EE112}" type="slidenum">
              <a:rPr lang="en-AU" altLang="en-US"/>
              <a:pPr/>
              <a:t>‹#›</a:t>
            </a:fld>
            <a:endParaRPr lang="en-AU" altLang="en-US"/>
          </a:p>
        </p:txBody>
      </p:sp>
    </p:spTree>
    <p:extLst>
      <p:ext uri="{BB962C8B-B14F-4D97-AF65-F5344CB8AC3E}">
        <p14:creationId xmlns:p14="http://schemas.microsoft.com/office/powerpoint/2010/main" val="16251412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9" name="Rectangle 6"/>
          <p:cNvSpPr>
            <a:spLocks noGrp="1" noChangeArrowheads="1"/>
          </p:cNvSpPr>
          <p:nvPr>
            <p:ph type="sldNum" sz="quarter" idx="12"/>
          </p:nvPr>
        </p:nvSpPr>
        <p:spPr>
          <a:ln/>
        </p:spPr>
        <p:txBody>
          <a:bodyPr/>
          <a:lstStyle>
            <a:lvl1pPr>
              <a:defRPr/>
            </a:lvl1pPr>
          </a:lstStyle>
          <a:p>
            <a:fld id="{F7575D84-F55F-49F8-98F4-AA3B94570A20}" type="slidenum">
              <a:rPr lang="en-AU" altLang="en-US"/>
              <a:pPr/>
              <a:t>‹#›</a:t>
            </a:fld>
            <a:endParaRPr lang="en-AU" altLang="en-US"/>
          </a:p>
        </p:txBody>
      </p:sp>
    </p:spTree>
    <p:extLst>
      <p:ext uri="{BB962C8B-B14F-4D97-AF65-F5344CB8AC3E}">
        <p14:creationId xmlns:p14="http://schemas.microsoft.com/office/powerpoint/2010/main" val="11020235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5" name="Rectangle 6"/>
          <p:cNvSpPr>
            <a:spLocks noGrp="1" noChangeArrowheads="1"/>
          </p:cNvSpPr>
          <p:nvPr>
            <p:ph type="sldNum" sz="quarter" idx="12"/>
          </p:nvPr>
        </p:nvSpPr>
        <p:spPr>
          <a:ln/>
        </p:spPr>
        <p:txBody>
          <a:bodyPr/>
          <a:lstStyle>
            <a:lvl1pPr>
              <a:defRPr/>
            </a:lvl1pPr>
          </a:lstStyle>
          <a:p>
            <a:fld id="{CD1F46BB-A217-47DC-9BF7-34FBAE4A1550}" type="slidenum">
              <a:rPr lang="en-AU" altLang="en-US"/>
              <a:pPr/>
              <a:t>‹#›</a:t>
            </a:fld>
            <a:endParaRPr lang="en-AU" altLang="en-US"/>
          </a:p>
        </p:txBody>
      </p:sp>
    </p:spTree>
    <p:extLst>
      <p:ext uri="{BB962C8B-B14F-4D97-AF65-F5344CB8AC3E}">
        <p14:creationId xmlns:p14="http://schemas.microsoft.com/office/powerpoint/2010/main" val="13552993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4" name="Rectangle 6"/>
          <p:cNvSpPr>
            <a:spLocks noGrp="1" noChangeArrowheads="1"/>
          </p:cNvSpPr>
          <p:nvPr>
            <p:ph type="sldNum" sz="quarter" idx="12"/>
          </p:nvPr>
        </p:nvSpPr>
        <p:spPr>
          <a:ln/>
        </p:spPr>
        <p:txBody>
          <a:bodyPr/>
          <a:lstStyle>
            <a:lvl1pPr>
              <a:defRPr/>
            </a:lvl1pPr>
          </a:lstStyle>
          <a:p>
            <a:fld id="{D97FDC4C-54D6-40F5-B9F2-18E2A66D56B9}" type="slidenum">
              <a:rPr lang="en-AU" altLang="en-US"/>
              <a:pPr/>
              <a:t>‹#›</a:t>
            </a:fld>
            <a:endParaRPr lang="en-AU" altLang="en-US"/>
          </a:p>
        </p:txBody>
      </p:sp>
    </p:spTree>
    <p:extLst>
      <p:ext uri="{BB962C8B-B14F-4D97-AF65-F5344CB8AC3E}">
        <p14:creationId xmlns:p14="http://schemas.microsoft.com/office/powerpoint/2010/main" val="15148509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FCFA0B03-E71E-4093-8B6E-E426A50820DD}" type="slidenum">
              <a:rPr lang="en-AU" altLang="en-US"/>
              <a:pPr/>
              <a:t>‹#›</a:t>
            </a:fld>
            <a:endParaRPr lang="en-AU" altLang="en-US"/>
          </a:p>
        </p:txBody>
      </p:sp>
    </p:spTree>
    <p:extLst>
      <p:ext uri="{BB962C8B-B14F-4D97-AF65-F5344CB8AC3E}">
        <p14:creationId xmlns:p14="http://schemas.microsoft.com/office/powerpoint/2010/main" val="33602813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C1E38F13-5569-47D2-8813-4BB4619969EE}" type="slidenum">
              <a:rPr lang="en-AU" altLang="en-US"/>
              <a:pPr/>
              <a:t>‹#›</a:t>
            </a:fld>
            <a:endParaRPr lang="en-AU" altLang="en-US"/>
          </a:p>
        </p:txBody>
      </p:sp>
    </p:spTree>
    <p:extLst>
      <p:ext uri="{BB962C8B-B14F-4D97-AF65-F5344CB8AC3E}">
        <p14:creationId xmlns:p14="http://schemas.microsoft.com/office/powerpoint/2010/main" val="5582723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597650"/>
            <a:ext cx="9144000" cy="260350"/>
          </a:xfrm>
          <a:prstGeom prst="rect">
            <a:avLst/>
          </a:prstGeom>
          <a:solidFill>
            <a:srgbClr val="94B0BE"/>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1027" name="Rectangle 2"/>
          <p:cNvSpPr>
            <a:spLocks noGrp="1" noChangeArrowheads="1"/>
          </p:cNvSpPr>
          <p:nvPr>
            <p:ph type="title"/>
          </p:nvPr>
        </p:nvSpPr>
        <p:spPr bwMode="auto">
          <a:xfrm>
            <a:off x="468313" y="7651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8" name="Rectangle 3"/>
          <p:cNvSpPr>
            <a:spLocks noGrp="1" noChangeArrowheads="1"/>
          </p:cNvSpPr>
          <p:nvPr>
            <p:ph type="body" idx="1"/>
          </p:nvPr>
        </p:nvSpPr>
        <p:spPr bwMode="auto">
          <a:xfrm>
            <a:off x="457200" y="1916113"/>
            <a:ext cx="82296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2" name="Rectangle 4"/>
          <p:cNvSpPr>
            <a:spLocks noGrp="1" noChangeArrowheads="1"/>
          </p:cNvSpPr>
          <p:nvPr>
            <p:ph type="dt" sz="half" idx="2"/>
          </p:nvPr>
        </p:nvSpPr>
        <p:spPr bwMode="auto">
          <a:xfrm>
            <a:off x="5724525" y="6597650"/>
            <a:ext cx="2133600" cy="196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AU"/>
          </a:p>
        </p:txBody>
      </p:sp>
      <p:sp>
        <p:nvSpPr>
          <p:cNvPr id="1029" name="Rectangle 5"/>
          <p:cNvSpPr>
            <a:spLocks noGrp="1" noChangeArrowheads="1"/>
          </p:cNvSpPr>
          <p:nvPr>
            <p:ph type="ftr" sz="quarter" idx="3"/>
          </p:nvPr>
        </p:nvSpPr>
        <p:spPr bwMode="auto">
          <a:xfrm>
            <a:off x="395288" y="6597650"/>
            <a:ext cx="5040312" cy="1968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r>
              <a:rPr lang="en-AU"/>
              <a:t>Footer text goes in here</a:t>
            </a:r>
          </a:p>
        </p:txBody>
      </p:sp>
      <p:sp>
        <p:nvSpPr>
          <p:cNvPr id="1030" name="Rectangle 6"/>
          <p:cNvSpPr>
            <a:spLocks noGrp="1" noChangeArrowheads="1"/>
          </p:cNvSpPr>
          <p:nvPr>
            <p:ph type="sldNum" sz="quarter" idx="4"/>
          </p:nvPr>
        </p:nvSpPr>
        <p:spPr bwMode="auto">
          <a:xfrm>
            <a:off x="8101013" y="6597650"/>
            <a:ext cx="585787" cy="215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F2A3F0F-C706-4047-BA10-3D3FC3DDC3BC}" type="slidenum">
              <a:rPr lang="en-AU" altLang="en-US"/>
              <a:pPr/>
              <a:t>‹#›</a:t>
            </a:fld>
            <a:endParaRPr lang="en-AU" altLang="en-US"/>
          </a:p>
        </p:txBody>
      </p:sp>
      <p:sp>
        <p:nvSpPr>
          <p:cNvPr id="1032" name="Rectangle 7"/>
          <p:cNvSpPr>
            <a:spLocks noChangeArrowheads="1"/>
          </p:cNvSpPr>
          <p:nvPr/>
        </p:nvSpPr>
        <p:spPr bwMode="auto">
          <a:xfrm>
            <a:off x="0" y="0"/>
            <a:ext cx="9144000" cy="765175"/>
          </a:xfrm>
          <a:prstGeom prst="rect">
            <a:avLst/>
          </a:prstGeom>
          <a:solidFill>
            <a:srgbClr val="333333"/>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a:p>
        </p:txBody>
      </p:sp>
      <p:pic>
        <p:nvPicPr>
          <p:cNvPr id="1033" name="Picture 9" descr="ANU_LOGO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8313" y="115888"/>
            <a:ext cx="15113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99"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400" r:id="rId12"/>
  </p:sldLayoutIdLst>
  <p:transition/>
  <p:hf hdr="0" ftr="0" dt="0"/>
  <p:txStyles>
    <p:titleStyle>
      <a:lvl1pPr algn="l" rtl="0" eaLnBrk="0" fontAlgn="base" hangingPunct="0">
        <a:spcBef>
          <a:spcPct val="0"/>
        </a:spcBef>
        <a:spcAft>
          <a:spcPct val="0"/>
        </a:spcAft>
        <a:defRPr sz="3600">
          <a:solidFill>
            <a:srgbClr val="527688"/>
          </a:solidFill>
          <a:latin typeface="+mj-lt"/>
          <a:ea typeface="+mj-ea"/>
          <a:cs typeface="+mj-cs"/>
        </a:defRPr>
      </a:lvl1pPr>
      <a:lvl2pPr algn="l" rtl="0" eaLnBrk="0" fontAlgn="base" hangingPunct="0">
        <a:spcBef>
          <a:spcPct val="0"/>
        </a:spcBef>
        <a:spcAft>
          <a:spcPct val="0"/>
        </a:spcAft>
        <a:defRPr sz="3600">
          <a:solidFill>
            <a:srgbClr val="527688"/>
          </a:solidFill>
          <a:latin typeface="Arial" charset="0"/>
          <a:cs typeface="Arial" charset="0"/>
        </a:defRPr>
      </a:lvl2pPr>
      <a:lvl3pPr algn="l" rtl="0" eaLnBrk="0" fontAlgn="base" hangingPunct="0">
        <a:spcBef>
          <a:spcPct val="0"/>
        </a:spcBef>
        <a:spcAft>
          <a:spcPct val="0"/>
        </a:spcAft>
        <a:defRPr sz="3600">
          <a:solidFill>
            <a:srgbClr val="527688"/>
          </a:solidFill>
          <a:latin typeface="Arial" charset="0"/>
          <a:cs typeface="Arial" charset="0"/>
        </a:defRPr>
      </a:lvl3pPr>
      <a:lvl4pPr algn="l" rtl="0" eaLnBrk="0" fontAlgn="base" hangingPunct="0">
        <a:spcBef>
          <a:spcPct val="0"/>
        </a:spcBef>
        <a:spcAft>
          <a:spcPct val="0"/>
        </a:spcAft>
        <a:defRPr sz="3600">
          <a:solidFill>
            <a:srgbClr val="527688"/>
          </a:solidFill>
          <a:latin typeface="Arial" charset="0"/>
          <a:cs typeface="Arial" charset="0"/>
        </a:defRPr>
      </a:lvl4pPr>
      <a:lvl5pPr algn="l" rtl="0" eaLnBrk="0" fontAlgn="base" hangingPunct="0">
        <a:spcBef>
          <a:spcPct val="0"/>
        </a:spcBef>
        <a:spcAft>
          <a:spcPct val="0"/>
        </a:spcAft>
        <a:defRPr sz="3600">
          <a:solidFill>
            <a:srgbClr val="527688"/>
          </a:solidFill>
          <a:latin typeface="Arial" charset="0"/>
          <a:cs typeface="Arial" charset="0"/>
        </a:defRPr>
      </a:lvl5pPr>
      <a:lvl6pPr marL="457200" algn="l" rtl="0" fontAlgn="base">
        <a:spcBef>
          <a:spcPct val="0"/>
        </a:spcBef>
        <a:spcAft>
          <a:spcPct val="0"/>
        </a:spcAft>
        <a:defRPr sz="3600">
          <a:solidFill>
            <a:srgbClr val="527688"/>
          </a:solidFill>
          <a:latin typeface="Arial" charset="0"/>
          <a:cs typeface="Arial" charset="0"/>
        </a:defRPr>
      </a:lvl6pPr>
      <a:lvl7pPr marL="914400" algn="l" rtl="0" fontAlgn="base">
        <a:spcBef>
          <a:spcPct val="0"/>
        </a:spcBef>
        <a:spcAft>
          <a:spcPct val="0"/>
        </a:spcAft>
        <a:defRPr sz="3600">
          <a:solidFill>
            <a:srgbClr val="527688"/>
          </a:solidFill>
          <a:latin typeface="Arial" charset="0"/>
          <a:cs typeface="Arial" charset="0"/>
        </a:defRPr>
      </a:lvl7pPr>
      <a:lvl8pPr marL="1371600" algn="l" rtl="0" fontAlgn="base">
        <a:spcBef>
          <a:spcPct val="0"/>
        </a:spcBef>
        <a:spcAft>
          <a:spcPct val="0"/>
        </a:spcAft>
        <a:defRPr sz="3600">
          <a:solidFill>
            <a:srgbClr val="527688"/>
          </a:solidFill>
          <a:latin typeface="Arial" charset="0"/>
          <a:cs typeface="Arial" charset="0"/>
        </a:defRPr>
      </a:lvl8pPr>
      <a:lvl9pPr marL="1828800" algn="l" rtl="0" fontAlgn="base">
        <a:spcBef>
          <a:spcPct val="0"/>
        </a:spcBef>
        <a:spcAft>
          <a:spcPct val="0"/>
        </a:spcAft>
        <a:defRPr sz="3600">
          <a:solidFill>
            <a:srgbClr val="527688"/>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whiteford@anu.edu.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rb1@york.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ecd.org/els/soc/benefits-and-wages/tax-benefit-web-calculator/" TargetMode="External"/><Relationship Id="rId7" Type="http://schemas.openxmlformats.org/officeDocument/2006/relationships/hyperlink" Target="https://doi.org/10.1111/ijsw.12418" TargetMode="External"/><Relationship Id="rId2" Type="http://schemas.openxmlformats.org/officeDocument/2006/relationships/hyperlink" Target="https://www.oecd.org/social/benefits-and-wages/" TargetMode="External"/><Relationship Id="rId1" Type="http://schemas.openxmlformats.org/officeDocument/2006/relationships/slideLayout" Target="../slideLayouts/slideLayout2.xml"/><Relationship Id="rId6" Type="http://schemas.openxmlformats.org/officeDocument/2006/relationships/hyperlink" Target="https://www.oecd.org/els/soc/recipients-socr-by-country.htm" TargetMode="External"/><Relationship Id="rId5" Type="http://schemas.openxmlformats.org/officeDocument/2006/relationships/hyperlink" Target="https://www.oecd.org/social/expenditure.htm" TargetMode="External"/><Relationship Id="rId4" Type="http://schemas.openxmlformats.org/officeDocument/2006/relationships/hyperlink" Target="https://www.oecd.org/social/benefits-and-wages/dat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ecd.org/social/benefits-and-wages/data/" TargetMode="External"/><Relationship Id="rId2" Type="http://schemas.openxmlformats.org/officeDocument/2006/relationships/hyperlink" Target="https://www.oecd.org/els/soc/benefits-and-wages/tax-benefit-web-calculator/" TargetMode="External"/><Relationship Id="rId1" Type="http://schemas.openxmlformats.org/officeDocument/2006/relationships/slideLayout" Target="../slideLayouts/slideLayout2.xml"/><Relationship Id="rId5" Type="http://schemas.openxmlformats.org/officeDocument/2006/relationships/hyperlink" Target="https://doi.org/10.1787/678055dd-en" TargetMode="External"/><Relationship Id="rId4" Type="http://schemas.openxmlformats.org/officeDocument/2006/relationships/hyperlink" Target="https://www.oecd.org/social/social-benefit-recipients-database.htm"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ecd.org/els/soc/methodology.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stats.oecd.org/index.aspx?queryid=4602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322263" y="1723499"/>
            <a:ext cx="8280400" cy="1323439"/>
          </a:xfrm>
        </p:spPr>
        <p:txBody>
          <a:bodyPr/>
          <a:lstStyle/>
          <a:p>
            <a:pPr eaLnBrk="1" hangingPunct="1">
              <a:defRPr/>
            </a:pPr>
            <a:r>
              <a:rPr lang="en-US" sz="4000" b="1" dirty="0">
                <a:solidFill>
                  <a:schemeClr val="accent1">
                    <a:lumMod val="25000"/>
                  </a:schemeClr>
                </a:solidFill>
                <a:latin typeface="Calibri" panose="020F0502020204030204" pitchFamily="34" charset="0"/>
                <a:cs typeface="Calibri" panose="020F0502020204030204" pitchFamily="34" charset="0"/>
              </a:rPr>
              <a:t>Social Assistance in OECD countries: Assessing three decades of change</a:t>
            </a:r>
          </a:p>
        </p:txBody>
      </p:sp>
      <p:sp>
        <p:nvSpPr>
          <p:cNvPr id="20485" name="Rectangle 5"/>
          <p:cNvSpPr>
            <a:spLocks noGrp="1" noChangeArrowheads="1"/>
          </p:cNvSpPr>
          <p:nvPr>
            <p:ph type="subTitle" idx="1"/>
          </p:nvPr>
        </p:nvSpPr>
        <p:spPr>
          <a:xfrm>
            <a:off x="468313" y="4652963"/>
            <a:ext cx="8280400" cy="1274195"/>
          </a:xfrm>
        </p:spPr>
        <p:txBody>
          <a:bodyPr/>
          <a:lstStyle/>
          <a:p>
            <a:pPr eaLnBrk="1" hangingPunct="1">
              <a:defRPr/>
            </a:pPr>
            <a:r>
              <a:rPr lang="en-US" sz="2400" dirty="0">
                <a:solidFill>
                  <a:schemeClr val="accent5">
                    <a:lumMod val="10000"/>
                  </a:schemeClr>
                </a:solidFill>
                <a:latin typeface="Calibri" panose="020F0502020204030204" pitchFamily="34" charset="0"/>
                <a:cs typeface="Calibri" panose="020F0502020204030204" pitchFamily="34" charset="0"/>
              </a:rPr>
              <a:t>Peter Whiteford, Crawford School of Public Policy, the Australian National University and Jonathan Bradshaw, University of York</a:t>
            </a:r>
          </a:p>
          <a:p>
            <a:pPr eaLnBrk="1" hangingPunct="1">
              <a:defRPr/>
            </a:pPr>
            <a:r>
              <a:rPr lang="en-US" sz="2400" dirty="0">
                <a:solidFill>
                  <a:schemeClr val="accent2"/>
                </a:solidFill>
                <a:latin typeface="Calibri" panose="020F0502020204030204" pitchFamily="34" charset="0"/>
                <a:cs typeface="Calibri" panose="020F0502020204030204" pitchFamily="34" charset="0"/>
                <a:hlinkClick r:id="rId3"/>
              </a:rPr>
              <a:t>peter.whiteford@anu.edu.au</a:t>
            </a:r>
            <a:r>
              <a:rPr lang="en-US" sz="2400" dirty="0">
                <a:solidFill>
                  <a:schemeClr val="accent5">
                    <a:lumMod val="10000"/>
                  </a:schemeClr>
                </a:solidFill>
                <a:latin typeface="Calibri" panose="020F0502020204030204" pitchFamily="34" charset="0"/>
                <a:cs typeface="Calibri" panose="020F0502020204030204" pitchFamily="34" charset="0"/>
              </a:rPr>
              <a:t>; </a:t>
            </a:r>
            <a:r>
              <a:rPr lang="en-US" sz="2400" dirty="0">
                <a:solidFill>
                  <a:schemeClr val="accent5">
                    <a:lumMod val="10000"/>
                  </a:schemeClr>
                </a:solidFill>
                <a:latin typeface="Calibri" panose="020F0502020204030204" pitchFamily="34" charset="0"/>
                <a:cs typeface="Calibri" panose="020F0502020204030204" pitchFamily="34" charset="0"/>
                <a:hlinkClick r:id="rId4"/>
              </a:rPr>
              <a:t>jrb1@york.ac.uk</a:t>
            </a:r>
            <a:r>
              <a:rPr lang="en-US" sz="2400" dirty="0">
                <a:solidFill>
                  <a:schemeClr val="accent5">
                    <a:lumMod val="10000"/>
                  </a:schemeClr>
                </a:solidFill>
                <a:latin typeface="Calibri" panose="020F0502020204030204" pitchFamily="34" charset="0"/>
                <a:cs typeface="Calibri" panose="020F0502020204030204" pitchFamily="34" charset="0"/>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8229600" cy="576263"/>
          </a:xfrm>
        </p:spPr>
        <p:txBody>
          <a:bodyPr/>
          <a:lstStyle/>
          <a:p>
            <a:pPr>
              <a:defRPr/>
            </a:pPr>
            <a:r>
              <a:rPr lang="en-US" b="1" dirty="0">
                <a:solidFill>
                  <a:schemeClr val="accent1">
                    <a:lumMod val="25000"/>
                  </a:schemeClr>
                </a:solidFill>
                <a:latin typeface="Calibri" panose="020F0502020204030204" pitchFamily="34" charset="0"/>
                <a:cs typeface="Calibri" panose="020F0502020204030204" pitchFamily="34" charset="0"/>
              </a:rPr>
              <a:t>Assessing 30 years of change</a:t>
            </a:r>
            <a:endParaRPr lang="en-AU" dirty="0">
              <a:latin typeface="Calibri" panose="020F0502020204030204" pitchFamily="34" charset="0"/>
              <a:cs typeface="Calibri" panose="020F0502020204030204" pitchFamily="34" charset="0"/>
            </a:endParaRPr>
          </a:p>
        </p:txBody>
      </p:sp>
      <p:sp>
        <p:nvSpPr>
          <p:cNvPr id="15363" name="Content Placeholder 2"/>
          <p:cNvSpPr>
            <a:spLocks noGrp="1" noChangeArrowheads="1"/>
          </p:cNvSpPr>
          <p:nvPr>
            <p:ph idx="1"/>
          </p:nvPr>
        </p:nvSpPr>
        <p:spPr>
          <a:xfrm>
            <a:off x="446088" y="1341438"/>
            <a:ext cx="8240712" cy="5040312"/>
          </a:xfrm>
        </p:spPr>
        <p:txBody>
          <a:bodyPr/>
          <a:lstStyle/>
          <a:p>
            <a:r>
              <a:rPr lang="en-GB" altLang="en-US" sz="2000" dirty="0">
                <a:latin typeface="Calibri" panose="020F0502020204030204" pitchFamily="34" charset="0"/>
                <a:cs typeface="Calibri" panose="020F0502020204030204" pitchFamily="34" charset="0"/>
              </a:rPr>
              <a:t>Radical retrenchment underway in New Zealand (1991), later in USA (1996), Canada (from 1993), Germany (2003-2005).</a:t>
            </a:r>
          </a:p>
          <a:p>
            <a:r>
              <a:rPr lang="en-GB" altLang="en-US" sz="2000" dirty="0">
                <a:latin typeface="Calibri" panose="020F0502020204030204" pitchFamily="34" charset="0"/>
                <a:cs typeface="Calibri" panose="020F0502020204030204" pitchFamily="34" charset="0"/>
              </a:rPr>
              <a:t>Expansion under “New Labour” in UK from 1997; then system redesign and then austerity from 2014.</a:t>
            </a:r>
          </a:p>
          <a:p>
            <a:r>
              <a:rPr lang="en-GB" altLang="en-US" sz="2000" dirty="0">
                <a:latin typeface="Calibri" panose="020F0502020204030204" pitchFamily="34" charset="0"/>
                <a:cs typeface="Calibri" panose="020F0502020204030204" pitchFamily="34" charset="0"/>
              </a:rPr>
              <a:t>“Policy drift” in Australia from 1990s onwards – “in the long run, indexation is what matters” + invisible targeting.</a:t>
            </a:r>
          </a:p>
          <a:p>
            <a:r>
              <a:rPr lang="en-GB" altLang="en-US" sz="2000" dirty="0">
                <a:latin typeface="Calibri" panose="020F0502020204030204" pitchFamily="34" charset="0"/>
                <a:cs typeface="Calibri" panose="020F0502020204030204" pitchFamily="34" charset="0"/>
              </a:rPr>
              <a:t>Activation and its implications? Labour market change and new forms of work.</a:t>
            </a:r>
          </a:p>
          <a:p>
            <a:r>
              <a:rPr lang="en-GB" altLang="en-US" sz="2000" dirty="0">
                <a:latin typeface="Calibri" panose="020F0502020204030204" pitchFamily="34" charset="0"/>
                <a:cs typeface="Calibri" panose="020F0502020204030204" pitchFamily="34" charset="0"/>
              </a:rPr>
              <a:t>What other patterns of retrenchment or expansion, and cycles?</a:t>
            </a:r>
          </a:p>
          <a:p>
            <a:r>
              <a:rPr lang="en-GB" altLang="en-US" sz="2000" dirty="0">
                <a:latin typeface="Calibri" panose="020F0502020204030204" pitchFamily="34" charset="0"/>
                <a:cs typeface="Calibri" panose="020F0502020204030204" pitchFamily="34" charset="0"/>
              </a:rPr>
              <a:t>International migration and temporary workers</a:t>
            </a:r>
          </a:p>
          <a:p>
            <a:r>
              <a:rPr lang="en-GB" altLang="en-US" sz="2000" dirty="0">
                <a:solidFill>
                  <a:schemeClr val="tx2">
                    <a:lumMod val="50000"/>
                    <a:lumOff val="50000"/>
                  </a:schemeClr>
                </a:solidFill>
                <a:latin typeface="Calibri" panose="020F0502020204030204" pitchFamily="34" charset="0"/>
                <a:cs typeface="Calibri" panose="020F0502020204030204" pitchFamily="34" charset="0"/>
              </a:rPr>
              <a:t>There are now 27 EU countries and 38 OECD countries. Where do they fit?</a:t>
            </a:r>
          </a:p>
          <a:p>
            <a:r>
              <a:rPr lang="en-GB" altLang="en-US" sz="2000" dirty="0">
                <a:solidFill>
                  <a:schemeClr val="tx2">
                    <a:lumMod val="50000"/>
                    <a:lumOff val="50000"/>
                  </a:schemeClr>
                </a:solidFill>
                <a:latin typeface="Calibri" panose="020F0502020204030204" pitchFamily="34" charset="0"/>
                <a:cs typeface="Calibri" panose="020F0502020204030204" pitchFamily="34" charset="0"/>
              </a:rPr>
              <a:t>Break-up of Soviet Union. Crises – 1997 Asian Financial Crisis, 2008-09 Global Financial Crisis, COVID (2020 to ?), 2022 energy crisis.</a:t>
            </a:r>
          </a:p>
          <a:p>
            <a:r>
              <a:rPr lang="en-GB" altLang="en-US" sz="2000" dirty="0">
                <a:solidFill>
                  <a:schemeClr val="tx2">
                    <a:lumMod val="50000"/>
                    <a:lumOff val="50000"/>
                  </a:schemeClr>
                </a:solidFill>
                <a:latin typeface="Calibri" panose="020F0502020204030204" pitchFamily="34" charset="0"/>
                <a:cs typeface="Calibri" panose="020F0502020204030204" pitchFamily="34" charset="0"/>
              </a:rPr>
              <a:t>Conditional cash transfers and role of development Banks and IMF, ILO Social Protection Floor from 2012. </a:t>
            </a:r>
            <a:endParaRPr lang="en-AU" altLang="en-US" sz="2000"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15364"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6DE368B-18E0-478A-A417-5F163814EB8D}" type="slidenum">
              <a:rPr lang="en-AU" altLang="en-US" sz="1400"/>
              <a:pPr>
                <a:spcBef>
                  <a:spcPct val="0"/>
                </a:spcBef>
                <a:buFontTx/>
                <a:buNone/>
              </a:pPr>
              <a:t>10</a:t>
            </a:fld>
            <a:endParaRPr lang="en-AU" altLang="en-US" sz="14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8229600" cy="647700"/>
          </a:xfrm>
        </p:spPr>
        <p:txBody>
          <a:bodyPr/>
          <a:lstStyle/>
          <a:p>
            <a:pPr>
              <a:defRPr/>
            </a:pPr>
            <a:r>
              <a:rPr lang="en-AU" sz="3200" b="1" dirty="0">
                <a:solidFill>
                  <a:schemeClr val="accent1">
                    <a:lumMod val="25000"/>
                  </a:schemeClr>
                </a:solidFill>
                <a:latin typeface="Calibri" panose="020F0502020204030204" pitchFamily="34" charset="0"/>
                <a:cs typeface="Calibri" panose="020F0502020204030204" pitchFamily="34" charset="0"/>
              </a:rPr>
              <a:t>Issues in updating Eardley et al. </a:t>
            </a:r>
          </a:p>
        </p:txBody>
      </p:sp>
      <p:sp>
        <p:nvSpPr>
          <p:cNvPr id="16387" name="Content Placeholder 2"/>
          <p:cNvSpPr>
            <a:spLocks noGrp="1" noChangeArrowheads="1"/>
          </p:cNvSpPr>
          <p:nvPr>
            <p:ph idx="1"/>
          </p:nvPr>
        </p:nvSpPr>
        <p:spPr>
          <a:xfrm>
            <a:off x="457200" y="1268413"/>
            <a:ext cx="8218488" cy="4857750"/>
          </a:xfrm>
        </p:spPr>
        <p:txBody>
          <a:bodyPr/>
          <a:lstStyle/>
          <a:p>
            <a:r>
              <a:rPr lang="en-US" altLang="en-US" sz="1800" dirty="0">
                <a:latin typeface="Calibri" panose="020F0502020204030204" pitchFamily="34" charset="0"/>
                <a:cs typeface="Calibri" panose="020F0502020204030204" pitchFamily="34" charset="0"/>
              </a:rPr>
              <a:t>Benefit levels and comparisons with insurance benefits – OECD Benefits and Wages database </a:t>
            </a:r>
            <a:r>
              <a:rPr lang="en-US" altLang="en-US" sz="1800" dirty="0">
                <a:latin typeface="Calibri" panose="020F0502020204030204" pitchFamily="34" charset="0"/>
                <a:cs typeface="Calibri" panose="020F0502020204030204" pitchFamily="34" charset="0"/>
                <a:hlinkClick r:id="rId2"/>
              </a:rPr>
              <a:t>https://www.oecd.org/social/benefits-and-wages/</a:t>
            </a:r>
            <a:r>
              <a:rPr lang="en-US" altLang="en-US" sz="1800" dirty="0">
                <a:latin typeface="Calibri" panose="020F0502020204030204" pitchFamily="34" charset="0"/>
                <a:cs typeface="Calibri" panose="020F0502020204030204" pitchFamily="34" charset="0"/>
              </a:rPr>
              <a:t> </a:t>
            </a:r>
          </a:p>
          <a:p>
            <a:r>
              <a:rPr lang="en-GB" sz="1800" u="sng" dirty="0">
                <a:effectLst/>
                <a:latin typeface="Calibri" panose="020F0502020204030204" pitchFamily="34" charset="0"/>
                <a:ea typeface="Calibri" panose="020F0502020204030204" pitchFamily="34" charset="0"/>
                <a:cs typeface="Calibri" panose="020F0502020204030204" pitchFamily="34" charset="0"/>
              </a:rPr>
              <a:t>OECD Tax-Benefit Web Calculator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https://www.oecd.org/els/soc/benefits-and-wages/tax-benefit-web-calculator/</a:t>
            </a:r>
            <a:r>
              <a:rPr lang="en-GB" sz="1800" dirty="0">
                <a:effectLst/>
                <a:latin typeface="Calibri" panose="020F0502020204030204" pitchFamily="34" charset="0"/>
                <a:ea typeface="Calibri" panose="020F0502020204030204" pitchFamily="34" charset="0"/>
                <a:cs typeface="Calibri" panose="020F0502020204030204" pitchFamily="34" charset="0"/>
              </a:rPr>
              <a:t> ; </a:t>
            </a:r>
            <a:r>
              <a:rPr lang="en-GB" sz="1800" u="sng" dirty="0">
                <a:effectLst/>
                <a:latin typeface="Calibri" panose="020F0502020204030204" pitchFamily="34" charset="0"/>
                <a:ea typeface="Calibri" panose="020F0502020204030204" pitchFamily="34" charset="0"/>
                <a:cs typeface="Calibri" panose="020F0502020204030204" pitchFamily="34" charset="0"/>
              </a:rPr>
              <a:t>OECD Tax-Benefit Data Portal</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https://www.oecd.org/social/benefits-and-wages/data/</a:t>
            </a:r>
            <a:endParaRPr lang="en-US" altLang="en-US" sz="1800" dirty="0">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Spending levels – OECD SOCX </a:t>
            </a:r>
            <a:r>
              <a:rPr lang="en-US" altLang="en-US" sz="1800" dirty="0">
                <a:latin typeface="Calibri" panose="020F0502020204030204" pitchFamily="34" charset="0"/>
                <a:cs typeface="Calibri" panose="020F0502020204030204" pitchFamily="34" charset="0"/>
                <a:hlinkClick r:id="rId5"/>
              </a:rPr>
              <a:t>https://www.oecd.org/social/expenditure.htm</a:t>
            </a:r>
            <a:r>
              <a:rPr lang="en-US" altLang="en-US" sz="1800" dirty="0">
                <a:latin typeface="Calibri" panose="020F0502020204030204" pitchFamily="34" charset="0"/>
                <a:cs typeface="Calibri" panose="020F0502020204030204" pitchFamily="34" charset="0"/>
              </a:rPr>
              <a:t> </a:t>
            </a:r>
          </a:p>
          <a:p>
            <a:r>
              <a:rPr lang="en-US" altLang="en-US" sz="1800" dirty="0">
                <a:latin typeface="Calibri" panose="020F0502020204030204" pitchFamily="34" charset="0"/>
                <a:cs typeface="Calibri" panose="020F0502020204030204" pitchFamily="34" charset="0"/>
              </a:rPr>
              <a:t>Numbers of recipients – OECD SOCR </a:t>
            </a:r>
            <a:r>
              <a:rPr lang="en-US" altLang="en-US" sz="1800" dirty="0">
                <a:latin typeface="Calibri" panose="020F0502020204030204" pitchFamily="34" charset="0"/>
                <a:cs typeface="Calibri" panose="020F0502020204030204" pitchFamily="34" charset="0"/>
                <a:hlinkClick r:id="rId6"/>
              </a:rPr>
              <a:t>https://www.oecd.org/els/soc/recipients-socr-by-country.htm</a:t>
            </a:r>
            <a:r>
              <a:rPr lang="en-US" altLang="en-US" sz="1800" dirty="0">
                <a:latin typeface="Calibri" panose="020F0502020204030204" pitchFamily="34" charset="0"/>
                <a:cs typeface="Calibri" panose="020F0502020204030204" pitchFamily="34" charset="0"/>
              </a:rPr>
              <a:t> - but how comparable?</a:t>
            </a:r>
          </a:p>
          <a:p>
            <a:r>
              <a:rPr lang="en-US" altLang="en-US" sz="1800" dirty="0">
                <a:latin typeface="Calibri" panose="020F0502020204030204" pitchFamily="34" charset="0"/>
                <a:cs typeface="Calibri" panose="020F0502020204030204" pitchFamily="34" charset="0"/>
              </a:rPr>
              <a:t>Subsequent literature – 400+ studies plus others not citing original work.</a:t>
            </a:r>
          </a:p>
          <a:p>
            <a:pPr algn="just">
              <a:spcAft>
                <a:spcPts val="600"/>
              </a:spcAft>
            </a:pPr>
            <a:r>
              <a:rPr lang="en-GB" altLang="en-US" sz="1800" dirty="0">
                <a:latin typeface="Calibri" panose="020F0502020204030204" pitchFamily="34" charset="0"/>
                <a:cs typeface="Calibri" panose="020F0502020204030204" pitchFamily="34" charset="0"/>
              </a:rPr>
              <a:t>N</a:t>
            </a:r>
            <a:r>
              <a:rPr lang="en-GB" altLang="en-US" sz="1800" dirty="0">
                <a:solidFill>
                  <a:srgbClr val="000000"/>
                </a:solidFill>
                <a:latin typeface="Calibri" panose="020F0502020204030204" pitchFamily="34" charset="0"/>
                <a:cs typeface="Calibri" panose="020F0502020204030204" pitchFamily="34" charset="0"/>
              </a:rPr>
              <a:t>elson, K., Fredriksson, D., Korpi, T., Korpi, W., Palme, J. and O. Sjöberg. 2020. The Social Policy Indicators (SPIN) database. </a:t>
            </a:r>
            <a:r>
              <a:rPr lang="en-GB" altLang="en-US" sz="1800" i="1" dirty="0">
                <a:solidFill>
                  <a:srgbClr val="000000"/>
                </a:solidFill>
                <a:latin typeface="Calibri" panose="020F0502020204030204" pitchFamily="34" charset="0"/>
                <a:cs typeface="Calibri" panose="020F0502020204030204" pitchFamily="34" charset="0"/>
              </a:rPr>
              <a:t>International Journal of Social Welfare. 29</a:t>
            </a:r>
            <a:r>
              <a:rPr lang="en-GB" altLang="en-US" sz="1800" dirty="0">
                <a:solidFill>
                  <a:srgbClr val="000000"/>
                </a:solidFill>
                <a:latin typeface="Calibri" panose="020F0502020204030204" pitchFamily="34" charset="0"/>
                <a:cs typeface="Calibri" panose="020F0502020204030204" pitchFamily="34" charset="0"/>
              </a:rPr>
              <a:t> (3). 285-289. </a:t>
            </a:r>
            <a:r>
              <a:rPr lang="en-GB" altLang="en-US" sz="1800" u="sng" dirty="0">
                <a:solidFill>
                  <a:srgbClr val="337AB7"/>
                </a:solidFill>
                <a:latin typeface="Calibri" panose="020F0502020204030204" pitchFamily="34" charset="0"/>
                <a:cs typeface="Calibri" panose="020F0502020204030204" pitchFamily="34" charset="0"/>
                <a:hlinkClick r:id="rId7"/>
              </a:rPr>
              <a:t>https://doi.org/10.1111/ijsw.12418</a:t>
            </a:r>
            <a:endParaRPr lang="en-AU" altLang="en-US" sz="1800" dirty="0">
              <a:latin typeface="Calibri" panose="020F0502020204030204" pitchFamily="34" charset="0"/>
              <a:cs typeface="Calibri" panose="020F0502020204030204" pitchFamily="34" charset="0"/>
            </a:endParaRPr>
          </a:p>
          <a:p>
            <a:pPr algn="just">
              <a:spcAft>
                <a:spcPts val="600"/>
              </a:spcAft>
            </a:pPr>
            <a:r>
              <a:rPr lang="en-GB" altLang="en-US" sz="1800" dirty="0">
                <a:latin typeface="Calibri" panose="020F0502020204030204" pitchFamily="34" charset="0"/>
                <a:cs typeface="Calibri" panose="020F0502020204030204" pitchFamily="34" charset="0"/>
              </a:rPr>
              <a:t>Van Mechelen, N., Marchal, S., Goedemé, T., Marx, I., &amp; Cantillon, B. (2011). The CSB-Minimum Income Protection Indicators dataset (CSB-MIPI) (WP 11/05). Antwerp: University of Antwerp. </a:t>
            </a:r>
            <a:endParaRPr lang="en-AU" altLang="en-US" sz="1800" dirty="0">
              <a:latin typeface="Calibri" panose="020F0502020204030204" pitchFamily="34" charset="0"/>
              <a:cs typeface="Calibri" panose="020F0502020204030204" pitchFamily="34" charset="0"/>
            </a:endParaRPr>
          </a:p>
        </p:txBody>
      </p:sp>
      <p:sp>
        <p:nvSpPr>
          <p:cNvPr id="16388"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2569339-7143-49A9-89D9-CC1DFB9B5840}" type="slidenum">
              <a:rPr lang="en-AU" altLang="en-US" sz="1400"/>
              <a:pPr>
                <a:spcBef>
                  <a:spcPct val="0"/>
                </a:spcBef>
                <a:buFontTx/>
                <a:buNone/>
              </a:pPr>
              <a:t>11</a:t>
            </a:fld>
            <a:endParaRPr lang="en-AU" altLang="en-US" sz="14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57DC-34A9-E3FC-3FEA-C76C782806E3}"/>
              </a:ext>
            </a:extLst>
          </p:cNvPr>
          <p:cNvSpPr>
            <a:spLocks noGrp="1"/>
          </p:cNvSpPr>
          <p:nvPr>
            <p:ph type="title"/>
          </p:nvPr>
        </p:nvSpPr>
        <p:spPr>
          <a:xfrm>
            <a:off x="683567" y="765175"/>
            <a:ext cx="8014345" cy="1143000"/>
          </a:xfrm>
        </p:spPr>
        <p:txBody>
          <a:bodyPr/>
          <a:lstStyle/>
          <a:p>
            <a:r>
              <a:rPr lang="en-AU" sz="4400" b="1" dirty="0">
                <a:solidFill>
                  <a:schemeClr val="accent1">
                    <a:lumMod val="25000"/>
                  </a:schemeClr>
                </a:solidFill>
                <a:latin typeface="Calibri" panose="020F0502020204030204" pitchFamily="34" charset="0"/>
                <a:cs typeface="Calibri" panose="020F0502020204030204" pitchFamily="34" charset="0"/>
              </a:rPr>
              <a:t>OECD sources</a:t>
            </a:r>
          </a:p>
        </p:txBody>
      </p:sp>
      <p:sp>
        <p:nvSpPr>
          <p:cNvPr id="3" name="Content Placeholder 2">
            <a:extLst>
              <a:ext uri="{FF2B5EF4-FFF2-40B4-BE49-F238E27FC236}">
                <a16:creationId xmlns:a16="http://schemas.microsoft.com/office/drawing/2014/main" id="{4E4F9006-364F-92E7-8981-6738663E74FF}"/>
              </a:ext>
            </a:extLst>
          </p:cNvPr>
          <p:cNvSpPr>
            <a:spLocks noGrp="1"/>
          </p:cNvSpPr>
          <p:nvPr>
            <p:ph idx="1"/>
          </p:nvPr>
        </p:nvSpPr>
        <p:spPr>
          <a:xfrm>
            <a:off x="457200" y="1628800"/>
            <a:ext cx="8229600" cy="4497363"/>
          </a:xfrm>
        </p:spPr>
        <p:txBody>
          <a:bodyPr/>
          <a:lstStyle/>
          <a:p>
            <a:pPr>
              <a:spcAft>
                <a:spcPts val="600"/>
              </a:spcAft>
            </a:pPr>
            <a:r>
              <a:rPr lang="en-GB" sz="2100" u="sng" dirty="0">
                <a:effectLst/>
                <a:latin typeface="Calibri" panose="020F0502020204030204" pitchFamily="34" charset="0"/>
                <a:ea typeface="Calibri" panose="020F0502020204030204" pitchFamily="34" charset="0"/>
                <a:cs typeface="Calibri" panose="020F0502020204030204" pitchFamily="34" charset="0"/>
              </a:rPr>
              <a:t>OECD Tax-Benefit Web Calculator</a:t>
            </a:r>
            <a:r>
              <a:rPr lang="en-GB" sz="2100" dirty="0">
                <a:effectLst/>
                <a:latin typeface="Calibri" panose="020F0502020204030204" pitchFamily="34" charset="0"/>
                <a:ea typeface="Calibri" panose="020F0502020204030204" pitchFamily="34" charset="0"/>
                <a:cs typeface="Calibri" panose="020F0502020204030204" pitchFamily="34" charset="0"/>
              </a:rPr>
              <a:t> </a:t>
            </a:r>
            <a:r>
              <a:rPr lang="en-GB" sz="2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https://www.oecd.org/els/soc/benefits-and-wages/tax-benefit-web-calculator/</a:t>
            </a:r>
            <a:r>
              <a:rPr lang="en-GB" sz="2100" dirty="0">
                <a:effectLst/>
                <a:latin typeface="Calibri" panose="020F0502020204030204" pitchFamily="34" charset="0"/>
                <a:ea typeface="Calibri" panose="020F0502020204030204" pitchFamily="34" charset="0"/>
                <a:cs typeface="Calibri" panose="020F0502020204030204" pitchFamily="34" charset="0"/>
              </a:rPr>
              <a:t> for unemployment insurance, social assistance and wage levels. Also, for unemployed with no contribution history.</a:t>
            </a:r>
            <a:endParaRPr lang="en-AU" sz="2100" dirty="0">
              <a:effectLst/>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GB" sz="2100" u="sng" dirty="0">
                <a:effectLst/>
                <a:latin typeface="Calibri" panose="020F0502020204030204" pitchFamily="34" charset="0"/>
                <a:ea typeface="Calibri" panose="020F0502020204030204" pitchFamily="34" charset="0"/>
                <a:cs typeface="Calibri" panose="020F0502020204030204" pitchFamily="34" charset="0"/>
              </a:rPr>
              <a:t>OECD Tax-Benefit Data Portal</a:t>
            </a:r>
            <a:r>
              <a:rPr lang="en-GB" sz="2100" dirty="0">
                <a:effectLst/>
                <a:latin typeface="Calibri" panose="020F0502020204030204" pitchFamily="34" charset="0"/>
                <a:ea typeface="Calibri" panose="020F0502020204030204" pitchFamily="34" charset="0"/>
                <a:cs typeface="Calibri" panose="020F0502020204030204" pitchFamily="34" charset="0"/>
              </a:rPr>
              <a:t> </a:t>
            </a:r>
            <a:r>
              <a:rPr lang="en-GB" sz="2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https://www.oecd.org/social/benefits-and-wages/data/</a:t>
            </a:r>
            <a:r>
              <a:rPr lang="en-GB" sz="2100" dirty="0">
                <a:effectLst/>
                <a:latin typeface="Calibri" panose="020F0502020204030204" pitchFamily="34" charset="0"/>
                <a:ea typeface="Calibri" panose="020F0502020204030204" pitchFamily="34" charset="0"/>
                <a:cs typeface="Calibri" panose="020F0502020204030204" pitchFamily="34" charset="0"/>
              </a:rPr>
              <a:t> for adequacy of minimum benefits (relative to median disposable incomes).</a:t>
            </a:r>
          </a:p>
          <a:p>
            <a:pPr>
              <a:spcAft>
                <a:spcPts val="600"/>
              </a:spcAft>
            </a:pPr>
            <a:r>
              <a:rPr lang="en-GB" sz="2100" dirty="0">
                <a:latin typeface="Calibri" panose="020F0502020204030204" pitchFamily="34" charset="0"/>
                <a:ea typeface="Calibri" panose="020F0502020204030204" pitchFamily="34" charset="0"/>
                <a:cs typeface="Calibri" panose="020F0502020204030204" pitchFamily="34" charset="0"/>
              </a:rPr>
              <a:t>OECD Social Benefit Recipients Database </a:t>
            </a:r>
            <a:r>
              <a:rPr lang="en-GB" sz="2100" dirty="0">
                <a:latin typeface="Calibri" panose="020F0502020204030204" pitchFamily="34" charset="0"/>
                <a:ea typeface="Calibri" panose="020F0502020204030204" pitchFamily="34" charset="0"/>
                <a:cs typeface="Calibri" panose="020F0502020204030204" pitchFamily="34" charset="0"/>
                <a:hlinkClick r:id="rId4"/>
              </a:rPr>
              <a:t>https://www.oecd.org/social/social-benefit-recipients-database.htm</a:t>
            </a:r>
            <a:r>
              <a:rPr lang="en-GB" sz="2100" dirty="0">
                <a:latin typeface="Calibri" panose="020F0502020204030204" pitchFamily="34" charset="0"/>
                <a:ea typeface="Calibri" panose="020F0502020204030204" pitchFamily="34" charset="0"/>
                <a:cs typeface="Calibri" panose="020F0502020204030204" pitchFamily="34" charset="0"/>
              </a:rPr>
              <a:t> </a:t>
            </a:r>
            <a:endParaRPr lang="en-AU" sz="2100" dirty="0">
              <a:effectLst/>
              <a:latin typeface="Calibri" panose="020F0502020204030204" pitchFamily="34" charset="0"/>
              <a:ea typeface="Calibri" panose="020F0502020204030204" pitchFamily="34" charset="0"/>
              <a:cs typeface="Calibri" panose="020F0502020204030204" pitchFamily="34" charset="0"/>
            </a:endParaRPr>
          </a:p>
          <a:p>
            <a:r>
              <a:rPr lang="en-GB" sz="2100" dirty="0">
                <a:solidFill>
                  <a:srgbClr val="000000"/>
                </a:solidFill>
                <a:effectLst/>
                <a:latin typeface="Calibri" panose="020F0502020204030204" pitchFamily="34" charset="0"/>
                <a:ea typeface="Calibri" panose="020F0502020204030204" pitchFamily="34" charset="0"/>
              </a:rPr>
              <a:t>OECD (2023), </a:t>
            </a:r>
            <a:r>
              <a:rPr lang="en-GB" sz="2100" i="1" dirty="0">
                <a:solidFill>
                  <a:srgbClr val="000000"/>
                </a:solidFill>
                <a:effectLst/>
                <a:latin typeface="Calibri" panose="020F0502020204030204" pitchFamily="34" charset="0"/>
                <a:ea typeface="Calibri" panose="020F0502020204030204" pitchFamily="34" charset="0"/>
              </a:rPr>
              <a:t>Pensions at a Glance 2023: OECD and G20 Indicators</a:t>
            </a:r>
            <a:r>
              <a:rPr lang="en-GB" sz="2100" dirty="0">
                <a:solidFill>
                  <a:srgbClr val="000000"/>
                </a:solidFill>
                <a:effectLst/>
                <a:latin typeface="Calibri" panose="020F0502020204030204" pitchFamily="34" charset="0"/>
                <a:ea typeface="Calibri" panose="020F0502020204030204" pitchFamily="34" charset="0"/>
              </a:rPr>
              <a:t>, OECD Publishing, Paris, </a:t>
            </a:r>
            <a:r>
              <a:rPr lang="en-GB" sz="2100" u="sng" dirty="0">
                <a:solidFill>
                  <a:srgbClr val="0000FF"/>
                </a:solidFill>
                <a:effectLst/>
                <a:latin typeface="Calibri" panose="020F0502020204030204" pitchFamily="34" charset="0"/>
                <a:ea typeface="Calibri" panose="020F0502020204030204" pitchFamily="34" charset="0"/>
                <a:hlinkClick r:id="rId5"/>
              </a:rPr>
              <a:t>https://doi.org/10.1787/678055dd-en</a:t>
            </a:r>
            <a:r>
              <a:rPr lang="en-GB" sz="2100" dirty="0">
                <a:effectLst/>
                <a:latin typeface="Calibri" panose="020F0502020204030204" pitchFamily="34" charset="0"/>
                <a:ea typeface="Calibri" panose="020F0502020204030204" pitchFamily="34" charset="0"/>
              </a:rPr>
              <a:t> for levels and coverage of basic and targeted pensions.</a:t>
            </a:r>
            <a:endParaRPr lang="en-AU" sz="2100" dirty="0"/>
          </a:p>
        </p:txBody>
      </p:sp>
      <p:sp>
        <p:nvSpPr>
          <p:cNvPr id="4" name="Slide Number Placeholder 3">
            <a:extLst>
              <a:ext uri="{FF2B5EF4-FFF2-40B4-BE49-F238E27FC236}">
                <a16:creationId xmlns:a16="http://schemas.microsoft.com/office/drawing/2014/main" id="{F33DD14D-27E2-69F1-0B5F-335FF93E45FB}"/>
              </a:ext>
            </a:extLst>
          </p:cNvPr>
          <p:cNvSpPr>
            <a:spLocks noGrp="1"/>
          </p:cNvSpPr>
          <p:nvPr>
            <p:ph type="sldNum" sz="quarter" idx="12"/>
          </p:nvPr>
        </p:nvSpPr>
        <p:spPr/>
        <p:txBody>
          <a:bodyPr/>
          <a:lstStyle/>
          <a:p>
            <a:fld id="{0B24F43C-916D-4600-A005-FA990CCB43A2}" type="slidenum">
              <a:rPr lang="en-AU" altLang="en-US" smtClean="0"/>
              <a:pPr/>
              <a:t>12</a:t>
            </a:fld>
            <a:endParaRPr lang="en-AU" altLang="en-US"/>
          </a:p>
        </p:txBody>
      </p:sp>
    </p:spTree>
    <p:extLst>
      <p:ext uri="{BB962C8B-B14F-4D97-AF65-F5344CB8AC3E}">
        <p14:creationId xmlns:p14="http://schemas.microsoft.com/office/powerpoint/2010/main" val="17470251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b="1" dirty="0">
                <a:solidFill>
                  <a:schemeClr val="accent1">
                    <a:lumMod val="25000"/>
                  </a:schemeClr>
                </a:solidFill>
              </a:rPr>
              <a:t>Recipients of social assistance, 2018</a:t>
            </a:r>
            <a:br>
              <a:rPr lang="en-AU" b="1" dirty="0">
                <a:solidFill>
                  <a:schemeClr val="accent1">
                    <a:lumMod val="25000"/>
                  </a:schemeClr>
                </a:solidFill>
              </a:rPr>
            </a:br>
            <a:r>
              <a:rPr lang="en-AU" b="1" dirty="0">
                <a:solidFill>
                  <a:schemeClr val="accent1">
                    <a:lumMod val="25000"/>
                  </a:schemeClr>
                </a:solidFill>
              </a:rPr>
              <a:t>% of working-age population</a:t>
            </a:r>
          </a:p>
        </p:txBody>
      </p:sp>
      <p:sp>
        <p:nvSpPr>
          <p:cNvPr id="17411"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98457C-8126-4426-ADE3-646117C381C6}" type="slidenum">
              <a:rPr lang="en-AU" altLang="en-US"/>
              <a:pPr/>
              <a:t>13</a:t>
            </a:fld>
            <a:endParaRPr lang="en-AU" altLang="en-US"/>
          </a:p>
        </p:txBody>
      </p:sp>
      <p:graphicFrame>
        <p:nvGraphicFramePr>
          <p:cNvPr id="6" name="Content Placeholder 5">
            <a:extLst>
              <a:ext uri="{FF2B5EF4-FFF2-40B4-BE49-F238E27FC236}">
                <a16:creationId xmlns:a16="http://schemas.microsoft.com/office/drawing/2014/main" id="{FDA3800C-F736-C8E2-85F8-BC26910146D5}"/>
              </a:ext>
            </a:extLst>
          </p:cNvPr>
          <p:cNvGraphicFramePr>
            <a:graphicFrameLocks noGrp="1"/>
          </p:cNvGraphicFramePr>
          <p:nvPr>
            <p:ph idx="1"/>
            <p:extLst>
              <p:ext uri="{D42A27DB-BD31-4B8C-83A1-F6EECF244321}">
                <p14:modId xmlns:p14="http://schemas.microsoft.com/office/powerpoint/2010/main" val="3118530113"/>
              </p:ext>
            </p:extLst>
          </p:nvPr>
        </p:nvGraphicFramePr>
        <p:xfrm>
          <a:off x="457200" y="1916112"/>
          <a:ext cx="8229600" cy="453722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0E0D5-399C-6396-304F-5A8DE59D3FA7}"/>
              </a:ext>
            </a:extLst>
          </p:cNvPr>
          <p:cNvSpPr>
            <a:spLocks noGrp="1"/>
          </p:cNvSpPr>
          <p:nvPr>
            <p:ph type="title"/>
          </p:nvPr>
        </p:nvSpPr>
        <p:spPr/>
        <p:txBody>
          <a:bodyPr/>
          <a:lstStyle/>
          <a:p>
            <a:pPr>
              <a:defRPr/>
            </a:pPr>
            <a:r>
              <a:rPr lang="en-AU" b="1" dirty="0">
                <a:solidFill>
                  <a:schemeClr val="accent1">
                    <a:lumMod val="25000"/>
                  </a:schemeClr>
                </a:solidFill>
              </a:rPr>
              <a:t>Twenty years of … (Neglect? Drift?)</a:t>
            </a:r>
          </a:p>
        </p:txBody>
      </p:sp>
      <p:sp>
        <p:nvSpPr>
          <p:cNvPr id="10243" name="Content Placeholder 2">
            <a:extLst>
              <a:ext uri="{FF2B5EF4-FFF2-40B4-BE49-F238E27FC236}">
                <a16:creationId xmlns:a16="http://schemas.microsoft.com/office/drawing/2014/main" id="{413BFF19-7DA9-67E3-EEE1-70BB6E1445EC}"/>
              </a:ext>
            </a:extLst>
          </p:cNvPr>
          <p:cNvSpPr>
            <a:spLocks noGrp="1" noChangeArrowheads="1"/>
          </p:cNvSpPr>
          <p:nvPr>
            <p:ph idx="1"/>
          </p:nvPr>
        </p:nvSpPr>
        <p:spPr>
          <a:xfrm>
            <a:off x="457200" y="1773238"/>
            <a:ext cx="8229600" cy="4352925"/>
          </a:xfrm>
        </p:spPr>
        <p:txBody>
          <a:bodyPr/>
          <a:lstStyle/>
          <a:p>
            <a:r>
              <a:rPr lang="en-AU" altLang="en-US" sz="2400"/>
              <a:t>Benefit replacement rates for the short-term unemployed are among the lowest in the OECD</a:t>
            </a:r>
          </a:p>
          <a:p>
            <a:r>
              <a:rPr lang="en-AU" altLang="en-US" sz="2400"/>
              <a:t>Since 2000, the real value of the single rate of unemployment payments have risen by just under 14%</a:t>
            </a:r>
          </a:p>
          <a:p>
            <a:pPr lvl="1"/>
            <a:r>
              <a:rPr lang="en-AU" altLang="en-US" sz="2000"/>
              <a:t>Real minimum wages have risen by 23%</a:t>
            </a:r>
          </a:p>
          <a:p>
            <a:pPr lvl="1"/>
            <a:r>
              <a:rPr lang="en-AU" altLang="en-US" sz="2000"/>
              <a:t>Real average wages after tax have risen by 27%</a:t>
            </a:r>
          </a:p>
          <a:p>
            <a:pPr lvl="1"/>
            <a:r>
              <a:rPr lang="en-AU" altLang="en-US" sz="2000"/>
              <a:t>Real median disposable incomes have risen by 46%</a:t>
            </a:r>
          </a:p>
          <a:p>
            <a:pPr lvl="1"/>
            <a:r>
              <a:rPr lang="en-AU" altLang="en-US" sz="2000"/>
              <a:t>Average incomes of the poorest 20% have risen by 47%</a:t>
            </a:r>
          </a:p>
          <a:p>
            <a:pPr lvl="1"/>
            <a:r>
              <a:rPr lang="en-AU" altLang="en-US" sz="2000"/>
              <a:t>Real single pension rates by 53% (wage indexation and Harmer Review)</a:t>
            </a:r>
          </a:p>
        </p:txBody>
      </p:sp>
      <p:sp>
        <p:nvSpPr>
          <p:cNvPr id="10244" name="Slide Number Placeholder 3">
            <a:extLst>
              <a:ext uri="{FF2B5EF4-FFF2-40B4-BE49-F238E27FC236}">
                <a16:creationId xmlns:a16="http://schemas.microsoft.com/office/drawing/2014/main" id="{4B99085D-3340-7AF7-5520-10AD08525D1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58062F4-8F2A-4159-B366-2BAB23E008A4}" type="slidenum">
              <a:rPr lang="en-AU" altLang="en-US" sz="1400" smtClean="0"/>
              <a:pPr>
                <a:spcBef>
                  <a:spcPct val="0"/>
                </a:spcBef>
                <a:buFontTx/>
                <a:buNone/>
              </a:pPr>
              <a:t>14</a:t>
            </a:fld>
            <a:endParaRPr lang="en-AU" altLang="en-US" sz="14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p:txBody>
          <a:bodyPr/>
          <a:lstStyle/>
          <a:p>
            <a:pPr>
              <a:defRPr/>
            </a:pPr>
            <a:r>
              <a:rPr lang="en-AU" altLang="en-US" sz="2800" b="1" dirty="0">
                <a:solidFill>
                  <a:schemeClr val="accent1">
                    <a:lumMod val="25000"/>
                  </a:schemeClr>
                </a:solidFill>
                <a:latin typeface="Calibri" panose="020F0502020204030204" pitchFamily="34" charset="0"/>
                <a:ea typeface="Calibri" panose="020F0502020204030204" pitchFamily="34" charset="0"/>
                <a:cs typeface="Times New Roman" panose="02020603050405020304" pitchFamily="18" charset="0"/>
              </a:rPr>
              <a:t>Level of minimum income benefits as % of median equivalised household net income, OECD countries, single person, 2023</a:t>
            </a:r>
            <a:endParaRPr lang="en-AU" altLang="en-US" sz="2800" dirty="0">
              <a:solidFill>
                <a:schemeClr val="accent1">
                  <a:lumMod val="25000"/>
                </a:schemeClr>
              </a:solidFill>
              <a:ea typeface="Calibri" panose="020F0502020204030204" pitchFamily="34" charset="0"/>
            </a:endParaRPr>
          </a:p>
        </p:txBody>
      </p:sp>
      <p:sp>
        <p:nvSpPr>
          <p:cNvPr id="18435"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3AFE44D-506F-42F5-9F90-626D58B41AC9}" type="slidenum">
              <a:rPr lang="en-AU" altLang="en-US" sz="1400"/>
              <a:pPr>
                <a:spcBef>
                  <a:spcPct val="0"/>
                </a:spcBef>
                <a:buFontTx/>
                <a:buNone/>
              </a:pPr>
              <a:t>15</a:t>
            </a:fld>
            <a:endParaRPr lang="en-AU" altLang="en-US" sz="1400"/>
          </a:p>
        </p:txBody>
      </p:sp>
      <p:graphicFrame>
        <p:nvGraphicFramePr>
          <p:cNvPr id="4" name="Content Placeholder 3">
            <a:extLst>
              <a:ext uri="{FF2B5EF4-FFF2-40B4-BE49-F238E27FC236}">
                <a16:creationId xmlns:a16="http://schemas.microsoft.com/office/drawing/2014/main" id="{BE4E7DC6-3371-C222-332B-DEA2C5ED22FC}"/>
              </a:ext>
            </a:extLst>
          </p:cNvPr>
          <p:cNvGraphicFramePr>
            <a:graphicFrameLocks noGrp="1"/>
          </p:cNvGraphicFramePr>
          <p:nvPr>
            <p:ph idx="1"/>
            <p:extLst>
              <p:ext uri="{D42A27DB-BD31-4B8C-83A1-F6EECF244321}">
                <p14:modId xmlns:p14="http://schemas.microsoft.com/office/powerpoint/2010/main" val="2833158546"/>
              </p:ext>
            </p:extLst>
          </p:nvPr>
        </p:nvGraphicFramePr>
        <p:xfrm>
          <a:off x="457200" y="1916113"/>
          <a:ext cx="8229600" cy="4210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altLang="en-US" sz="2800" b="1" dirty="0">
                <a:solidFill>
                  <a:schemeClr val="accent1">
                    <a:lumMod val="25000"/>
                  </a:schemeClr>
                </a:solidFill>
                <a:latin typeface="Calibri" panose="020F0502020204030204" pitchFamily="34" charset="0"/>
                <a:ea typeface="Calibri" panose="020F0502020204030204" pitchFamily="34" charset="0"/>
                <a:cs typeface="Times New Roman" panose="02020603050405020304" pitchFamily="18" charset="0"/>
              </a:rPr>
              <a:t>Change in minimum income benefits as % of median equivalised household net income, OECD countries, single person, 2001 to 2023</a:t>
            </a:r>
            <a:endParaRPr lang="en-AU" sz="2800" dirty="0"/>
          </a:p>
        </p:txBody>
      </p:sp>
      <p:sp>
        <p:nvSpPr>
          <p:cNvPr id="20483"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032F357-2C6E-42C0-B8F5-4075A993A238}" type="slidenum">
              <a:rPr lang="en-AU" altLang="en-US" sz="1400"/>
              <a:pPr>
                <a:spcBef>
                  <a:spcPct val="0"/>
                </a:spcBef>
                <a:buFontTx/>
                <a:buNone/>
              </a:pPr>
              <a:t>16</a:t>
            </a:fld>
            <a:endParaRPr lang="en-AU" altLang="en-US" sz="1400"/>
          </a:p>
        </p:txBody>
      </p:sp>
      <p:graphicFrame>
        <p:nvGraphicFramePr>
          <p:cNvPr id="6" name="Content Placeholder 5">
            <a:extLst>
              <a:ext uri="{FF2B5EF4-FFF2-40B4-BE49-F238E27FC236}">
                <a16:creationId xmlns:a16="http://schemas.microsoft.com/office/drawing/2014/main" id="{1C2A56BD-4268-24A7-43F9-6436551C7418}"/>
              </a:ext>
            </a:extLst>
          </p:cNvPr>
          <p:cNvGraphicFramePr>
            <a:graphicFrameLocks noGrp="1"/>
          </p:cNvGraphicFramePr>
          <p:nvPr>
            <p:ph idx="1"/>
            <p:extLst>
              <p:ext uri="{D42A27DB-BD31-4B8C-83A1-F6EECF244321}">
                <p14:modId xmlns:p14="http://schemas.microsoft.com/office/powerpoint/2010/main" val="262643107"/>
              </p:ext>
            </p:extLst>
          </p:nvPr>
        </p:nvGraphicFramePr>
        <p:xfrm>
          <a:off x="457200" y="1916113"/>
          <a:ext cx="8229600" cy="4210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2B39E-20C7-D673-9C4F-1122844EBDC7}"/>
              </a:ext>
            </a:extLst>
          </p:cNvPr>
          <p:cNvSpPr>
            <a:spLocks noGrp="1"/>
          </p:cNvSpPr>
          <p:nvPr>
            <p:ph type="title"/>
          </p:nvPr>
        </p:nvSpPr>
        <p:spPr/>
        <p:txBody>
          <a:bodyPr/>
          <a:lstStyle/>
          <a:p>
            <a:r>
              <a:rPr lang="en-AU" sz="2400" b="1" dirty="0">
                <a:solidFill>
                  <a:schemeClr val="accent1">
                    <a:lumMod val="25000"/>
                  </a:schemeClr>
                </a:solidFill>
              </a:rPr>
              <a:t>Trends in income support payments as % of median household disposable income, Australia, 2001 to 2023</a:t>
            </a:r>
          </a:p>
        </p:txBody>
      </p:sp>
      <p:sp>
        <p:nvSpPr>
          <p:cNvPr id="4" name="Slide Number Placeholder 3">
            <a:extLst>
              <a:ext uri="{FF2B5EF4-FFF2-40B4-BE49-F238E27FC236}">
                <a16:creationId xmlns:a16="http://schemas.microsoft.com/office/drawing/2014/main" id="{7BE85DAF-C5DA-7090-28F1-B99F1A6D01C1}"/>
              </a:ext>
            </a:extLst>
          </p:cNvPr>
          <p:cNvSpPr>
            <a:spLocks noGrp="1"/>
          </p:cNvSpPr>
          <p:nvPr>
            <p:ph type="sldNum" sz="quarter" idx="12"/>
          </p:nvPr>
        </p:nvSpPr>
        <p:spPr/>
        <p:txBody>
          <a:bodyPr/>
          <a:lstStyle/>
          <a:p>
            <a:fld id="{0B24F43C-916D-4600-A005-FA990CCB43A2}" type="slidenum">
              <a:rPr lang="en-AU" altLang="en-US" smtClean="0"/>
              <a:pPr/>
              <a:t>17</a:t>
            </a:fld>
            <a:endParaRPr lang="en-AU" altLang="en-US"/>
          </a:p>
        </p:txBody>
      </p:sp>
      <p:graphicFrame>
        <p:nvGraphicFramePr>
          <p:cNvPr id="5" name="Content Placeholder 4">
            <a:extLst>
              <a:ext uri="{FF2B5EF4-FFF2-40B4-BE49-F238E27FC236}">
                <a16:creationId xmlns:a16="http://schemas.microsoft.com/office/drawing/2014/main" id="{2B72D8E8-6F78-210B-5842-B13A7154E8EA}"/>
              </a:ext>
            </a:extLst>
          </p:cNvPr>
          <p:cNvGraphicFramePr>
            <a:graphicFrameLocks noGrp="1"/>
          </p:cNvGraphicFramePr>
          <p:nvPr>
            <p:ph idx="1"/>
          </p:nvPr>
        </p:nvGraphicFramePr>
        <p:xfrm>
          <a:off x="457200" y="1916113"/>
          <a:ext cx="8229600" cy="4210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75764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8424862" cy="1143000"/>
          </a:xfrm>
        </p:spPr>
        <p:txBody>
          <a:bodyPr/>
          <a:lstStyle/>
          <a:p>
            <a:pPr>
              <a:defRPr/>
            </a:pPr>
            <a:r>
              <a:rPr lang="en-AU" b="1" dirty="0">
                <a:solidFill>
                  <a:schemeClr val="accent1">
                    <a:lumMod val="25000"/>
                  </a:schemeClr>
                </a:solidFill>
              </a:rPr>
              <a:t>Generosity of social assistance (%of OECD average) in 1992 and 2023</a:t>
            </a:r>
          </a:p>
        </p:txBody>
      </p:sp>
      <p:sp>
        <p:nvSpPr>
          <p:cNvPr id="19459"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D2828D9-8903-4ED8-BD54-FB7911D0F87B}" type="slidenum">
              <a:rPr lang="en-AU" altLang="en-US" sz="1400"/>
              <a:pPr>
                <a:spcBef>
                  <a:spcPct val="0"/>
                </a:spcBef>
                <a:buFontTx/>
                <a:buNone/>
              </a:pPr>
              <a:t>18</a:t>
            </a:fld>
            <a:endParaRPr lang="en-AU" altLang="en-US" sz="1400"/>
          </a:p>
        </p:txBody>
      </p:sp>
      <p:graphicFrame>
        <p:nvGraphicFramePr>
          <p:cNvPr id="8" name="Table 8"/>
          <p:cNvGraphicFramePr>
            <a:graphicFrameLocks noGrp="1"/>
          </p:cNvGraphicFramePr>
          <p:nvPr>
            <p:ph idx="1"/>
            <p:extLst>
              <p:ext uri="{D42A27DB-BD31-4B8C-83A1-F6EECF244321}">
                <p14:modId xmlns:p14="http://schemas.microsoft.com/office/powerpoint/2010/main" val="1641190574"/>
              </p:ext>
            </p:extLst>
          </p:nvPr>
        </p:nvGraphicFramePr>
        <p:xfrm>
          <a:off x="457200" y="1916113"/>
          <a:ext cx="8229600" cy="4759802"/>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748">
                <a:tc>
                  <a:txBody>
                    <a:bodyPr/>
                    <a:lstStyle/>
                    <a:p>
                      <a:endParaRPr lang="en-AU" sz="1800"/>
                    </a:p>
                  </a:txBody>
                  <a:tcPr marT="45709" marB="45709"/>
                </a:tc>
                <a:tc>
                  <a:txBody>
                    <a:bodyPr/>
                    <a:lstStyle/>
                    <a:p>
                      <a:r>
                        <a:rPr lang="en-AU" sz="1800" dirty="0"/>
                        <a:t>1992</a:t>
                      </a:r>
                    </a:p>
                  </a:txBody>
                  <a:tcPr marT="45709" marB="45709"/>
                </a:tc>
                <a:tc>
                  <a:txBody>
                    <a:bodyPr/>
                    <a:lstStyle/>
                    <a:p>
                      <a:r>
                        <a:rPr lang="en-AU" sz="1800" dirty="0"/>
                        <a:t>2023</a:t>
                      </a:r>
                    </a:p>
                  </a:txBody>
                  <a:tcPr marT="45709" marB="45709"/>
                </a:tc>
                <a:extLst>
                  <a:ext uri="{0D108BD9-81ED-4DB2-BD59-A6C34878D82A}">
                    <a16:rowId xmlns:a16="http://schemas.microsoft.com/office/drawing/2014/main" val="10000"/>
                  </a:ext>
                </a:extLst>
              </a:tr>
              <a:tr h="1188571">
                <a:tc>
                  <a:txBody>
                    <a:bodyPr/>
                    <a:lstStyle/>
                    <a:p>
                      <a:r>
                        <a:rPr lang="en-AU" sz="1800" dirty="0"/>
                        <a:t>&lt;120%</a:t>
                      </a:r>
                    </a:p>
                  </a:txBody>
                  <a:tcPr marT="45709" marB="45709"/>
                </a:tc>
                <a:tc>
                  <a:txBody>
                    <a:bodyPr/>
                    <a:lstStyle/>
                    <a:p>
                      <a:r>
                        <a:rPr lang="en-AU" sz="1800" dirty="0"/>
                        <a:t>Ireland, Australia, Finland, Iceland, Netherlands, Denmark, Sweden</a:t>
                      </a:r>
                    </a:p>
                  </a:txBody>
                  <a:tcPr marT="45709" marB="45709"/>
                </a:tc>
                <a:tc>
                  <a:txBody>
                    <a:bodyPr/>
                    <a:lstStyle/>
                    <a:p>
                      <a:r>
                        <a:rPr lang="en-AU" sz="1800" kern="1200" dirty="0">
                          <a:solidFill>
                            <a:srgbClr val="C00000"/>
                          </a:solidFill>
                          <a:effectLst/>
                          <a:latin typeface="+mn-lt"/>
                          <a:ea typeface="+mn-ea"/>
                          <a:cs typeface="+mn-cs"/>
                        </a:rPr>
                        <a:t>Belgium</a:t>
                      </a:r>
                      <a:r>
                        <a:rPr lang="en-AU" sz="1800" kern="1200" dirty="0">
                          <a:solidFill>
                            <a:schemeClr val="dk1"/>
                          </a:solidFill>
                          <a:effectLst/>
                          <a:latin typeface="+mn-lt"/>
                          <a:ea typeface="+mn-ea"/>
                          <a:cs typeface="+mn-cs"/>
                        </a:rPr>
                        <a:t>, Iceland, Denmark</a:t>
                      </a:r>
                      <a:r>
                        <a:rPr lang="en-AU" sz="1800" kern="1200" dirty="0">
                          <a:solidFill>
                            <a:srgbClr val="C00000"/>
                          </a:solidFill>
                          <a:effectLst/>
                          <a:latin typeface="+mn-lt"/>
                          <a:ea typeface="+mn-ea"/>
                          <a:cs typeface="+mn-cs"/>
                        </a:rPr>
                        <a:t>, Luxembourg</a:t>
                      </a:r>
                      <a:r>
                        <a:rPr lang="en-AU" sz="1800" kern="1200" dirty="0">
                          <a:solidFill>
                            <a:schemeClr val="dk1"/>
                          </a:solidFill>
                          <a:effectLst/>
                          <a:latin typeface="+mn-lt"/>
                          <a:ea typeface="+mn-ea"/>
                          <a:cs typeface="+mn-cs"/>
                        </a:rPr>
                        <a:t>, Netherlands, </a:t>
                      </a:r>
                      <a:r>
                        <a:rPr lang="en-AU" sz="1800" kern="1200" dirty="0">
                          <a:solidFill>
                            <a:srgbClr val="C00000"/>
                          </a:solidFill>
                          <a:effectLst/>
                          <a:latin typeface="+mn-lt"/>
                          <a:ea typeface="+mn-ea"/>
                          <a:cs typeface="+mn-cs"/>
                        </a:rPr>
                        <a:t>Spain</a:t>
                      </a:r>
                      <a:endParaRPr lang="en-AU" sz="1800" dirty="0"/>
                    </a:p>
                  </a:txBody>
                  <a:tcPr marT="45709" marB="45709"/>
                </a:tc>
                <a:extLst>
                  <a:ext uri="{0D108BD9-81ED-4DB2-BD59-A6C34878D82A}">
                    <a16:rowId xmlns:a16="http://schemas.microsoft.com/office/drawing/2014/main" val="10001"/>
                  </a:ext>
                </a:extLst>
              </a:tr>
              <a:tr h="1737147">
                <a:tc>
                  <a:txBody>
                    <a:bodyPr/>
                    <a:lstStyle/>
                    <a:p>
                      <a:r>
                        <a:rPr lang="en-AU" sz="1800" dirty="0"/>
                        <a:t>80%-120%</a:t>
                      </a:r>
                    </a:p>
                  </a:txBody>
                  <a:tcPr marT="45709" marB="457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United Kingdom, New Zealand, Canada, Norway, Luxembourg, France, Austria, Belgium, Switzerland, Japan</a:t>
                      </a:r>
                    </a:p>
                    <a:p>
                      <a:endParaRPr lang="en-AU" sz="1800" dirty="0"/>
                    </a:p>
                  </a:txBody>
                  <a:tcPr marT="45709" marB="45709"/>
                </a:tc>
                <a:tc>
                  <a:txBody>
                    <a:bodyPr/>
                    <a:lstStyle/>
                    <a:p>
                      <a:r>
                        <a:rPr lang="en-AU" sz="1800" b="1" u="sng" kern="1200" dirty="0">
                          <a:solidFill>
                            <a:schemeClr val="dk1"/>
                          </a:solidFill>
                          <a:effectLst/>
                          <a:latin typeface="+mn-lt"/>
                          <a:ea typeface="+mn-ea"/>
                          <a:cs typeface="+mn-cs"/>
                        </a:rPr>
                        <a:t>Ireland, Finland</a:t>
                      </a:r>
                      <a:r>
                        <a:rPr lang="en-AU" sz="1800" kern="1200" dirty="0">
                          <a:solidFill>
                            <a:schemeClr val="dk1"/>
                          </a:solidFill>
                          <a:effectLst/>
                          <a:latin typeface="+mn-lt"/>
                          <a:ea typeface="+mn-ea"/>
                          <a:cs typeface="+mn-cs"/>
                        </a:rPr>
                        <a:t>,</a:t>
                      </a:r>
                    </a:p>
                    <a:p>
                      <a:r>
                        <a:rPr lang="en-AU" sz="1800" kern="1200" dirty="0">
                          <a:solidFill>
                            <a:schemeClr val="dk1"/>
                          </a:solidFill>
                          <a:effectLst/>
                          <a:latin typeface="+mn-lt"/>
                          <a:ea typeface="+mn-ea"/>
                          <a:cs typeface="+mn-cs"/>
                        </a:rPr>
                        <a:t>Switzerland, </a:t>
                      </a:r>
                      <a:r>
                        <a:rPr lang="en-AU" sz="1800" kern="1200" dirty="0">
                          <a:solidFill>
                            <a:srgbClr val="FF0000"/>
                          </a:solidFill>
                          <a:effectLst/>
                          <a:latin typeface="+mn-lt"/>
                          <a:ea typeface="+mn-ea"/>
                          <a:cs typeface="+mn-cs"/>
                        </a:rPr>
                        <a:t>Greece</a:t>
                      </a:r>
                      <a:r>
                        <a:rPr lang="en-AU" sz="1800" kern="1200" dirty="0">
                          <a:solidFill>
                            <a:schemeClr val="dk1"/>
                          </a:solidFill>
                          <a:effectLst/>
                          <a:latin typeface="+mn-lt"/>
                          <a:ea typeface="+mn-ea"/>
                          <a:cs typeface="+mn-cs"/>
                        </a:rPr>
                        <a:t>, </a:t>
                      </a:r>
                      <a:r>
                        <a:rPr lang="en-AU" sz="1800" kern="1200" dirty="0">
                          <a:solidFill>
                            <a:srgbClr val="FF0000"/>
                          </a:solidFill>
                          <a:effectLst/>
                          <a:latin typeface="+mn-lt"/>
                          <a:ea typeface="+mn-ea"/>
                          <a:cs typeface="+mn-cs"/>
                        </a:rPr>
                        <a:t>Italy</a:t>
                      </a:r>
                      <a:r>
                        <a:rPr lang="en-AU" sz="1800" kern="1200" dirty="0">
                          <a:solidFill>
                            <a:schemeClr val="dk1"/>
                          </a:solidFill>
                          <a:effectLst/>
                          <a:latin typeface="+mn-lt"/>
                          <a:ea typeface="+mn-ea"/>
                          <a:cs typeface="+mn-cs"/>
                        </a:rPr>
                        <a:t>, Japan, Austria, New Zealand, </a:t>
                      </a:r>
                      <a:r>
                        <a:rPr lang="en-AU" sz="1800" b="1" u="sng" kern="1200" dirty="0">
                          <a:solidFill>
                            <a:schemeClr val="dk1"/>
                          </a:solidFill>
                          <a:effectLst/>
                          <a:latin typeface="+mn-lt"/>
                          <a:ea typeface="+mn-ea"/>
                          <a:cs typeface="+mn-cs"/>
                        </a:rPr>
                        <a:t>Australia</a:t>
                      </a:r>
                      <a:r>
                        <a:rPr lang="en-AU" sz="1800" kern="1200" dirty="0">
                          <a:solidFill>
                            <a:schemeClr val="dk1"/>
                          </a:solidFill>
                          <a:effectLst/>
                          <a:latin typeface="+mn-lt"/>
                          <a:ea typeface="+mn-ea"/>
                          <a:cs typeface="+mn-cs"/>
                        </a:rPr>
                        <a:t>, France	</a:t>
                      </a:r>
                      <a:endParaRPr lang="en-AU" sz="1800" dirty="0"/>
                    </a:p>
                  </a:txBody>
                  <a:tcPr marT="45709" marB="45709"/>
                </a:tc>
                <a:extLst>
                  <a:ext uri="{0D108BD9-81ED-4DB2-BD59-A6C34878D82A}">
                    <a16:rowId xmlns:a16="http://schemas.microsoft.com/office/drawing/2014/main" val="10002"/>
                  </a:ext>
                </a:extLst>
              </a:tr>
              <a:tr h="1462859">
                <a:tc>
                  <a:txBody>
                    <a:bodyPr/>
                    <a:lstStyle/>
                    <a:p>
                      <a:r>
                        <a:rPr lang="en-AU" sz="1800" dirty="0"/>
                        <a:t>Less than 80%</a:t>
                      </a:r>
                    </a:p>
                  </a:txBody>
                  <a:tcPr marT="45709" marB="457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USA, Germany, Italy, Spain, Portugal, Greece</a:t>
                      </a:r>
                    </a:p>
                    <a:p>
                      <a:endParaRPr lang="en-AU" sz="1800" dirty="0"/>
                    </a:p>
                  </a:txBody>
                  <a:tcPr marT="45709" marB="45709"/>
                </a:tc>
                <a:tc>
                  <a:txBody>
                    <a:bodyPr/>
                    <a:lstStyle/>
                    <a:p>
                      <a:r>
                        <a:rPr lang="en-AU" sz="1800" kern="1200" dirty="0">
                          <a:solidFill>
                            <a:schemeClr val="dk1"/>
                          </a:solidFill>
                          <a:effectLst/>
                          <a:latin typeface="+mn-lt"/>
                          <a:ea typeface="+mn-ea"/>
                          <a:cs typeface="+mn-cs"/>
                        </a:rPr>
                        <a:t>United States, </a:t>
                      </a:r>
                    </a:p>
                    <a:p>
                      <a:r>
                        <a:rPr lang="en-AU" sz="1800" b="1" u="sng" kern="1200" dirty="0">
                          <a:solidFill>
                            <a:schemeClr val="tx1"/>
                          </a:solidFill>
                          <a:effectLst/>
                          <a:latin typeface="+mn-lt"/>
                          <a:ea typeface="+mn-ea"/>
                          <a:cs typeface="+mn-cs"/>
                        </a:rPr>
                        <a:t>Sweden, Norway</a:t>
                      </a:r>
                      <a:r>
                        <a:rPr lang="en-AU" sz="1800" kern="1200" dirty="0">
                          <a:solidFill>
                            <a:schemeClr val="dk1"/>
                          </a:solidFill>
                          <a:effectLst/>
                          <a:latin typeface="+mn-lt"/>
                          <a:ea typeface="+mn-ea"/>
                          <a:cs typeface="+mn-cs"/>
                        </a:rPr>
                        <a:t>, </a:t>
                      </a:r>
                    </a:p>
                    <a:p>
                      <a:r>
                        <a:rPr lang="en-AU" sz="1800" kern="1200" dirty="0">
                          <a:solidFill>
                            <a:schemeClr val="dk1"/>
                          </a:solidFill>
                          <a:effectLst/>
                          <a:latin typeface="+mn-lt"/>
                          <a:ea typeface="+mn-ea"/>
                          <a:cs typeface="+mn-cs"/>
                        </a:rPr>
                        <a:t>Portugal, </a:t>
                      </a:r>
                      <a:r>
                        <a:rPr lang="en-AU" sz="1800" b="1" u="sng" kern="1200" dirty="0">
                          <a:solidFill>
                            <a:schemeClr val="dk1"/>
                          </a:solidFill>
                          <a:effectLst/>
                          <a:latin typeface="+mn-lt"/>
                          <a:ea typeface="+mn-ea"/>
                          <a:cs typeface="+mn-cs"/>
                        </a:rPr>
                        <a:t>United Kingdom, Canada</a:t>
                      </a:r>
                      <a:r>
                        <a:rPr lang="en-AU" sz="1800" kern="1200" dirty="0">
                          <a:solidFill>
                            <a:schemeClr val="dk1"/>
                          </a:solidFill>
                          <a:effectLst/>
                          <a:latin typeface="+mn-lt"/>
                          <a:ea typeface="+mn-ea"/>
                          <a:cs typeface="+mn-cs"/>
                        </a:rPr>
                        <a:t>, </a:t>
                      </a:r>
                    </a:p>
                    <a:p>
                      <a:r>
                        <a:rPr lang="en-AU" sz="1800" kern="1200" dirty="0">
                          <a:solidFill>
                            <a:schemeClr val="dk1"/>
                          </a:solidFill>
                          <a:effectLst/>
                          <a:latin typeface="+mn-lt"/>
                          <a:ea typeface="+mn-ea"/>
                          <a:cs typeface="+mn-cs"/>
                        </a:rPr>
                        <a:t>Germany, </a:t>
                      </a:r>
                      <a:r>
                        <a:rPr lang="en-AU" sz="1800" kern="1200" dirty="0">
                          <a:solidFill>
                            <a:srgbClr val="FF0000"/>
                          </a:solidFill>
                          <a:effectLst/>
                          <a:latin typeface="+mn-lt"/>
                          <a:ea typeface="+mn-ea"/>
                          <a:cs typeface="+mn-cs"/>
                        </a:rPr>
                        <a:t>Türkiye</a:t>
                      </a:r>
                      <a:endParaRPr lang="en-AU" sz="1800" dirty="0">
                        <a:solidFill>
                          <a:srgbClr val="FF0000"/>
                        </a:solidFill>
                      </a:endParaRPr>
                    </a:p>
                  </a:txBody>
                  <a:tcPr marT="45709" marB="45709"/>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82537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72D9-BAF3-E363-E95A-6721DAAF93D9}"/>
              </a:ext>
            </a:extLst>
          </p:cNvPr>
          <p:cNvSpPr>
            <a:spLocks noGrp="1"/>
          </p:cNvSpPr>
          <p:nvPr>
            <p:ph type="title"/>
          </p:nvPr>
        </p:nvSpPr>
        <p:spPr>
          <a:xfrm>
            <a:off x="468313" y="765175"/>
            <a:ext cx="8229600" cy="863625"/>
          </a:xfrm>
        </p:spPr>
        <p:txBody>
          <a:bodyPr/>
          <a:lstStyle/>
          <a:p>
            <a:r>
              <a:rPr lang="en-AU" b="1" dirty="0">
                <a:solidFill>
                  <a:schemeClr val="accent1">
                    <a:lumMod val="25000"/>
                  </a:schemeClr>
                </a:solidFill>
              </a:rPr>
              <a:t>The importance of housing costs</a:t>
            </a:r>
          </a:p>
        </p:txBody>
      </p:sp>
      <p:sp>
        <p:nvSpPr>
          <p:cNvPr id="3" name="Content Placeholder 2">
            <a:extLst>
              <a:ext uri="{FF2B5EF4-FFF2-40B4-BE49-F238E27FC236}">
                <a16:creationId xmlns:a16="http://schemas.microsoft.com/office/drawing/2014/main" id="{A61C55A0-9F0F-B23A-858D-FD8F30012E84}"/>
              </a:ext>
            </a:extLst>
          </p:cNvPr>
          <p:cNvSpPr>
            <a:spLocks noGrp="1"/>
          </p:cNvSpPr>
          <p:nvPr>
            <p:ph idx="1"/>
          </p:nvPr>
        </p:nvSpPr>
        <p:spPr>
          <a:xfrm>
            <a:off x="457200" y="1628800"/>
            <a:ext cx="8229600" cy="4497363"/>
          </a:xfrm>
        </p:spPr>
        <p:txBody>
          <a:bodyPr/>
          <a:lstStyle/>
          <a:p>
            <a:r>
              <a:rPr lang="en-AU"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Housing costs are particularly problematic in comparative research” (page 9)</a:t>
            </a:r>
          </a:p>
          <a:p>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“Housing costs are especially difficult to take into account in comparative research. Costs vary within countries and between countries according to tenure and the size, age and location of the dwellings. In some countries rents may be controlled for those persons occupying dwellings before a certain date. …There are also significant differences between countries in tenure distribution at different income levels. Nevertheless, housing costs cannot be ignored. In many countries, help with housing costs is a critical element in the benefit package, and even where such support does not exist, variations in housing costs mean that real income levels differ substantially before and after taking account of housing.” (1996a, p. 124)</a:t>
            </a:r>
          </a:p>
          <a:p>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is no simple solution to these problems …” p. 126</a:t>
            </a:r>
            <a:endParaRPr lang="en-AU"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C8D7A35-3D3B-36F1-09C9-84AF05F5428B}"/>
              </a:ext>
            </a:extLst>
          </p:cNvPr>
          <p:cNvSpPr>
            <a:spLocks noGrp="1"/>
          </p:cNvSpPr>
          <p:nvPr>
            <p:ph type="sldNum" sz="quarter" idx="12"/>
          </p:nvPr>
        </p:nvSpPr>
        <p:spPr/>
        <p:txBody>
          <a:bodyPr/>
          <a:lstStyle/>
          <a:p>
            <a:fld id="{0B24F43C-916D-4600-A005-FA990CCB43A2}" type="slidenum">
              <a:rPr lang="en-AU" altLang="en-US" smtClean="0"/>
              <a:pPr/>
              <a:t>19</a:t>
            </a:fld>
            <a:endParaRPr lang="en-AU" altLang="en-US"/>
          </a:p>
        </p:txBody>
      </p:sp>
    </p:spTree>
    <p:extLst>
      <p:ext uri="{BB962C8B-B14F-4D97-AF65-F5344CB8AC3E}">
        <p14:creationId xmlns:p14="http://schemas.microsoft.com/office/powerpoint/2010/main" val="27652165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26B1-4A22-5503-F495-7841135C6EDE}"/>
              </a:ext>
            </a:extLst>
          </p:cNvPr>
          <p:cNvSpPr>
            <a:spLocks noGrp="1"/>
          </p:cNvSpPr>
          <p:nvPr>
            <p:ph type="title"/>
          </p:nvPr>
        </p:nvSpPr>
        <p:spPr>
          <a:xfrm>
            <a:off x="468313" y="765175"/>
            <a:ext cx="8229600" cy="575593"/>
          </a:xfrm>
        </p:spPr>
        <p:txBody>
          <a:bodyPr/>
          <a:lstStyle/>
          <a:p>
            <a:r>
              <a:rPr lang="en-AU" b="1" dirty="0">
                <a:solidFill>
                  <a:schemeClr val="accent1">
                    <a:lumMod val="25000"/>
                  </a:schemeClr>
                </a:solidFill>
                <a:latin typeface="Calibri" panose="020F0502020204030204" pitchFamily="34" charset="0"/>
                <a:cs typeface="Calibri" panose="020F0502020204030204" pitchFamily="34" charset="0"/>
              </a:rPr>
              <a:t>Overview</a:t>
            </a:r>
          </a:p>
        </p:txBody>
      </p:sp>
      <p:sp>
        <p:nvSpPr>
          <p:cNvPr id="3" name="Content Placeholder 2">
            <a:extLst>
              <a:ext uri="{FF2B5EF4-FFF2-40B4-BE49-F238E27FC236}">
                <a16:creationId xmlns:a16="http://schemas.microsoft.com/office/drawing/2014/main" id="{29E6FC7D-F069-6B07-0A10-C891439244AE}"/>
              </a:ext>
            </a:extLst>
          </p:cNvPr>
          <p:cNvSpPr>
            <a:spLocks noGrp="1"/>
          </p:cNvSpPr>
          <p:nvPr>
            <p:ph idx="1"/>
          </p:nvPr>
        </p:nvSpPr>
        <p:spPr>
          <a:xfrm>
            <a:off x="457200" y="1340768"/>
            <a:ext cx="8579296" cy="4785395"/>
          </a:xfrm>
        </p:spPr>
        <p:txBody>
          <a:bodyPr/>
          <a:lstStyle/>
          <a:p>
            <a:r>
              <a:rPr lang="en-AU" sz="2400" dirty="0">
                <a:latin typeface="Calibri" panose="020F0502020204030204" pitchFamily="34" charset="0"/>
                <a:cs typeface="Calibri" panose="020F0502020204030204" pitchFamily="34" charset="0"/>
              </a:rPr>
              <a:t>Motivation and Background</a:t>
            </a:r>
          </a:p>
          <a:p>
            <a:pPr lvl="1"/>
            <a:r>
              <a:rPr lang="en-AU" sz="2000" dirty="0">
                <a:latin typeface="Calibri" panose="020F0502020204030204" pitchFamily="34" charset="0"/>
                <a:cs typeface="Calibri" panose="020F0502020204030204" pitchFamily="34" charset="0"/>
              </a:rPr>
              <a:t>Updating Social Assistance in OECD Countries (Eardley et al., 1996a,b</a:t>
            </a:r>
          </a:p>
          <a:p>
            <a:pPr lvl="1"/>
            <a:r>
              <a:rPr lang="en-AU" sz="2000" dirty="0">
                <a:latin typeface="Calibri" panose="020F0502020204030204" pitchFamily="34" charset="0"/>
                <a:cs typeface="Calibri" panose="020F0502020204030204" pitchFamily="34" charset="0"/>
              </a:rPr>
              <a:t>Trends in receipt of income support in Australia: Puzzles and Challenges</a:t>
            </a:r>
          </a:p>
          <a:p>
            <a:pPr lvl="1"/>
            <a:r>
              <a:rPr lang="en-AU" sz="2000" dirty="0">
                <a:latin typeface="Calibri" panose="020F0502020204030204" pitchFamily="34" charset="0"/>
                <a:cs typeface="Calibri" panose="020F0502020204030204" pitchFamily="34" charset="0"/>
              </a:rPr>
              <a:t>How does the Australian social security system affect the distribution of income (Spending= Av. No Recipients X Av. Benefit Level)</a:t>
            </a:r>
          </a:p>
          <a:p>
            <a:pPr lvl="1"/>
            <a:r>
              <a:rPr lang="en-AU" sz="2000" dirty="0">
                <a:latin typeface="Calibri" panose="020F0502020204030204" pitchFamily="34" charset="0"/>
                <a:cs typeface="Calibri" panose="020F0502020204030204" pitchFamily="34" charset="0"/>
              </a:rPr>
              <a:t>Economic Inclusion Advisory Committee</a:t>
            </a:r>
          </a:p>
          <a:p>
            <a:r>
              <a:rPr lang="en-AU" sz="2400" dirty="0">
                <a:latin typeface="Calibri" panose="020F0502020204030204" pitchFamily="34" charset="0"/>
                <a:cs typeface="Calibri" panose="020F0502020204030204" pitchFamily="34" charset="0"/>
              </a:rPr>
              <a:t>What was the situation in the 1990s?</a:t>
            </a:r>
          </a:p>
          <a:p>
            <a:r>
              <a:rPr lang="en-AU" sz="2400" dirty="0">
                <a:latin typeface="Calibri" panose="020F0502020204030204" pitchFamily="34" charset="0"/>
                <a:cs typeface="Calibri" panose="020F0502020204030204" pitchFamily="34" charset="0"/>
              </a:rPr>
              <a:t>What is the situation now?</a:t>
            </a:r>
          </a:p>
          <a:p>
            <a:pPr lvl="1"/>
            <a:r>
              <a:rPr lang="en-AU" sz="2400" dirty="0">
                <a:latin typeface="Calibri" panose="020F0502020204030204" pitchFamily="34" charset="0"/>
                <a:cs typeface="Calibri" panose="020F0502020204030204" pitchFamily="34" charset="0"/>
              </a:rPr>
              <a:t>How Australia compares</a:t>
            </a:r>
          </a:p>
          <a:p>
            <a:r>
              <a:rPr lang="en-AU" sz="2400" dirty="0">
                <a:latin typeface="Calibri" panose="020F0502020204030204" pitchFamily="34" charset="0"/>
                <a:cs typeface="Calibri" panose="020F0502020204030204" pitchFamily="34" charset="0"/>
              </a:rPr>
              <a:t>Safety nets and labour market change</a:t>
            </a:r>
          </a:p>
          <a:p>
            <a:r>
              <a:rPr lang="en-AU" sz="2400" dirty="0">
                <a:latin typeface="Calibri" panose="020F0502020204030204" pitchFamily="34" charset="0"/>
                <a:cs typeface="Calibri" panose="020F0502020204030204" pitchFamily="34" charset="0"/>
              </a:rPr>
              <a:t>Methodological issues in comparative research (cf. L.P Hartley)</a:t>
            </a:r>
          </a:p>
          <a:p>
            <a:endParaRPr lang="en-AU" dirty="0"/>
          </a:p>
        </p:txBody>
      </p:sp>
      <p:sp>
        <p:nvSpPr>
          <p:cNvPr id="4" name="Slide Number Placeholder 3">
            <a:extLst>
              <a:ext uri="{FF2B5EF4-FFF2-40B4-BE49-F238E27FC236}">
                <a16:creationId xmlns:a16="http://schemas.microsoft.com/office/drawing/2014/main" id="{6D8561D5-36DF-D6A4-E028-FB6744A8B2D7}"/>
              </a:ext>
            </a:extLst>
          </p:cNvPr>
          <p:cNvSpPr>
            <a:spLocks noGrp="1"/>
          </p:cNvSpPr>
          <p:nvPr>
            <p:ph type="sldNum" sz="quarter" idx="12"/>
          </p:nvPr>
        </p:nvSpPr>
        <p:spPr/>
        <p:txBody>
          <a:bodyPr/>
          <a:lstStyle/>
          <a:p>
            <a:fld id="{0B24F43C-916D-4600-A005-FA990CCB43A2}" type="slidenum">
              <a:rPr lang="en-AU" altLang="en-US" smtClean="0"/>
              <a:pPr/>
              <a:t>2</a:t>
            </a:fld>
            <a:endParaRPr lang="en-AU" altLang="en-US"/>
          </a:p>
        </p:txBody>
      </p:sp>
    </p:spTree>
    <p:extLst>
      <p:ext uri="{BB962C8B-B14F-4D97-AF65-F5344CB8AC3E}">
        <p14:creationId xmlns:p14="http://schemas.microsoft.com/office/powerpoint/2010/main" val="129808831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8229600" cy="985838"/>
          </a:xfrm>
        </p:spPr>
        <p:txBody>
          <a:bodyPr/>
          <a:lstStyle/>
          <a:p>
            <a:pPr>
              <a:defRPr/>
            </a:pPr>
            <a:r>
              <a:rPr lang="en-AU" b="1" dirty="0">
                <a:solidFill>
                  <a:schemeClr val="accent1">
                    <a:lumMod val="25000"/>
                  </a:schemeClr>
                </a:solidFill>
                <a:latin typeface="Calibri" panose="020F0502020204030204" pitchFamily="34" charset="0"/>
                <a:cs typeface="Calibri" panose="020F0502020204030204" pitchFamily="34" charset="0"/>
              </a:rPr>
              <a:t>Gross housing costs as % of average wage, 1992</a:t>
            </a:r>
          </a:p>
        </p:txBody>
      </p:sp>
      <p:sp>
        <p:nvSpPr>
          <p:cNvPr id="22531"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F03E0F0-422F-4456-AA4E-701223887A6D}" type="slidenum">
              <a:rPr lang="en-AU" altLang="en-US" sz="1400"/>
              <a:pPr>
                <a:spcBef>
                  <a:spcPct val="0"/>
                </a:spcBef>
                <a:buFontTx/>
                <a:buNone/>
              </a:pPr>
              <a:t>20</a:t>
            </a:fld>
            <a:endParaRPr lang="en-AU" altLang="en-US" sz="1400"/>
          </a:p>
        </p:txBody>
      </p:sp>
      <p:graphicFrame>
        <p:nvGraphicFramePr>
          <p:cNvPr id="6" name="Content Placeholder 5">
            <a:extLst>
              <a:ext uri="{FF2B5EF4-FFF2-40B4-BE49-F238E27FC236}">
                <a16:creationId xmlns:a16="http://schemas.microsoft.com/office/drawing/2014/main" id="{2514F449-E530-4641-B01A-7F2F0556FEE8}"/>
              </a:ext>
            </a:extLst>
          </p:cNvPr>
          <p:cNvGraphicFramePr>
            <a:graphicFrameLocks noGrp="1"/>
          </p:cNvGraphicFramePr>
          <p:nvPr>
            <p:ph idx="1"/>
            <p:extLst>
              <p:ext uri="{D42A27DB-BD31-4B8C-83A1-F6EECF244321}">
                <p14:modId xmlns:p14="http://schemas.microsoft.com/office/powerpoint/2010/main" val="747547589"/>
              </p:ext>
            </p:extLst>
          </p:nvPr>
        </p:nvGraphicFramePr>
        <p:xfrm>
          <a:off x="457200" y="1916112"/>
          <a:ext cx="8229600" cy="439320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1F69-5058-36BA-97EB-08E295056B63}"/>
              </a:ext>
            </a:extLst>
          </p:cNvPr>
          <p:cNvSpPr>
            <a:spLocks noGrp="1"/>
          </p:cNvSpPr>
          <p:nvPr>
            <p:ph type="title"/>
          </p:nvPr>
        </p:nvSpPr>
        <p:spPr/>
        <p:txBody>
          <a:bodyPr/>
          <a:lstStyle/>
          <a:p>
            <a:r>
              <a:rPr lang="en-AU" sz="2800" b="1" dirty="0">
                <a:solidFill>
                  <a:schemeClr val="accent1">
                    <a:lumMod val="25000"/>
                  </a:schemeClr>
                </a:solidFill>
                <a:latin typeface="Calibri" panose="020F0502020204030204" pitchFamily="34" charset="0"/>
                <a:cs typeface="Calibri" panose="020F0502020204030204" pitchFamily="34" charset="0"/>
              </a:rPr>
              <a:t>Housing benefits as % of housing costs (10% and 20% of average wage), selected OECD countries, 2023</a:t>
            </a:r>
          </a:p>
        </p:txBody>
      </p:sp>
      <p:sp>
        <p:nvSpPr>
          <p:cNvPr id="4" name="Slide Number Placeholder 3">
            <a:extLst>
              <a:ext uri="{FF2B5EF4-FFF2-40B4-BE49-F238E27FC236}">
                <a16:creationId xmlns:a16="http://schemas.microsoft.com/office/drawing/2014/main" id="{A761AB86-1056-4734-9F88-F12438BF5E71}"/>
              </a:ext>
            </a:extLst>
          </p:cNvPr>
          <p:cNvSpPr>
            <a:spLocks noGrp="1"/>
          </p:cNvSpPr>
          <p:nvPr>
            <p:ph type="sldNum" sz="quarter" idx="12"/>
          </p:nvPr>
        </p:nvSpPr>
        <p:spPr/>
        <p:txBody>
          <a:bodyPr/>
          <a:lstStyle/>
          <a:p>
            <a:fld id="{0B24F43C-916D-4600-A005-FA990CCB43A2}" type="slidenum">
              <a:rPr lang="en-AU" altLang="en-US" smtClean="0"/>
              <a:pPr/>
              <a:t>21</a:t>
            </a:fld>
            <a:endParaRPr lang="en-AU" altLang="en-US"/>
          </a:p>
        </p:txBody>
      </p:sp>
      <p:graphicFrame>
        <p:nvGraphicFramePr>
          <p:cNvPr id="5" name="Content Placeholder 4">
            <a:extLst>
              <a:ext uri="{FF2B5EF4-FFF2-40B4-BE49-F238E27FC236}">
                <a16:creationId xmlns:a16="http://schemas.microsoft.com/office/drawing/2014/main" id="{827CF824-E8BF-A3B0-3831-AF3320E9F932}"/>
              </a:ext>
            </a:extLst>
          </p:cNvPr>
          <p:cNvGraphicFramePr>
            <a:graphicFrameLocks noGrp="1"/>
          </p:cNvGraphicFramePr>
          <p:nvPr>
            <p:ph idx="1"/>
            <p:extLst>
              <p:ext uri="{D42A27DB-BD31-4B8C-83A1-F6EECF244321}">
                <p14:modId xmlns:p14="http://schemas.microsoft.com/office/powerpoint/2010/main" val="660793194"/>
              </p:ext>
            </p:extLst>
          </p:nvPr>
        </p:nvGraphicFramePr>
        <p:xfrm>
          <a:off x="457200" y="1916113"/>
          <a:ext cx="8229600" cy="421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585704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7233-997A-0D6A-C9BF-DE25417B8E74}"/>
              </a:ext>
            </a:extLst>
          </p:cNvPr>
          <p:cNvSpPr>
            <a:spLocks noGrp="1"/>
          </p:cNvSpPr>
          <p:nvPr>
            <p:ph type="title"/>
          </p:nvPr>
        </p:nvSpPr>
        <p:spPr/>
        <p:txBody>
          <a:bodyPr/>
          <a:lstStyle/>
          <a:p>
            <a:r>
              <a:rPr lang="en-AU" b="1" dirty="0">
                <a:solidFill>
                  <a:schemeClr val="accent1">
                    <a:lumMod val="25000"/>
                  </a:schemeClr>
                </a:solidFill>
              </a:rPr>
              <a:t>Can poor people afford housing?</a:t>
            </a:r>
            <a:endParaRPr lang="en-AU" dirty="0"/>
          </a:p>
        </p:txBody>
      </p:sp>
      <p:sp>
        <p:nvSpPr>
          <p:cNvPr id="3" name="Content Placeholder 2">
            <a:extLst>
              <a:ext uri="{FF2B5EF4-FFF2-40B4-BE49-F238E27FC236}">
                <a16:creationId xmlns:a16="http://schemas.microsoft.com/office/drawing/2014/main" id="{567098D7-064B-9B7A-863B-67DFE751597E}"/>
              </a:ext>
            </a:extLst>
          </p:cNvPr>
          <p:cNvSpPr>
            <a:spLocks noGrp="1"/>
          </p:cNvSpPr>
          <p:nvPr>
            <p:ph idx="1"/>
          </p:nvPr>
        </p:nvSpPr>
        <p:spPr>
          <a:xfrm>
            <a:off x="457200" y="1628800"/>
            <a:ext cx="8229600" cy="4497363"/>
          </a:xfrm>
        </p:spPr>
        <p:txBody>
          <a:bodyPr/>
          <a:lstStyle/>
          <a:p>
            <a:r>
              <a:rPr lang="en-AU" sz="2400" dirty="0">
                <a:latin typeface="Calibri" panose="020F0502020204030204" pitchFamily="34" charset="0"/>
                <a:cs typeface="Calibri" panose="020F0502020204030204" pitchFamily="34" charset="0"/>
              </a:rPr>
              <a:t>“The 20% of AW used approximates the average level of housing consumption across the OECD. … Any assumption other than fixed housing costs for those in-work and out-of-work would make interpretation of replacement rates difficult” </a:t>
            </a:r>
            <a:r>
              <a:rPr lang="en-AU" sz="2400" dirty="0">
                <a:latin typeface="Calibri" panose="020F0502020204030204" pitchFamily="34" charset="0"/>
                <a:cs typeface="Calibri" panose="020F0502020204030204" pitchFamily="34" charset="0"/>
                <a:hlinkClick r:id="rId3"/>
              </a:rPr>
              <a:t>https://www.oecd.org/els/soc/methodology.pdf</a:t>
            </a:r>
            <a:r>
              <a:rPr lang="en-AU" sz="2400" dirty="0">
                <a:latin typeface="Calibri" panose="020F0502020204030204" pitchFamily="34" charset="0"/>
                <a:cs typeface="Calibri" panose="020F0502020204030204" pitchFamily="34" charset="0"/>
              </a:rPr>
              <a:t> </a:t>
            </a:r>
          </a:p>
          <a:p>
            <a:r>
              <a:rPr lang="en-AU" sz="2400" dirty="0">
                <a:latin typeface="Calibri" panose="020F0502020204030204" pitchFamily="34" charset="0"/>
                <a:cs typeface="Calibri" panose="020F0502020204030204" pitchFamily="34" charset="0"/>
              </a:rPr>
              <a:t>Assuming gross rents equal 10% of the average wage, after-housing incomes are negative in Bulgaria, Hungary, Italy, Romania, the Slovak Republic, Turkey and the USA.</a:t>
            </a:r>
          </a:p>
          <a:p>
            <a:r>
              <a:rPr lang="en-AU" sz="2400" dirty="0">
                <a:latin typeface="Calibri" panose="020F0502020204030204" pitchFamily="34" charset="0"/>
                <a:cs typeface="Calibri" panose="020F0502020204030204" pitchFamily="34" charset="0"/>
              </a:rPr>
              <a:t>At 20%, they are also negative in Canada, Greece, Germany, Croatia, Lithuania, Poland and Portugal (and deeper for countries above).</a:t>
            </a:r>
          </a:p>
          <a:p>
            <a:r>
              <a:rPr lang="en-AU" sz="2400" dirty="0">
                <a:latin typeface="Calibri" panose="020F0502020204030204" pitchFamily="34" charset="0"/>
                <a:cs typeface="Calibri" panose="020F0502020204030204" pitchFamily="34" charset="0"/>
              </a:rPr>
              <a:t>In Australia, AHC incomes would be around $30 per week.</a:t>
            </a:r>
          </a:p>
        </p:txBody>
      </p:sp>
      <p:sp>
        <p:nvSpPr>
          <p:cNvPr id="4" name="Slide Number Placeholder 3">
            <a:extLst>
              <a:ext uri="{FF2B5EF4-FFF2-40B4-BE49-F238E27FC236}">
                <a16:creationId xmlns:a16="http://schemas.microsoft.com/office/drawing/2014/main" id="{B0E9E4FF-C31F-582E-6FEA-84F6E23FC583}"/>
              </a:ext>
            </a:extLst>
          </p:cNvPr>
          <p:cNvSpPr>
            <a:spLocks noGrp="1"/>
          </p:cNvSpPr>
          <p:nvPr>
            <p:ph type="sldNum" sz="quarter" idx="12"/>
          </p:nvPr>
        </p:nvSpPr>
        <p:spPr/>
        <p:txBody>
          <a:bodyPr/>
          <a:lstStyle/>
          <a:p>
            <a:fld id="{0B24F43C-916D-4600-A005-FA990CCB43A2}" type="slidenum">
              <a:rPr lang="en-AU" altLang="en-US" smtClean="0"/>
              <a:pPr/>
              <a:t>22</a:t>
            </a:fld>
            <a:endParaRPr lang="en-AU" altLang="en-US"/>
          </a:p>
        </p:txBody>
      </p:sp>
    </p:spTree>
    <p:extLst>
      <p:ext uri="{BB962C8B-B14F-4D97-AF65-F5344CB8AC3E}">
        <p14:creationId xmlns:p14="http://schemas.microsoft.com/office/powerpoint/2010/main" val="15787016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C820-59B9-5C82-7CBF-151C63F0B126}"/>
              </a:ext>
            </a:extLst>
          </p:cNvPr>
          <p:cNvSpPr>
            <a:spLocks noGrp="1"/>
          </p:cNvSpPr>
          <p:nvPr>
            <p:ph type="title"/>
          </p:nvPr>
        </p:nvSpPr>
        <p:spPr>
          <a:xfrm>
            <a:off x="468313" y="765175"/>
            <a:ext cx="8229600" cy="863625"/>
          </a:xfrm>
        </p:spPr>
        <p:txBody>
          <a:bodyPr/>
          <a:lstStyle/>
          <a:p>
            <a:r>
              <a:rPr lang="en-AU" b="1" dirty="0">
                <a:solidFill>
                  <a:schemeClr val="accent1">
                    <a:lumMod val="25000"/>
                  </a:schemeClr>
                </a:solidFill>
              </a:rPr>
              <a:t>Can poor people afford housing?</a:t>
            </a:r>
          </a:p>
        </p:txBody>
      </p:sp>
      <p:sp>
        <p:nvSpPr>
          <p:cNvPr id="4" name="Slide Number Placeholder 3">
            <a:extLst>
              <a:ext uri="{FF2B5EF4-FFF2-40B4-BE49-F238E27FC236}">
                <a16:creationId xmlns:a16="http://schemas.microsoft.com/office/drawing/2014/main" id="{9F0AA79C-1057-A54A-41E7-FD814FED8138}"/>
              </a:ext>
            </a:extLst>
          </p:cNvPr>
          <p:cNvSpPr>
            <a:spLocks noGrp="1"/>
          </p:cNvSpPr>
          <p:nvPr>
            <p:ph type="sldNum" sz="quarter" idx="12"/>
          </p:nvPr>
        </p:nvSpPr>
        <p:spPr/>
        <p:txBody>
          <a:bodyPr/>
          <a:lstStyle/>
          <a:p>
            <a:fld id="{0B24F43C-916D-4600-A005-FA990CCB43A2}" type="slidenum">
              <a:rPr lang="en-AU" altLang="en-US" smtClean="0"/>
              <a:pPr/>
              <a:t>23</a:t>
            </a:fld>
            <a:endParaRPr lang="en-AU" altLang="en-US"/>
          </a:p>
        </p:txBody>
      </p:sp>
      <p:pic>
        <p:nvPicPr>
          <p:cNvPr id="5" name="Content Placeholder 4">
            <a:extLst>
              <a:ext uri="{FF2B5EF4-FFF2-40B4-BE49-F238E27FC236}">
                <a16:creationId xmlns:a16="http://schemas.microsoft.com/office/drawing/2014/main" id="{95197911-DA54-D963-BD3C-6034909184B4}"/>
              </a:ext>
            </a:extLst>
          </p:cNvPr>
          <p:cNvPicPr>
            <a:picLocks noGrp="1" noChangeAspect="1"/>
          </p:cNvPicPr>
          <p:nvPr>
            <p:ph idx="1"/>
          </p:nvPr>
        </p:nvPicPr>
        <p:blipFill>
          <a:blip r:embed="rId3"/>
          <a:stretch>
            <a:fillRect/>
          </a:stretch>
        </p:blipFill>
        <p:spPr>
          <a:xfrm>
            <a:off x="446087" y="1412776"/>
            <a:ext cx="8763000" cy="5184874"/>
          </a:xfrm>
          <a:prstGeom prst="rect">
            <a:avLst/>
          </a:prstGeom>
        </p:spPr>
      </p:pic>
    </p:spTree>
    <p:extLst>
      <p:ext uri="{BB962C8B-B14F-4D97-AF65-F5344CB8AC3E}">
        <p14:creationId xmlns:p14="http://schemas.microsoft.com/office/powerpoint/2010/main" val="2249847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4F57-BB2A-ECD1-3A6C-A9A9C103E4DB}"/>
              </a:ext>
            </a:extLst>
          </p:cNvPr>
          <p:cNvSpPr>
            <a:spLocks noGrp="1"/>
          </p:cNvSpPr>
          <p:nvPr>
            <p:ph type="title"/>
          </p:nvPr>
        </p:nvSpPr>
        <p:spPr>
          <a:xfrm>
            <a:off x="722313" y="2060848"/>
            <a:ext cx="7772400" cy="3708127"/>
          </a:xfrm>
        </p:spPr>
        <p:txBody>
          <a:bodyPr/>
          <a:lstStyle/>
          <a:p>
            <a:r>
              <a:rPr lang="en-AU" b="1" dirty="0">
                <a:solidFill>
                  <a:schemeClr val="accent1">
                    <a:lumMod val="25000"/>
                  </a:schemeClr>
                </a:solidFill>
              </a:rPr>
              <a:t>Labour market change and social assistance</a:t>
            </a:r>
            <a:endParaRPr lang="en-AU" dirty="0"/>
          </a:p>
        </p:txBody>
      </p:sp>
      <p:sp>
        <p:nvSpPr>
          <p:cNvPr id="4" name="Slide Number Placeholder 3">
            <a:extLst>
              <a:ext uri="{FF2B5EF4-FFF2-40B4-BE49-F238E27FC236}">
                <a16:creationId xmlns:a16="http://schemas.microsoft.com/office/drawing/2014/main" id="{7B9F8E99-A9C9-8F5D-B1EF-A1AEB1707041}"/>
              </a:ext>
            </a:extLst>
          </p:cNvPr>
          <p:cNvSpPr>
            <a:spLocks noGrp="1"/>
          </p:cNvSpPr>
          <p:nvPr>
            <p:ph type="sldNum" sz="quarter" idx="12"/>
          </p:nvPr>
        </p:nvSpPr>
        <p:spPr/>
        <p:txBody>
          <a:bodyPr/>
          <a:lstStyle/>
          <a:p>
            <a:fld id="{912AEFC0-F48D-4E73-AF6F-5A8F5F73ED2F}" type="slidenum">
              <a:rPr lang="en-AU" altLang="en-US" smtClean="0"/>
              <a:pPr/>
              <a:t>24</a:t>
            </a:fld>
            <a:endParaRPr lang="en-AU" altLang="en-US"/>
          </a:p>
        </p:txBody>
      </p:sp>
    </p:spTree>
    <p:extLst>
      <p:ext uri="{BB962C8B-B14F-4D97-AF65-F5344CB8AC3E}">
        <p14:creationId xmlns:p14="http://schemas.microsoft.com/office/powerpoint/2010/main" val="77834075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A8B-C16A-9492-52CD-BB668D9B5A5D}"/>
              </a:ext>
            </a:extLst>
          </p:cNvPr>
          <p:cNvSpPr>
            <a:spLocks noGrp="1"/>
          </p:cNvSpPr>
          <p:nvPr>
            <p:ph type="title"/>
          </p:nvPr>
        </p:nvSpPr>
        <p:spPr/>
        <p:txBody>
          <a:bodyPr/>
          <a:lstStyle/>
          <a:p>
            <a:pPr>
              <a:defRPr/>
            </a:pPr>
            <a:r>
              <a:rPr lang="en-AU" sz="2800" b="1" dirty="0">
                <a:solidFill>
                  <a:schemeClr val="accent1">
                    <a:lumMod val="25000"/>
                  </a:schemeClr>
                </a:solidFill>
                <a:ea typeface="Times New Roman" panose="02020603050405020304" pitchFamily="18" charset="0"/>
              </a:rPr>
              <a:t>Recipients of job seeker payments and the unemployed (aged 15 to 64 years), 2017–18  </a:t>
            </a:r>
            <a:r>
              <a:rPr lang="en-AU" sz="1800" b="1" dirty="0">
                <a:solidFill>
                  <a:schemeClr val="accent1">
                    <a:lumMod val="25000"/>
                  </a:schemeClr>
                </a:solidFill>
                <a:ea typeface="Times New Roman" panose="02020603050405020304" pitchFamily="18" charset="0"/>
              </a:rPr>
              <a:t>Source: Vandenbroek, 2019</a:t>
            </a:r>
            <a:endParaRPr lang="en-AU" sz="2800" b="1" dirty="0">
              <a:solidFill>
                <a:schemeClr val="accent1">
                  <a:lumMod val="25000"/>
                </a:schemeClr>
              </a:solidFill>
            </a:endParaRPr>
          </a:p>
        </p:txBody>
      </p:sp>
      <p:sp>
        <p:nvSpPr>
          <p:cNvPr id="22531" name="Slide Number Placeholder 3">
            <a:extLst>
              <a:ext uri="{FF2B5EF4-FFF2-40B4-BE49-F238E27FC236}">
                <a16:creationId xmlns:a16="http://schemas.microsoft.com/office/drawing/2014/main" id="{3BA274FC-B389-BD84-4A2E-2784120B708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E9A41C0-0283-4811-90B1-59FB8CB6340E}" type="slidenum">
              <a:rPr lang="en-AU" altLang="en-US" sz="1400" smtClean="0"/>
              <a:pPr>
                <a:spcBef>
                  <a:spcPct val="0"/>
                </a:spcBef>
                <a:buFontTx/>
                <a:buNone/>
              </a:pPr>
              <a:t>25</a:t>
            </a:fld>
            <a:endParaRPr lang="en-AU" altLang="en-US" sz="1400"/>
          </a:p>
        </p:txBody>
      </p:sp>
      <p:pic>
        <p:nvPicPr>
          <p:cNvPr id="22532" name="Content Placeholder 4" descr="Venn diagram: recipients of job seeker payments and the unemployed (aged 15 to 64 years), 2017–18">
            <a:extLst>
              <a:ext uri="{FF2B5EF4-FFF2-40B4-BE49-F238E27FC236}">
                <a16:creationId xmlns:a16="http://schemas.microsoft.com/office/drawing/2014/main" id="{013E428B-C59E-B395-FD54-2549E6C978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3608" y="2060848"/>
            <a:ext cx="7172146" cy="3816424"/>
          </a:xfr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4"/>
            <a:ext cx="8229600" cy="1727721"/>
          </a:xfrm>
        </p:spPr>
        <p:txBody>
          <a:bodyPr/>
          <a:lstStyle/>
          <a:p>
            <a:r>
              <a:rPr lang="en-AU" sz="2800" b="1" dirty="0">
                <a:solidFill>
                  <a:schemeClr val="accent1">
                    <a:lumMod val="25000"/>
                  </a:schemeClr>
                </a:solidFill>
              </a:rPr>
              <a:t>Labour force status of jobseeker payment recipients aged 25 to 64, Australia, 1996-97 to 2017-18</a:t>
            </a:r>
            <a:br>
              <a:rPr lang="en-AU" dirty="0"/>
            </a:br>
            <a:endParaRPr lang="en-AU" dirty="0"/>
          </a:p>
        </p:txBody>
      </p:sp>
      <p:sp>
        <p:nvSpPr>
          <p:cNvPr id="4" name="Slide Number Placeholder 3"/>
          <p:cNvSpPr>
            <a:spLocks noGrp="1"/>
          </p:cNvSpPr>
          <p:nvPr>
            <p:ph type="sldNum" sz="quarter" idx="12"/>
          </p:nvPr>
        </p:nvSpPr>
        <p:spPr/>
        <p:txBody>
          <a:bodyPr/>
          <a:lstStyle/>
          <a:p>
            <a:fld id="{C88A2D98-B295-4E5D-8C1E-DD7F74E21D67}" type="slidenum">
              <a:rPr lang="en-AU" altLang="en-US" smtClean="0"/>
              <a:pPr/>
              <a:t>26</a:t>
            </a:fld>
            <a:endParaRPr lang="en-AU" altLang="en-US"/>
          </a:p>
        </p:txBody>
      </p:sp>
      <p:graphicFrame>
        <p:nvGraphicFramePr>
          <p:cNvPr id="5" name="Content Placeholder 4">
            <a:extLst>
              <a:ext uri="{FF2B5EF4-FFF2-40B4-BE49-F238E27FC236}">
                <a16:creationId xmlns:a16="http://schemas.microsoft.com/office/drawing/2014/main" id="{E7EC5C7D-90A9-4C1A-92BE-220B7840CA46}"/>
              </a:ext>
            </a:extLst>
          </p:cNvPr>
          <p:cNvGraphicFramePr>
            <a:graphicFrameLocks noGrp="1"/>
          </p:cNvGraphicFramePr>
          <p:nvPr>
            <p:ph idx="1"/>
            <p:extLst>
              <p:ext uri="{D42A27DB-BD31-4B8C-83A1-F6EECF244321}">
                <p14:modId xmlns:p14="http://schemas.microsoft.com/office/powerpoint/2010/main" val="1745267968"/>
              </p:ext>
            </p:extLst>
          </p:nvPr>
        </p:nvGraphicFramePr>
        <p:xfrm>
          <a:off x="457200" y="1916113"/>
          <a:ext cx="8229600" cy="4210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014508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08719"/>
            <a:ext cx="8229600" cy="999455"/>
          </a:xfrm>
        </p:spPr>
        <p:txBody>
          <a:bodyPr/>
          <a:lstStyle/>
          <a:p>
            <a:r>
              <a:rPr lang="en-AU" sz="2800" b="1" dirty="0">
                <a:solidFill>
                  <a:schemeClr val="accent1">
                    <a:lumMod val="25000"/>
                  </a:schemeClr>
                </a:solidFill>
              </a:rPr>
              <a:t>Income support receipt of unemployed people, Australia, 1996-97 to 2017-18</a:t>
            </a:r>
            <a:br>
              <a:rPr lang="en-AU" dirty="0"/>
            </a:br>
            <a:endParaRPr lang="en-AU" dirty="0"/>
          </a:p>
        </p:txBody>
      </p:sp>
      <p:sp>
        <p:nvSpPr>
          <p:cNvPr id="4" name="Slide Number Placeholder 3"/>
          <p:cNvSpPr>
            <a:spLocks noGrp="1"/>
          </p:cNvSpPr>
          <p:nvPr>
            <p:ph type="sldNum" sz="quarter" idx="12"/>
          </p:nvPr>
        </p:nvSpPr>
        <p:spPr/>
        <p:txBody>
          <a:bodyPr/>
          <a:lstStyle/>
          <a:p>
            <a:fld id="{C88A2D98-B295-4E5D-8C1E-DD7F74E21D67}" type="slidenum">
              <a:rPr lang="en-AU" altLang="en-US" smtClean="0"/>
              <a:pPr/>
              <a:t>27</a:t>
            </a:fld>
            <a:endParaRPr lang="en-AU" altLang="en-US"/>
          </a:p>
        </p:txBody>
      </p:sp>
      <p:graphicFrame>
        <p:nvGraphicFramePr>
          <p:cNvPr id="5" name="Content Placeholder 4">
            <a:extLst>
              <a:ext uri="{FF2B5EF4-FFF2-40B4-BE49-F238E27FC236}">
                <a16:creationId xmlns:a16="http://schemas.microsoft.com/office/drawing/2014/main" id="{802205F1-B0FF-4766-94D6-1DD36BA8450F}"/>
              </a:ext>
            </a:extLst>
          </p:cNvPr>
          <p:cNvGraphicFramePr>
            <a:graphicFrameLocks noGrp="1"/>
          </p:cNvGraphicFramePr>
          <p:nvPr>
            <p:ph idx="1"/>
          </p:nvPr>
        </p:nvGraphicFramePr>
        <p:xfrm>
          <a:off x="446087" y="1628800"/>
          <a:ext cx="8697913" cy="4968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48961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FC6D-1D57-6E91-4F48-42E0561EAADB}"/>
              </a:ext>
            </a:extLst>
          </p:cNvPr>
          <p:cNvSpPr>
            <a:spLocks noGrp="1"/>
          </p:cNvSpPr>
          <p:nvPr>
            <p:ph type="title"/>
          </p:nvPr>
        </p:nvSpPr>
        <p:spPr>
          <a:xfrm>
            <a:off x="468313" y="765175"/>
            <a:ext cx="8229600" cy="863625"/>
          </a:xfrm>
        </p:spPr>
        <p:txBody>
          <a:bodyPr/>
          <a:lstStyle/>
          <a:p>
            <a:r>
              <a:rPr lang="en-AU" b="1" dirty="0">
                <a:solidFill>
                  <a:schemeClr val="accent1">
                    <a:lumMod val="25000"/>
                  </a:schemeClr>
                </a:solidFill>
              </a:rPr>
              <a:t>What sort of safety net?</a:t>
            </a:r>
          </a:p>
        </p:txBody>
      </p:sp>
      <p:sp>
        <p:nvSpPr>
          <p:cNvPr id="3" name="Content Placeholder 2">
            <a:extLst>
              <a:ext uri="{FF2B5EF4-FFF2-40B4-BE49-F238E27FC236}">
                <a16:creationId xmlns:a16="http://schemas.microsoft.com/office/drawing/2014/main" id="{0967A6B3-04A9-E2C1-450A-A1EAE2CAD038}"/>
              </a:ext>
            </a:extLst>
          </p:cNvPr>
          <p:cNvSpPr>
            <a:spLocks noGrp="1"/>
          </p:cNvSpPr>
          <p:nvPr>
            <p:ph idx="1"/>
          </p:nvPr>
        </p:nvSpPr>
        <p:spPr>
          <a:xfrm>
            <a:off x="457200" y="1628800"/>
            <a:ext cx="8229600" cy="4497363"/>
          </a:xfrm>
        </p:spPr>
        <p:txBody>
          <a:bodyPr/>
          <a:lstStyle/>
          <a:p>
            <a:r>
              <a:rPr lang="en-AU" sz="2800" dirty="0"/>
              <a:t>Most unemployed Australians don’t receive income support</a:t>
            </a:r>
          </a:p>
          <a:p>
            <a:r>
              <a:rPr lang="en-AU" sz="2800" dirty="0"/>
              <a:t>Most people receiving JobSeeker Payment are not unemployed</a:t>
            </a:r>
          </a:p>
          <a:p>
            <a:r>
              <a:rPr lang="en-AU" sz="2800" dirty="0"/>
              <a:t>Is targeting by exclusion the best way to support the poorest?</a:t>
            </a:r>
          </a:p>
          <a:p>
            <a:r>
              <a:rPr lang="en-AU" sz="2800" dirty="0"/>
              <a:t>How many people have never worked?</a:t>
            </a:r>
          </a:p>
          <a:p>
            <a:r>
              <a:rPr lang="en-AU" sz="2800" dirty="0"/>
              <a:t>How many people have uninterrupted careers?</a:t>
            </a:r>
          </a:p>
          <a:p>
            <a:r>
              <a:rPr lang="en-AU" sz="2800" dirty="0"/>
              <a:t>Is there a right benchmark of adequacy?</a:t>
            </a:r>
          </a:p>
        </p:txBody>
      </p:sp>
      <p:sp>
        <p:nvSpPr>
          <p:cNvPr id="4" name="Slide Number Placeholder 3">
            <a:extLst>
              <a:ext uri="{FF2B5EF4-FFF2-40B4-BE49-F238E27FC236}">
                <a16:creationId xmlns:a16="http://schemas.microsoft.com/office/drawing/2014/main" id="{0BE3DFEE-1913-C94B-35DB-0991EF2D14A7}"/>
              </a:ext>
            </a:extLst>
          </p:cNvPr>
          <p:cNvSpPr>
            <a:spLocks noGrp="1"/>
          </p:cNvSpPr>
          <p:nvPr>
            <p:ph type="sldNum" sz="quarter" idx="12"/>
          </p:nvPr>
        </p:nvSpPr>
        <p:spPr/>
        <p:txBody>
          <a:bodyPr/>
          <a:lstStyle/>
          <a:p>
            <a:fld id="{0B24F43C-916D-4600-A005-FA990CCB43A2}" type="slidenum">
              <a:rPr lang="en-AU" altLang="en-US" smtClean="0"/>
              <a:pPr/>
              <a:t>28</a:t>
            </a:fld>
            <a:endParaRPr lang="en-AU" altLang="en-US"/>
          </a:p>
        </p:txBody>
      </p:sp>
    </p:spTree>
    <p:extLst>
      <p:ext uri="{BB962C8B-B14F-4D97-AF65-F5344CB8AC3E}">
        <p14:creationId xmlns:p14="http://schemas.microsoft.com/office/powerpoint/2010/main" val="10640206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8229600" cy="927100"/>
          </a:xfrm>
        </p:spPr>
        <p:txBody>
          <a:bodyPr/>
          <a:lstStyle/>
          <a:p>
            <a:pPr>
              <a:defRPr/>
            </a:pPr>
            <a:r>
              <a:rPr lang="en-AU" b="1" dirty="0">
                <a:solidFill>
                  <a:schemeClr val="accent1">
                    <a:lumMod val="25000"/>
                  </a:schemeClr>
                </a:solidFill>
              </a:rPr>
              <a:t>Issues and Conclusions</a:t>
            </a:r>
          </a:p>
        </p:txBody>
      </p:sp>
      <p:sp>
        <p:nvSpPr>
          <p:cNvPr id="21507" name="Content Placeholder 2"/>
          <p:cNvSpPr>
            <a:spLocks noGrp="1" noChangeArrowheads="1"/>
          </p:cNvSpPr>
          <p:nvPr>
            <p:ph idx="1"/>
          </p:nvPr>
        </p:nvSpPr>
        <p:spPr>
          <a:xfrm>
            <a:off x="457200" y="1484313"/>
            <a:ext cx="8229600" cy="4641850"/>
          </a:xfrm>
        </p:spPr>
        <p:txBody>
          <a:bodyPr/>
          <a:lstStyle/>
          <a:p>
            <a:pPr>
              <a:spcBef>
                <a:spcPct val="0"/>
              </a:spcBef>
            </a:pPr>
            <a:r>
              <a:rPr lang="en-AU" altLang="en-US" dirty="0"/>
              <a:t>More questions than answers!</a:t>
            </a:r>
          </a:p>
          <a:p>
            <a:pPr>
              <a:spcBef>
                <a:spcPct val="0"/>
              </a:spcBef>
            </a:pPr>
            <a:r>
              <a:rPr lang="en-US" altLang="en-US" dirty="0"/>
              <a:t>Methodological questions: </a:t>
            </a:r>
          </a:p>
          <a:p>
            <a:pPr lvl="1">
              <a:spcBef>
                <a:spcPct val="0"/>
              </a:spcBef>
            </a:pPr>
            <a:r>
              <a:rPr lang="en-US" altLang="en-US" dirty="0"/>
              <a:t>Housing costs.</a:t>
            </a:r>
          </a:p>
          <a:p>
            <a:pPr lvl="1">
              <a:spcBef>
                <a:spcPct val="0"/>
              </a:spcBef>
            </a:pPr>
            <a:r>
              <a:rPr lang="en-US" altLang="en-US" dirty="0"/>
              <a:t>Comparing adequacy</a:t>
            </a:r>
          </a:p>
          <a:p>
            <a:pPr lvl="1">
              <a:spcBef>
                <a:spcPct val="0"/>
              </a:spcBef>
            </a:pPr>
            <a:r>
              <a:rPr lang="en-US" altLang="en-US" dirty="0"/>
              <a:t>Comparing labour markets</a:t>
            </a:r>
          </a:p>
          <a:p>
            <a:pPr>
              <a:spcBef>
                <a:spcPct val="0"/>
              </a:spcBef>
            </a:pPr>
            <a:r>
              <a:rPr lang="en-US" altLang="en-US" dirty="0"/>
              <a:t>What are outcomes? Benefit levels or poverty rates and poverty gaps? </a:t>
            </a:r>
          </a:p>
          <a:p>
            <a:pPr marL="0" indent="0">
              <a:spcBef>
                <a:spcPct val="0"/>
              </a:spcBef>
              <a:buNone/>
            </a:pPr>
            <a:endParaRPr lang="en-US" altLang="en-US" dirty="0"/>
          </a:p>
          <a:p>
            <a:endParaRPr lang="en-AU" altLang="en-US" dirty="0"/>
          </a:p>
        </p:txBody>
      </p:sp>
      <p:sp>
        <p:nvSpPr>
          <p:cNvPr id="21508"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D23A2B7-D413-401A-A9EC-D302E5E0CF27}" type="slidenum">
              <a:rPr lang="en-AU" altLang="en-US" sz="1400"/>
              <a:pPr>
                <a:spcBef>
                  <a:spcPct val="0"/>
                </a:spcBef>
                <a:buFontTx/>
                <a:buNone/>
              </a:pPr>
              <a:t>29</a:t>
            </a:fld>
            <a:endParaRPr lang="en-AU" altLang="en-US" sz="1400"/>
          </a:p>
        </p:txBody>
      </p:sp>
    </p:spTree>
    <p:extLst>
      <p:ext uri="{BB962C8B-B14F-4D97-AF65-F5344CB8AC3E}">
        <p14:creationId xmlns:p14="http://schemas.microsoft.com/office/powerpoint/2010/main" val="26919349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B639BE-D740-1F95-5370-CE2ADCFB1C1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827580" y="908720"/>
            <a:ext cx="7870329" cy="5400600"/>
          </a:xfrm>
        </p:spPr>
      </p:pic>
      <p:sp>
        <p:nvSpPr>
          <p:cNvPr id="4" name="Slide Number Placeholder 3">
            <a:extLst>
              <a:ext uri="{FF2B5EF4-FFF2-40B4-BE49-F238E27FC236}">
                <a16:creationId xmlns:a16="http://schemas.microsoft.com/office/drawing/2014/main" id="{DB305507-C7C3-BDF0-EF8F-C602F902CBA6}"/>
              </a:ext>
            </a:extLst>
          </p:cNvPr>
          <p:cNvSpPr>
            <a:spLocks noGrp="1"/>
          </p:cNvSpPr>
          <p:nvPr>
            <p:ph type="sldNum" sz="quarter" idx="12"/>
          </p:nvPr>
        </p:nvSpPr>
        <p:spPr/>
        <p:txBody>
          <a:bodyPr/>
          <a:lstStyle/>
          <a:p>
            <a:fld id="{0B24F43C-916D-4600-A005-FA990CCB43A2}" type="slidenum">
              <a:rPr lang="en-AU" altLang="en-US" smtClean="0"/>
              <a:pPr/>
              <a:t>3</a:t>
            </a:fld>
            <a:endParaRPr lang="en-AU" altLang="en-US"/>
          </a:p>
        </p:txBody>
      </p:sp>
    </p:spTree>
    <p:extLst>
      <p:ext uri="{BB962C8B-B14F-4D97-AF65-F5344CB8AC3E}">
        <p14:creationId xmlns:p14="http://schemas.microsoft.com/office/powerpoint/2010/main" val="296476794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3FC7-A3E3-7EF6-D2ED-3454FFAC7E9B}"/>
              </a:ext>
            </a:extLst>
          </p:cNvPr>
          <p:cNvSpPr>
            <a:spLocks noGrp="1"/>
          </p:cNvSpPr>
          <p:nvPr>
            <p:ph type="title"/>
          </p:nvPr>
        </p:nvSpPr>
        <p:spPr>
          <a:xfrm>
            <a:off x="468313" y="765174"/>
            <a:ext cx="8229600" cy="2519809"/>
          </a:xfrm>
        </p:spPr>
        <p:txBody>
          <a:bodyPr/>
          <a:lstStyle/>
          <a:p>
            <a:r>
              <a:rPr lang="en-AU" b="1" dirty="0">
                <a:solidFill>
                  <a:schemeClr val="accent1">
                    <a:lumMod val="25000"/>
                  </a:schemeClr>
                </a:solidFill>
              </a:rPr>
              <a:t>Additional Material</a:t>
            </a:r>
          </a:p>
        </p:txBody>
      </p:sp>
      <p:sp>
        <p:nvSpPr>
          <p:cNvPr id="3" name="Slide Number Placeholder 2">
            <a:extLst>
              <a:ext uri="{FF2B5EF4-FFF2-40B4-BE49-F238E27FC236}">
                <a16:creationId xmlns:a16="http://schemas.microsoft.com/office/drawing/2014/main" id="{780D80BC-72DB-83AA-CE5B-2D9A720C8AA1}"/>
              </a:ext>
            </a:extLst>
          </p:cNvPr>
          <p:cNvSpPr>
            <a:spLocks noGrp="1"/>
          </p:cNvSpPr>
          <p:nvPr>
            <p:ph type="sldNum" sz="quarter" idx="12"/>
          </p:nvPr>
        </p:nvSpPr>
        <p:spPr/>
        <p:txBody>
          <a:bodyPr/>
          <a:lstStyle/>
          <a:p>
            <a:fld id="{CD1F46BB-A217-47DC-9BF7-34FBAE4A1550}" type="slidenum">
              <a:rPr lang="en-AU" altLang="en-US" smtClean="0"/>
              <a:pPr/>
              <a:t>30</a:t>
            </a:fld>
            <a:endParaRPr lang="en-AU" altLang="en-US"/>
          </a:p>
        </p:txBody>
      </p:sp>
    </p:spTree>
    <p:extLst>
      <p:ext uri="{BB962C8B-B14F-4D97-AF65-F5344CB8AC3E}">
        <p14:creationId xmlns:p14="http://schemas.microsoft.com/office/powerpoint/2010/main" val="21160066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654D2-E871-F0C9-0647-85BFF17B660F}"/>
              </a:ext>
            </a:extLst>
          </p:cNvPr>
          <p:cNvSpPr>
            <a:spLocks noGrp="1"/>
          </p:cNvSpPr>
          <p:nvPr>
            <p:ph type="title"/>
          </p:nvPr>
        </p:nvSpPr>
        <p:spPr>
          <a:xfrm>
            <a:off x="468313" y="765175"/>
            <a:ext cx="8229600" cy="647700"/>
          </a:xfrm>
        </p:spPr>
        <p:txBody>
          <a:bodyPr/>
          <a:lstStyle/>
          <a:p>
            <a:pPr>
              <a:defRPr/>
            </a:pPr>
            <a:r>
              <a:rPr lang="en-AU" b="1" dirty="0">
                <a:solidFill>
                  <a:schemeClr val="accent1">
                    <a:lumMod val="25000"/>
                  </a:schemeClr>
                </a:solidFill>
              </a:rPr>
              <a:t>Defining adequacy</a:t>
            </a:r>
          </a:p>
        </p:txBody>
      </p:sp>
      <p:sp>
        <p:nvSpPr>
          <p:cNvPr id="9219" name="Content Placeholder 2">
            <a:extLst>
              <a:ext uri="{FF2B5EF4-FFF2-40B4-BE49-F238E27FC236}">
                <a16:creationId xmlns:a16="http://schemas.microsoft.com/office/drawing/2014/main" id="{8FCA0D7C-2A3B-2404-B3DA-BEB7E1F1C592}"/>
              </a:ext>
            </a:extLst>
          </p:cNvPr>
          <p:cNvSpPr>
            <a:spLocks noGrp="1" noChangeArrowheads="1"/>
          </p:cNvSpPr>
          <p:nvPr>
            <p:ph idx="1"/>
          </p:nvPr>
        </p:nvSpPr>
        <p:spPr>
          <a:xfrm>
            <a:off x="457200" y="1484313"/>
            <a:ext cx="8229600" cy="4641850"/>
          </a:xfrm>
        </p:spPr>
        <p:txBody>
          <a:bodyPr/>
          <a:lstStyle/>
          <a:p>
            <a:pPr>
              <a:lnSpc>
                <a:spcPct val="107000"/>
              </a:lnSpc>
              <a:spcAft>
                <a:spcPts val="800"/>
              </a:spcAft>
              <a:buFont typeface="Symbol" panose="05050102010706020507" pitchFamily="18" charset="2"/>
              <a:buChar char=""/>
            </a:pPr>
            <a:r>
              <a:rPr lang="en-AU" altLang="en-US" sz="1600">
                <a:ea typeface="Arial" panose="020B0604020202020204" pitchFamily="34" charset="0"/>
                <a:cs typeface="Times New Roman" panose="02020603050405020304" pitchFamily="18" charset="0"/>
              </a:rPr>
              <a:t>The concept of ‘adequacy’ is one of the core values of the Australian social security system. The </a:t>
            </a:r>
            <a:r>
              <a:rPr lang="en-AU" altLang="en-US" sz="1600" b="1">
                <a:ea typeface="Arial" panose="020B0604020202020204" pitchFamily="34" charset="0"/>
                <a:cs typeface="Times New Roman" panose="02020603050405020304" pitchFamily="18" charset="0"/>
              </a:rPr>
              <a:t>McClure Review </a:t>
            </a:r>
            <a:r>
              <a:rPr lang="en-AU" altLang="en-US" sz="1600">
                <a:ea typeface="Arial" panose="020B0604020202020204" pitchFamily="34" charset="0"/>
                <a:cs typeface="Times New Roman" panose="02020603050405020304" pitchFamily="18" charset="0"/>
              </a:rPr>
              <a:t>(2015) defined ‘adequacy’ as providing ‘income support recipients with sufficient support to ensure a basic standard of living in line with community standards.’ </a:t>
            </a:r>
          </a:p>
          <a:p>
            <a:pPr>
              <a:lnSpc>
                <a:spcPct val="107000"/>
              </a:lnSpc>
              <a:spcAft>
                <a:spcPts val="800"/>
              </a:spcAft>
              <a:buFont typeface="Symbol" panose="05050102010706020507" pitchFamily="18" charset="2"/>
              <a:buChar char=""/>
            </a:pPr>
            <a:r>
              <a:rPr lang="en-AU" altLang="en-US" sz="1600">
                <a:ea typeface="Arial" panose="020B0604020202020204" pitchFamily="34" charset="0"/>
                <a:cs typeface="Times New Roman" panose="02020603050405020304" pitchFamily="18" charset="0"/>
              </a:rPr>
              <a:t>Measures used in the </a:t>
            </a:r>
            <a:r>
              <a:rPr lang="en-AU" altLang="en-US" sz="1600" b="1">
                <a:ea typeface="Arial" panose="020B0604020202020204" pitchFamily="34" charset="0"/>
                <a:cs typeface="Times New Roman" panose="02020603050405020304" pitchFamily="18" charset="0"/>
              </a:rPr>
              <a:t>Harmer Review </a:t>
            </a:r>
            <a:r>
              <a:rPr lang="en-AU" altLang="en-US" sz="1600">
                <a:ea typeface="Arial" panose="020B0604020202020204" pitchFamily="34" charset="0"/>
                <a:cs typeface="Times New Roman" panose="02020603050405020304" pitchFamily="18" charset="0"/>
              </a:rPr>
              <a:t>(2009)</a:t>
            </a:r>
          </a:p>
          <a:p>
            <a:pPr lvl="1" indent="-342900">
              <a:lnSpc>
                <a:spcPct val="107000"/>
              </a:lnSpc>
              <a:spcAft>
                <a:spcPts val="800"/>
              </a:spcAft>
              <a:buFont typeface="Symbol" panose="05050102010706020507" pitchFamily="18" charset="2"/>
              <a:buChar char=""/>
            </a:pPr>
            <a:r>
              <a:rPr lang="en-AU" altLang="en-US" sz="1400">
                <a:ea typeface="Arial" panose="020B0604020202020204" pitchFamily="34" charset="0"/>
                <a:cs typeface="Times New Roman" panose="02020603050405020304" pitchFamily="18" charset="0"/>
              </a:rPr>
              <a:t>The purchasing power of payments (trends in their real value since the 1980s).</a:t>
            </a:r>
          </a:p>
          <a:p>
            <a:pPr lvl="1" indent="-342900">
              <a:lnSpc>
                <a:spcPct val="107000"/>
              </a:lnSpc>
              <a:spcAft>
                <a:spcPts val="800"/>
              </a:spcAft>
              <a:buFont typeface="Symbol" panose="05050102010706020507" pitchFamily="18" charset="2"/>
              <a:buChar char=""/>
            </a:pPr>
            <a:r>
              <a:rPr lang="en-AU" altLang="en-US" sz="1400">
                <a:ea typeface="Arial" panose="020B0604020202020204" pitchFamily="34" charset="0"/>
                <a:cs typeface="Times New Roman" panose="02020603050405020304" pitchFamily="18" charset="0"/>
              </a:rPr>
              <a:t>Value relative to earnings (both Male Total Average Weekly Earnings (MTAWE) and the National Minimum Wage, also since the 1980s).</a:t>
            </a:r>
          </a:p>
          <a:p>
            <a:pPr lvl="1" indent="-342900">
              <a:lnSpc>
                <a:spcPct val="107000"/>
              </a:lnSpc>
              <a:spcAft>
                <a:spcPts val="800"/>
              </a:spcAft>
              <a:buFont typeface="Symbol" panose="05050102010706020507" pitchFamily="18" charset="2"/>
              <a:buChar char=""/>
            </a:pPr>
            <a:r>
              <a:rPr lang="en-AU" altLang="en-US" sz="1400">
                <a:ea typeface="Arial" panose="020B0604020202020204" pitchFamily="34" charset="0"/>
                <a:cs typeface="Times New Roman" panose="02020603050405020304" pitchFamily="18" charset="0"/>
              </a:rPr>
              <a:t>Budget standards – that specify the detailed costs of purchases needed to sustain an adequate living standard.</a:t>
            </a:r>
          </a:p>
          <a:p>
            <a:pPr lvl="1" indent="-342900">
              <a:lnSpc>
                <a:spcPct val="107000"/>
              </a:lnSpc>
              <a:spcAft>
                <a:spcPts val="800"/>
              </a:spcAft>
              <a:buFont typeface="Symbol" panose="05050102010706020507" pitchFamily="18" charset="2"/>
              <a:buChar char=""/>
            </a:pPr>
            <a:r>
              <a:rPr lang="en-AU" altLang="en-US" sz="1400">
                <a:ea typeface="Arial" panose="020B0604020202020204" pitchFamily="34" charset="0"/>
                <a:cs typeface="Times New Roman" panose="02020603050405020304" pitchFamily="18" charset="0"/>
              </a:rPr>
              <a:t>Income poverty measures (1/2 median, the Henderson Poverty Line).</a:t>
            </a:r>
          </a:p>
          <a:p>
            <a:pPr lvl="1" indent="-342900">
              <a:lnSpc>
                <a:spcPct val="107000"/>
              </a:lnSpc>
              <a:spcAft>
                <a:spcPts val="800"/>
              </a:spcAft>
              <a:buFont typeface="Symbol" panose="05050102010706020507" pitchFamily="18" charset="2"/>
              <a:buChar char=""/>
            </a:pPr>
            <a:r>
              <a:rPr lang="en-AU" altLang="en-US" sz="1400">
                <a:ea typeface="Arial" panose="020B0604020202020204" pitchFamily="34" charset="0"/>
                <a:cs typeface="Times New Roman" panose="02020603050405020304" pitchFamily="18" charset="0"/>
              </a:rPr>
              <a:t>International comparisons with levels in other Organisation for Economic Co-operation and Development (OECD) countries.</a:t>
            </a:r>
          </a:p>
          <a:p>
            <a:pPr lvl="1" indent="-342900">
              <a:lnSpc>
                <a:spcPct val="107000"/>
              </a:lnSpc>
              <a:spcAft>
                <a:spcPts val="800"/>
              </a:spcAft>
              <a:buFont typeface="Symbol" panose="05050102010706020507" pitchFamily="18" charset="2"/>
              <a:buChar char=""/>
            </a:pPr>
            <a:r>
              <a:rPr lang="en-AU" altLang="en-US" sz="1400">
                <a:ea typeface="Arial" panose="020B0604020202020204" pitchFamily="34" charset="0"/>
                <a:cs typeface="Times New Roman" panose="02020603050405020304" pitchFamily="18" charset="0"/>
              </a:rPr>
              <a:t>Wellbeing outcomes (These included the way in which pensioners themselves perceived their own level of wellbeing. The second was a measure that identified the extent to which particularly poor outcomes occurred among different populations – deprivation standards and financial stress).</a:t>
            </a:r>
          </a:p>
          <a:p>
            <a:endParaRPr lang="en-AU" altLang="en-US">
              <a:ea typeface="Arial" panose="020B0604020202020204" pitchFamily="34" charset="0"/>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370F15C2-EC74-6C55-AD40-7F7463CAB9C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B72F999-9C7F-4C02-BEE4-EE91B379AFE0}" type="slidenum">
              <a:rPr lang="en-AU" altLang="en-US" sz="1400" smtClean="0"/>
              <a:pPr>
                <a:spcBef>
                  <a:spcPct val="0"/>
                </a:spcBef>
                <a:buFontTx/>
                <a:buNone/>
              </a:pPr>
              <a:t>31</a:t>
            </a:fld>
            <a:endParaRPr lang="en-AU" altLang="en-US" sz="1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268F-3F3D-FA60-C07D-8625CD758AF0}"/>
              </a:ext>
            </a:extLst>
          </p:cNvPr>
          <p:cNvSpPr>
            <a:spLocks noGrp="1"/>
          </p:cNvSpPr>
          <p:nvPr>
            <p:ph type="title"/>
          </p:nvPr>
        </p:nvSpPr>
        <p:spPr/>
        <p:txBody>
          <a:bodyPr>
            <a:normAutofit fontScale="90000"/>
          </a:bodyPr>
          <a:lstStyle/>
          <a:p>
            <a:pPr>
              <a:defRPr/>
            </a:pPr>
            <a:r>
              <a:rPr lang="en-AU" sz="2700" b="1" dirty="0">
                <a:solidFill>
                  <a:schemeClr val="accent5">
                    <a:lumMod val="25000"/>
                  </a:schemeClr>
                </a:solidFill>
              </a:rPr>
              <a:t>Change (%) in real median equivalised household disposable income, 1995 to 2012 (or nearest year)</a:t>
            </a:r>
            <a:br>
              <a:rPr lang="en-AU" sz="2700" b="1" dirty="0">
                <a:solidFill>
                  <a:schemeClr val="accent5">
                    <a:lumMod val="25000"/>
                  </a:schemeClr>
                </a:solidFill>
              </a:rPr>
            </a:br>
            <a:r>
              <a:rPr lang="en-AU" sz="1200" dirty="0"/>
              <a:t>Source: Estimated from OECD Income Distribution database, </a:t>
            </a:r>
            <a:r>
              <a:rPr lang="en-AU" sz="1200" dirty="0">
                <a:hlinkClick r:id="rId2"/>
              </a:rPr>
              <a:t>http://stats.oecd.org/index.aspx?queryid=46022</a:t>
            </a:r>
            <a:endParaRPr lang="en-AU" sz="1200" dirty="0"/>
          </a:p>
        </p:txBody>
      </p:sp>
      <p:graphicFrame>
        <p:nvGraphicFramePr>
          <p:cNvPr id="4" name="Content Placeholder 3">
            <a:extLst>
              <a:ext uri="{FF2B5EF4-FFF2-40B4-BE49-F238E27FC236}">
                <a16:creationId xmlns:a16="http://schemas.microsoft.com/office/drawing/2014/main" id="{A20A1B94-E321-3879-EA86-842FC243B6BF}"/>
              </a:ext>
            </a:extLst>
          </p:cNvPr>
          <p:cNvGraphicFramePr>
            <a:graphicFrameLocks noGrp="1"/>
          </p:cNvGraphicFramePr>
          <p:nvPr>
            <p:ph idx="1"/>
          </p:nvPr>
        </p:nvGraphicFramePr>
        <p:xfrm>
          <a:off x="628650" y="2226468"/>
          <a:ext cx="7886700" cy="39388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02A9-5986-4246-53FC-B54511BB4EE3}"/>
              </a:ext>
            </a:extLst>
          </p:cNvPr>
          <p:cNvSpPr>
            <a:spLocks noGrp="1"/>
          </p:cNvSpPr>
          <p:nvPr>
            <p:ph type="title"/>
          </p:nvPr>
        </p:nvSpPr>
        <p:spPr>
          <a:xfrm>
            <a:off x="457200" y="945357"/>
            <a:ext cx="8229600" cy="1143000"/>
          </a:xfrm>
        </p:spPr>
        <p:txBody>
          <a:bodyPr/>
          <a:lstStyle/>
          <a:p>
            <a:pPr>
              <a:defRPr/>
            </a:pPr>
            <a:r>
              <a:rPr lang="en-AU" sz="3200" b="1" dirty="0">
                <a:solidFill>
                  <a:schemeClr val="accent1">
                    <a:lumMod val="25000"/>
                  </a:schemeClr>
                </a:solidFill>
              </a:rPr>
              <a:t>Trends in share of full-time jobs, not low paid, for women, Australia 1978 to 2016</a:t>
            </a:r>
          </a:p>
        </p:txBody>
      </p:sp>
      <p:sp>
        <p:nvSpPr>
          <p:cNvPr id="14339" name="Slide Number Placeholder 3">
            <a:extLst>
              <a:ext uri="{FF2B5EF4-FFF2-40B4-BE49-F238E27FC236}">
                <a16:creationId xmlns:a16="http://schemas.microsoft.com/office/drawing/2014/main" id="{8AD7864E-BF4C-8A2F-0988-4FB055C9A79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701A460-8049-4FE6-8C49-B5E9BB67A888}" type="slidenum">
              <a:rPr lang="en-AU" altLang="en-US" sz="1400"/>
              <a:pPr>
                <a:spcBef>
                  <a:spcPct val="0"/>
                </a:spcBef>
                <a:buFontTx/>
                <a:buNone/>
              </a:pPr>
              <a:t>33</a:t>
            </a:fld>
            <a:endParaRPr lang="en-AU" altLang="en-US" sz="1400"/>
          </a:p>
        </p:txBody>
      </p:sp>
      <p:graphicFrame>
        <p:nvGraphicFramePr>
          <p:cNvPr id="14340" name="Content Placeholder 4">
            <a:extLst>
              <a:ext uri="{FF2B5EF4-FFF2-40B4-BE49-F238E27FC236}">
                <a16:creationId xmlns:a16="http://schemas.microsoft.com/office/drawing/2014/main" id="{BE27869F-04F8-49CE-E969-52E8FFB02B3D}"/>
              </a:ext>
            </a:extLst>
          </p:cNvPr>
          <p:cNvGraphicFramePr>
            <a:graphicFrameLocks noGrp="1"/>
          </p:cNvGraphicFramePr>
          <p:nvPr>
            <p:ph idx="1"/>
          </p:nvPr>
        </p:nvGraphicFramePr>
        <p:xfrm>
          <a:off x="406400" y="2298700"/>
          <a:ext cx="8331200" cy="3878263"/>
        </p:xfrm>
        <a:graphic>
          <a:graphicData uri="http://schemas.openxmlformats.org/presentationml/2006/ole">
            <mc:AlternateContent xmlns:mc="http://schemas.openxmlformats.org/markup-compatibility/2006">
              <mc:Choice xmlns:v="urn:schemas-microsoft-com:vml" Requires="v">
                <p:oleObj name="Chart" r:id="rId2" imgW="8340051" imgH="3883489" progId="Excel.Chart.8">
                  <p:embed/>
                </p:oleObj>
              </mc:Choice>
              <mc:Fallback>
                <p:oleObj name="Chart" r:id="rId2" imgW="8340051" imgH="3883489" progId="Excel.Chart.8">
                  <p:embed/>
                  <p:pic>
                    <p:nvPicPr>
                      <p:cNvPr id="14340" name="Content Placeholder 4">
                        <a:extLst>
                          <a:ext uri="{FF2B5EF4-FFF2-40B4-BE49-F238E27FC236}">
                            <a16:creationId xmlns:a16="http://schemas.microsoft.com/office/drawing/2014/main" id="{BE27869F-04F8-49CE-E969-52E8FFB02B3D}"/>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2298700"/>
                        <a:ext cx="83312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6FB8-97A0-2006-3627-E8DC0446D63B}"/>
              </a:ext>
            </a:extLst>
          </p:cNvPr>
          <p:cNvSpPr>
            <a:spLocks noGrp="1"/>
          </p:cNvSpPr>
          <p:nvPr>
            <p:ph type="title"/>
          </p:nvPr>
        </p:nvSpPr>
        <p:spPr/>
        <p:txBody>
          <a:bodyPr/>
          <a:lstStyle/>
          <a:p>
            <a:pPr>
              <a:defRPr/>
            </a:pPr>
            <a:r>
              <a:rPr lang="en-AU" sz="3200" b="1" dirty="0">
                <a:solidFill>
                  <a:schemeClr val="accent1">
                    <a:lumMod val="25000"/>
                  </a:schemeClr>
                </a:solidFill>
              </a:rPr>
              <a:t>Trends in share of full-time jobs, not low paid, for men, Australia, 1978 to 2016</a:t>
            </a:r>
          </a:p>
        </p:txBody>
      </p:sp>
      <p:sp>
        <p:nvSpPr>
          <p:cNvPr id="15363" name="Slide Number Placeholder 3">
            <a:extLst>
              <a:ext uri="{FF2B5EF4-FFF2-40B4-BE49-F238E27FC236}">
                <a16:creationId xmlns:a16="http://schemas.microsoft.com/office/drawing/2014/main" id="{DE0C952D-657B-4529-1C96-C668DAD0F83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2C06232-47B3-41FC-9467-9F8B7DC14A94}" type="slidenum">
              <a:rPr lang="en-AU" altLang="en-US" sz="1400"/>
              <a:pPr>
                <a:spcBef>
                  <a:spcPct val="0"/>
                </a:spcBef>
                <a:buFontTx/>
                <a:buNone/>
              </a:pPr>
              <a:t>34</a:t>
            </a:fld>
            <a:endParaRPr lang="en-AU" altLang="en-US" sz="1400"/>
          </a:p>
        </p:txBody>
      </p:sp>
      <p:graphicFrame>
        <p:nvGraphicFramePr>
          <p:cNvPr id="15364" name="Content Placeholder 7">
            <a:extLst>
              <a:ext uri="{FF2B5EF4-FFF2-40B4-BE49-F238E27FC236}">
                <a16:creationId xmlns:a16="http://schemas.microsoft.com/office/drawing/2014/main" id="{1136AA83-9BB8-0F24-DBCD-CDE54F6160CD}"/>
              </a:ext>
            </a:extLst>
          </p:cNvPr>
          <p:cNvGraphicFramePr>
            <a:graphicFrameLocks noGrp="1"/>
          </p:cNvGraphicFramePr>
          <p:nvPr>
            <p:ph idx="1"/>
          </p:nvPr>
        </p:nvGraphicFramePr>
        <p:xfrm>
          <a:off x="406400" y="1865313"/>
          <a:ext cx="8331200" cy="4311650"/>
        </p:xfrm>
        <a:graphic>
          <a:graphicData uri="http://schemas.openxmlformats.org/presentationml/2006/ole">
            <mc:AlternateContent xmlns:mc="http://schemas.openxmlformats.org/markup-compatibility/2006">
              <mc:Choice xmlns:v="urn:schemas-microsoft-com:vml" Requires="v">
                <p:oleObj name="Chart" r:id="rId2" imgW="8340051" imgH="4322439" progId="Excel.Chart.8">
                  <p:embed/>
                </p:oleObj>
              </mc:Choice>
              <mc:Fallback>
                <p:oleObj name="Chart" r:id="rId2" imgW="8340051" imgH="4322439" progId="Excel.Chart.8">
                  <p:embed/>
                  <p:pic>
                    <p:nvPicPr>
                      <p:cNvPr id="15364" name="Content Placeholder 7">
                        <a:extLst>
                          <a:ext uri="{FF2B5EF4-FFF2-40B4-BE49-F238E27FC236}">
                            <a16:creationId xmlns:a16="http://schemas.microsoft.com/office/drawing/2014/main" id="{1136AA83-9BB8-0F24-DBCD-CDE54F6160CD}"/>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865313"/>
                        <a:ext cx="83312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6E1A-DEB2-A9D4-E5E8-88B6A4AA24A6}"/>
              </a:ext>
            </a:extLst>
          </p:cNvPr>
          <p:cNvSpPr>
            <a:spLocks noGrp="1"/>
          </p:cNvSpPr>
          <p:nvPr>
            <p:ph type="title"/>
          </p:nvPr>
        </p:nvSpPr>
        <p:spPr>
          <a:xfrm>
            <a:off x="539750" y="765175"/>
            <a:ext cx="8158163" cy="792163"/>
          </a:xfrm>
        </p:spPr>
        <p:txBody>
          <a:bodyPr/>
          <a:lstStyle/>
          <a:p>
            <a:pPr>
              <a:defRPr/>
            </a:pPr>
            <a:r>
              <a:rPr lang="en-AU" sz="2800" b="1" dirty="0">
                <a:solidFill>
                  <a:schemeClr val="accent1">
                    <a:lumMod val="25000"/>
                  </a:schemeClr>
                </a:solidFill>
              </a:rPr>
              <a:t>Temporary employment to population ratio, OECD countries, by type of employment, 2013</a:t>
            </a:r>
            <a:endParaRPr lang="en-AU" sz="2800" dirty="0"/>
          </a:p>
        </p:txBody>
      </p:sp>
      <p:graphicFrame>
        <p:nvGraphicFramePr>
          <p:cNvPr id="3" name="Content Placeholder 8">
            <a:extLst>
              <a:ext uri="{FF2B5EF4-FFF2-40B4-BE49-F238E27FC236}">
                <a16:creationId xmlns:a16="http://schemas.microsoft.com/office/drawing/2014/main" id="{3903FEC9-DB8A-F458-0351-88EB4C5AE9D3}"/>
              </a:ext>
            </a:extLst>
          </p:cNvPr>
          <p:cNvGraphicFramePr>
            <a:graphicFrameLocks noGrp="1"/>
          </p:cNvGraphicFramePr>
          <p:nvPr>
            <p:ph idx="1"/>
            <p:extLst>
              <p:ext uri="{D42A27DB-BD31-4B8C-83A1-F6EECF244321}">
                <p14:modId xmlns:p14="http://schemas.microsoft.com/office/powerpoint/2010/main" val="3290865540"/>
              </p:ext>
            </p:extLst>
          </p:nvPr>
        </p:nvGraphicFramePr>
        <p:xfrm>
          <a:off x="755650" y="1557338"/>
          <a:ext cx="7200900" cy="5040312"/>
        </p:xfrm>
        <a:graphic>
          <a:graphicData uri="http://schemas.openxmlformats.org/drawingml/2006/chart">
            <c:chart xmlns:c="http://schemas.openxmlformats.org/drawingml/2006/chart" xmlns:r="http://schemas.openxmlformats.org/officeDocument/2006/relationships" r:id="rId3"/>
          </a:graphicData>
        </a:graphic>
      </p:graphicFrame>
      <p:sp>
        <p:nvSpPr>
          <p:cNvPr id="16388" name="Slide Number Placeholder 6">
            <a:extLst>
              <a:ext uri="{FF2B5EF4-FFF2-40B4-BE49-F238E27FC236}">
                <a16:creationId xmlns:a16="http://schemas.microsoft.com/office/drawing/2014/main" id="{452F0C5F-3F6D-F06B-EE6A-281F4C9C51C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9FAD781-FCC5-4985-912B-063D2FE2A849}" type="slidenum">
              <a:rPr lang="en-AU" altLang="en-US" sz="1400"/>
              <a:pPr>
                <a:spcBef>
                  <a:spcPct val="0"/>
                </a:spcBef>
                <a:buFontTx/>
                <a:buNone/>
              </a:pPr>
              <a:t>35</a:t>
            </a:fld>
            <a:endParaRPr lang="en-AU" altLang="en-US" sz="14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59" y="765175"/>
            <a:ext cx="8086353" cy="463551"/>
          </a:xfrm>
        </p:spPr>
        <p:txBody>
          <a:bodyPr/>
          <a:lstStyle/>
          <a:p>
            <a:pPr>
              <a:defRPr/>
            </a:pPr>
            <a:r>
              <a:rPr lang="en-US" b="1" dirty="0">
                <a:solidFill>
                  <a:schemeClr val="accent1">
                    <a:lumMod val="25000"/>
                  </a:schemeClr>
                </a:solidFill>
                <a:latin typeface="Calibri" panose="020F0502020204030204" pitchFamily="34" charset="0"/>
                <a:cs typeface="Calibri" panose="020F0502020204030204" pitchFamily="34" charset="0"/>
              </a:rPr>
              <a:t>Background</a:t>
            </a:r>
            <a:endParaRPr lang="en-AU" dirty="0">
              <a:latin typeface="Calibri" panose="020F0502020204030204" pitchFamily="34" charset="0"/>
              <a:cs typeface="Calibri" panose="020F0502020204030204" pitchFamily="34" charset="0"/>
            </a:endParaRPr>
          </a:p>
        </p:txBody>
      </p:sp>
      <p:sp>
        <p:nvSpPr>
          <p:cNvPr id="8195" name="Content Placeholder 2"/>
          <p:cNvSpPr>
            <a:spLocks noGrp="1" noChangeArrowheads="1"/>
          </p:cNvSpPr>
          <p:nvPr>
            <p:ph idx="1"/>
          </p:nvPr>
        </p:nvSpPr>
        <p:spPr>
          <a:xfrm>
            <a:off x="457200" y="1412776"/>
            <a:ext cx="8229600" cy="4713387"/>
          </a:xfrm>
        </p:spPr>
        <p:txBody>
          <a:bodyPr/>
          <a:lstStyle/>
          <a:p>
            <a:r>
              <a:rPr lang="en-GB" altLang="en-US" sz="2200" dirty="0">
                <a:latin typeface="Calibri" panose="020F0502020204030204" pitchFamily="34" charset="0"/>
                <a:cs typeface="Calibri" panose="020F0502020204030204" pitchFamily="34" charset="0"/>
              </a:rPr>
              <a:t>“The first comprehensive study on social assistance in OECD countries was undertaken by Eardley and colleagues [Eardley, Bradshaw, Ditch, Gough and Whiteford] (1996; see also Gough et al. 1997) </a:t>
            </a:r>
            <a:r>
              <a:rPr lang="en-GB" altLang="en-US" sz="2200" u="sng" dirty="0">
                <a:latin typeface="Calibri" panose="020F0502020204030204" pitchFamily="34" charset="0"/>
                <a:cs typeface="Calibri" panose="020F0502020204030204" pitchFamily="34" charset="0"/>
              </a:rPr>
              <a:t>and is still the major reference, even though it describes the situation in 1992</a:t>
            </a:r>
            <a:r>
              <a:rPr lang="en-GB" altLang="en-US" sz="2200" dirty="0">
                <a:latin typeface="Calibri" panose="020F0502020204030204" pitchFamily="34" charset="0"/>
                <a:cs typeface="Calibri" panose="020F0502020204030204" pitchFamily="34" charset="0"/>
              </a:rPr>
              <a:t>.” (Bahle, Pfeifer and Wendt, 2010, 251.)</a:t>
            </a:r>
          </a:p>
          <a:p>
            <a:pPr lvl="1"/>
            <a:r>
              <a:rPr lang="en-GB" altLang="en-US" sz="1800" dirty="0">
                <a:latin typeface="Calibri" panose="020F0502020204030204" pitchFamily="34" charset="0"/>
                <a:cs typeface="Calibri" panose="020F0502020204030204" pitchFamily="34" charset="0"/>
              </a:rPr>
              <a:t>Funded by UK Department of Social Security for 18 countries (EU 12, plus Nordic and English-speaking), plus OECD for 6 further countries. Ian Gough supported by Nuffield Foundation.</a:t>
            </a:r>
          </a:p>
          <a:p>
            <a:pPr lvl="1"/>
            <a:r>
              <a:rPr lang="en-GB" altLang="en-US" sz="1800" dirty="0">
                <a:latin typeface="Calibri" panose="020F0502020204030204" pitchFamily="34" charset="0"/>
                <a:cs typeface="Calibri" panose="020F0502020204030204" pitchFamily="34" charset="0"/>
              </a:rPr>
              <a:t>This assessment used a wide range of data collected for then 24 OECD countries. Undertaken between October 1993 and 1995 by 5 researchers at York and Bath (+2), with national experts and validated by national administrations.</a:t>
            </a:r>
          </a:p>
          <a:p>
            <a:pPr lvl="1"/>
            <a:r>
              <a:rPr lang="en-GB" altLang="en-US" sz="1800" dirty="0">
                <a:latin typeface="Calibri" panose="020F0502020204030204" pitchFamily="34" charset="0"/>
                <a:cs typeface="Calibri" panose="020F0502020204030204" pitchFamily="34" charset="0"/>
              </a:rPr>
              <a:t>Two volumes published by UK Department of Social Security and OECD, and </a:t>
            </a:r>
            <a:r>
              <a:rPr lang="en-GB" altLang="en-US" sz="1800" i="1" dirty="0">
                <a:latin typeface="Calibri" panose="020F0502020204030204" pitchFamily="34" charset="0"/>
                <a:cs typeface="Calibri" panose="020F0502020204030204" pitchFamily="34" charset="0"/>
              </a:rPr>
              <a:t>Journal of European Social Policy </a:t>
            </a:r>
            <a:r>
              <a:rPr lang="en-GB" altLang="en-US" sz="1800" dirty="0">
                <a:latin typeface="Calibri" panose="020F0502020204030204" pitchFamily="34" charset="0"/>
                <a:cs typeface="Calibri" panose="020F0502020204030204" pitchFamily="34" charset="0"/>
              </a:rPr>
              <a:t>(JESP) article.</a:t>
            </a:r>
            <a:endParaRPr lang="en-AU" altLang="en-US" sz="1800" dirty="0">
              <a:latin typeface="Calibri" panose="020F0502020204030204" pitchFamily="34" charset="0"/>
              <a:cs typeface="Calibri" panose="020F0502020204030204" pitchFamily="34" charset="0"/>
            </a:endParaRPr>
          </a:p>
        </p:txBody>
      </p:sp>
      <p:sp>
        <p:nvSpPr>
          <p:cNvPr id="8196"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48B5016-59FA-4F2D-BEDC-078DE6F08BC1}" type="slidenum">
              <a:rPr lang="en-AU" altLang="en-US" sz="1400"/>
              <a:pPr>
                <a:spcBef>
                  <a:spcPct val="0"/>
                </a:spcBef>
                <a:buFontTx/>
                <a:buNone/>
              </a:pPr>
              <a:t>4</a:t>
            </a:fld>
            <a:endParaRPr lang="en-AU" altLang="en-US" sz="14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A0882B-1746-4007-8A12-3368CDA0010B}" type="slidenum">
              <a:rPr lang="en-GB" altLang="en-US" sz="1400">
                <a:latin typeface="Tahoma" panose="020B0604030504040204" pitchFamily="34" charset="0"/>
              </a:rPr>
              <a:pPr>
                <a:spcBef>
                  <a:spcPct val="0"/>
                </a:spcBef>
                <a:buFontTx/>
                <a:buNone/>
              </a:pPr>
              <a:t>5</a:t>
            </a:fld>
            <a:endParaRPr lang="en-GB" altLang="en-US" sz="1400">
              <a:latin typeface="Tahoma" panose="020B0604030504040204" pitchFamily="34" charset="0"/>
            </a:endParaRPr>
          </a:p>
        </p:txBody>
      </p:sp>
      <p:sp>
        <p:nvSpPr>
          <p:cNvPr id="7171" name="Rectangle 2"/>
          <p:cNvSpPr>
            <a:spLocks noGrp="1" noChangeArrowheads="1"/>
          </p:cNvSpPr>
          <p:nvPr>
            <p:ph type="title"/>
          </p:nvPr>
        </p:nvSpPr>
        <p:spPr>
          <a:xfrm>
            <a:off x="609600" y="533400"/>
            <a:ext cx="8077200" cy="990600"/>
          </a:xfrm>
        </p:spPr>
        <p:txBody>
          <a:bodyPr/>
          <a:lstStyle/>
          <a:p>
            <a:pPr eaLnBrk="1" hangingPunct="1">
              <a:defRPr/>
            </a:pPr>
            <a:r>
              <a:rPr lang="en-US" altLang="en-US" sz="3200" b="1" dirty="0">
                <a:solidFill>
                  <a:schemeClr val="accent1">
                    <a:lumMod val="25000"/>
                  </a:schemeClr>
                </a:solidFill>
                <a:latin typeface="Calibri" panose="020F0502020204030204" pitchFamily="34" charset="0"/>
                <a:cs typeface="Calibri" panose="020F0502020204030204" pitchFamily="34" charset="0"/>
              </a:rPr>
              <a:t>Definitions of social assistance</a:t>
            </a:r>
            <a:endParaRPr lang="en-US" altLang="en-US" dirty="0">
              <a:solidFill>
                <a:schemeClr val="accent1">
                  <a:lumMod val="25000"/>
                </a:schemeClr>
              </a:solidFill>
              <a:latin typeface="Calibri" panose="020F0502020204030204" pitchFamily="34" charset="0"/>
              <a:cs typeface="Calibri" panose="020F0502020204030204" pitchFamily="34" charset="0"/>
            </a:endParaRPr>
          </a:p>
        </p:txBody>
      </p:sp>
      <p:sp>
        <p:nvSpPr>
          <p:cNvPr id="10244" name="Rectangle 3" descr="Rectangle: Click to edit Master text styles&#10;Second level&#10;Third level&#10;Fourth level&#10;Fifth level"/>
          <p:cNvSpPr>
            <a:spLocks noGrp="1" noChangeArrowheads="1"/>
          </p:cNvSpPr>
          <p:nvPr>
            <p:ph type="body" idx="1"/>
          </p:nvPr>
        </p:nvSpPr>
        <p:spPr>
          <a:xfrm>
            <a:off x="533400" y="1341438"/>
            <a:ext cx="8077200" cy="5135562"/>
          </a:xfrm>
        </p:spPr>
        <p:txBody>
          <a:bodyPr/>
          <a:lstStyle/>
          <a:p>
            <a:pPr eaLnBrk="1" hangingPunct="1">
              <a:buFont typeface="Wingdings" panose="05000000000000000000" pitchFamily="2" charset="2"/>
              <a:buNone/>
            </a:pPr>
            <a:r>
              <a:rPr lang="en-US" altLang="en-US" sz="2400" dirty="0"/>
              <a:t>	</a:t>
            </a:r>
            <a:r>
              <a:rPr lang="en-US" altLang="en-US" sz="2000" dirty="0">
                <a:latin typeface="Calibri" panose="020F0502020204030204" pitchFamily="34" charset="0"/>
                <a:cs typeface="Calibri" panose="020F0502020204030204" pitchFamily="34" charset="0"/>
              </a:rPr>
              <a:t>“</a:t>
            </a:r>
            <a:r>
              <a:rPr lang="en-US" altLang="en-US" sz="1800" dirty="0">
                <a:latin typeface="Calibri" panose="020F0502020204030204" pitchFamily="34" charset="0"/>
                <a:cs typeface="Calibri" panose="020F0502020204030204" pitchFamily="34" charset="0"/>
              </a:rPr>
              <a:t>This study is concerned with the ways in which developed societies provide a guarantee of minimum resources to citizens or residents who lack sufficient income from other sources.  Such forms of protection are often described as constituting a “safety net”, through which people should not have to fall.</a:t>
            </a:r>
          </a:p>
          <a:p>
            <a:pPr eaLnBrk="1" hangingPunct="1">
              <a:buFont typeface="Wingdings" panose="05000000000000000000" pitchFamily="2" charset="2"/>
              <a:buNone/>
            </a:pPr>
            <a:r>
              <a:rPr lang="en-US" altLang="en-US" sz="1800" dirty="0">
                <a:latin typeface="Calibri" panose="020F0502020204030204" pitchFamily="34" charset="0"/>
                <a:cs typeface="Calibri" panose="020F0502020204030204" pitchFamily="34" charset="0"/>
              </a:rPr>
              <a:t>… Not all OECD countries have such a general safety net, but where they do, a substantial part of the safety net is normally provided through cash benefits or services available to applicants only where they cannot provide for themselves - that is, through some form of assessment of the resources already available to them.”</a:t>
            </a:r>
          </a:p>
          <a:p>
            <a:pPr eaLnBrk="1" hangingPunct="1">
              <a:buFont typeface="Wingdings" panose="05000000000000000000" pitchFamily="2" charset="2"/>
              <a:buNone/>
            </a:pPr>
            <a:r>
              <a:rPr lang="en-US" altLang="en-US" sz="1800" dirty="0">
                <a:latin typeface="Calibri" panose="020F0502020204030204" pitchFamily="34" charset="0"/>
                <a:cs typeface="Calibri" panose="020F0502020204030204" pitchFamily="34" charset="0"/>
              </a:rPr>
              <a:t>	</a:t>
            </a:r>
            <a:r>
              <a:rPr lang="en-US" altLang="en-US" sz="1800" b="1" dirty="0">
                <a:latin typeface="Calibri" panose="020F0502020204030204" pitchFamily="34" charset="0"/>
                <a:cs typeface="Calibri" panose="020F0502020204030204" pitchFamily="34" charset="0"/>
              </a:rPr>
              <a:t>Eardley, Bradshaw, Ditch, Gough and Whiteford, 1996.</a:t>
            </a:r>
          </a:p>
          <a:p>
            <a:pPr eaLnBrk="1" hangingPunct="1">
              <a:buFont typeface="Wingdings" panose="05000000000000000000" pitchFamily="2" charset="2"/>
              <a:buNone/>
            </a:pPr>
            <a:r>
              <a:rPr lang="en-US" altLang="en-US" sz="1800" dirty="0">
                <a:latin typeface="Calibri" panose="020F0502020204030204" pitchFamily="34" charset="0"/>
                <a:cs typeface="Calibri" panose="020F0502020204030204" pitchFamily="34" charset="0"/>
              </a:rPr>
              <a:t>  “For the purposes of these reviews, social assistance is defined as:</a:t>
            </a:r>
          </a:p>
          <a:p>
            <a:pPr eaLnBrk="1" hangingPunct="1">
              <a:buFont typeface="Wingdings" panose="05000000000000000000" pitchFamily="2" charset="2"/>
              <a:buNone/>
            </a:pPr>
            <a:r>
              <a:rPr lang="en-US" altLang="en-US" sz="1800" dirty="0">
                <a:latin typeface="Calibri" panose="020F0502020204030204" pitchFamily="34" charset="0"/>
                <a:cs typeface="Calibri" panose="020F0502020204030204" pitchFamily="34" charset="0"/>
              </a:rPr>
              <a:t>	Those means-tested benefits, in cash or in kind, which have eligibility criteria which are designed to target the receipt of benefits on individuals or households that are clustered within the lower segment of the income distribution, or below some threshold which approximates a similar target.</a:t>
            </a:r>
          </a:p>
          <a:p>
            <a:pPr eaLnBrk="1" hangingPunct="1">
              <a:buFont typeface="Wingdings" panose="05000000000000000000" pitchFamily="2" charset="2"/>
              <a:buNone/>
            </a:pPr>
            <a:r>
              <a:rPr lang="en-US" altLang="en-US" sz="1800" dirty="0">
                <a:latin typeface="Calibri" panose="020F0502020204030204" pitchFamily="34" charset="0"/>
                <a:cs typeface="Calibri" panose="020F0502020204030204" pitchFamily="34" charset="0"/>
              </a:rPr>
              <a:t>       </a:t>
            </a:r>
            <a:r>
              <a:rPr lang="en-US" altLang="en-US" sz="1800" b="1" dirty="0">
                <a:latin typeface="Calibri" panose="020F0502020204030204" pitchFamily="34" charset="0"/>
                <a:cs typeface="Calibri" panose="020F0502020204030204" pitchFamily="34" charset="0"/>
              </a:rPr>
              <a:t>OECD, 1998</a:t>
            </a:r>
          </a:p>
          <a:p>
            <a:pPr eaLnBrk="1" hangingPunct="1">
              <a:buFont typeface="Wingdings" panose="05000000000000000000" pitchFamily="2" charset="2"/>
              <a:buNone/>
            </a:pPr>
            <a:endParaRPr lang="en-US" altLang="en-US" sz="2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BDADC47-E9CC-40E9-8C76-A0C35FED9C52}" type="slidenum">
              <a:rPr lang="en-GB" altLang="en-US" sz="1400">
                <a:latin typeface="Tahoma" panose="020B0604030504040204" pitchFamily="34" charset="0"/>
              </a:rPr>
              <a:pPr>
                <a:spcBef>
                  <a:spcPct val="0"/>
                </a:spcBef>
                <a:buFontTx/>
                <a:buNone/>
              </a:pPr>
              <a:t>6</a:t>
            </a:fld>
            <a:endParaRPr lang="en-GB" altLang="en-US" sz="1400">
              <a:latin typeface="Tahoma" panose="020B0604030504040204" pitchFamily="34" charset="0"/>
            </a:endParaRPr>
          </a:p>
        </p:txBody>
      </p:sp>
      <p:sp>
        <p:nvSpPr>
          <p:cNvPr id="10243" name="Rectangle 2"/>
          <p:cNvSpPr>
            <a:spLocks noGrp="1" noChangeArrowheads="1"/>
          </p:cNvSpPr>
          <p:nvPr>
            <p:ph type="title"/>
          </p:nvPr>
        </p:nvSpPr>
        <p:spPr>
          <a:xfrm>
            <a:off x="609600" y="692150"/>
            <a:ext cx="7772400" cy="1416050"/>
          </a:xfrm>
        </p:spPr>
        <p:txBody>
          <a:bodyPr/>
          <a:lstStyle/>
          <a:p>
            <a:pPr eaLnBrk="1" hangingPunct="1">
              <a:defRPr/>
            </a:pPr>
            <a:r>
              <a:rPr lang="en-US" altLang="en-US" b="1" dirty="0">
                <a:solidFill>
                  <a:schemeClr val="accent1">
                    <a:lumMod val="25000"/>
                  </a:schemeClr>
                </a:solidFill>
                <a:latin typeface="Calibri" panose="020F0502020204030204" pitchFamily="34" charset="0"/>
                <a:cs typeface="Calibri" panose="020F0502020204030204" pitchFamily="34" charset="0"/>
              </a:rPr>
              <a:t>Classification of Means-Tested Schemes</a:t>
            </a:r>
            <a:endParaRPr lang="en-US" altLang="en-US" dirty="0">
              <a:solidFill>
                <a:schemeClr val="accent1">
                  <a:lumMod val="25000"/>
                </a:schemeClr>
              </a:solidFill>
              <a:latin typeface="Calibri" panose="020F0502020204030204" pitchFamily="34" charset="0"/>
              <a:cs typeface="Calibri" panose="020F0502020204030204" pitchFamily="34" charset="0"/>
            </a:endParaRPr>
          </a:p>
        </p:txBody>
      </p:sp>
      <p:sp>
        <p:nvSpPr>
          <p:cNvPr id="11268" name="Rectangle 3" descr="Rectangle: Click to edit Master text styles&#10;Second level&#10;Third level&#10;Fourth level&#10;Fifth level"/>
          <p:cNvSpPr>
            <a:spLocks noGrp="1" noChangeArrowheads="1"/>
          </p:cNvSpPr>
          <p:nvPr>
            <p:ph type="body" idx="4294967295"/>
          </p:nvPr>
        </p:nvSpPr>
        <p:spPr>
          <a:xfrm>
            <a:off x="1371600" y="2743200"/>
            <a:ext cx="7772400" cy="4114800"/>
          </a:xfrm>
        </p:spPr>
        <p:txBody>
          <a:bodyPr/>
          <a:lstStyle/>
          <a:p>
            <a:pPr eaLnBrk="1" hangingPunct="1">
              <a:buFont typeface="Wingdings" panose="05000000000000000000" pitchFamily="2" charset="2"/>
              <a:buNone/>
            </a:pPr>
            <a:r>
              <a:rPr lang="en-US" altLang="en-US"/>
              <a:t>	</a:t>
            </a:r>
            <a:endParaRPr lang="en-US" altLang="en-US" sz="2800"/>
          </a:p>
        </p:txBody>
      </p:sp>
      <p:graphicFrame>
        <p:nvGraphicFramePr>
          <p:cNvPr id="11269" name="Object 4"/>
          <p:cNvGraphicFramePr>
            <a:graphicFrameLocks noGrp="1" noChangeAspect="1"/>
          </p:cNvGraphicFramePr>
          <p:nvPr>
            <p:ph type="tbl" idx="1"/>
          </p:nvPr>
        </p:nvGraphicFramePr>
        <p:xfrm>
          <a:off x="1042988" y="1905000"/>
          <a:ext cx="7339012" cy="4057650"/>
        </p:xfrm>
        <a:graphic>
          <a:graphicData uri="http://schemas.openxmlformats.org/presentationml/2006/ole">
            <mc:AlternateContent xmlns:mc="http://schemas.openxmlformats.org/markup-compatibility/2006">
              <mc:Choice xmlns:v="urn:schemas-microsoft-com:vml" Requires="v">
                <p:oleObj name="Document" r:id="rId3" imgW="7749540" imgH="4873752" progId="Word.Document.8">
                  <p:embed/>
                </p:oleObj>
              </mc:Choice>
              <mc:Fallback>
                <p:oleObj name="Document" r:id="rId3" imgW="7749540" imgH="487375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905000"/>
                        <a:ext cx="7339012"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b="1" dirty="0">
                <a:solidFill>
                  <a:schemeClr val="accent1">
                    <a:lumMod val="25000"/>
                  </a:schemeClr>
                </a:solidFill>
                <a:latin typeface="Calibri" panose="020F0502020204030204" pitchFamily="34" charset="0"/>
                <a:cs typeface="Calibri" panose="020F0502020204030204" pitchFamily="34" charset="0"/>
              </a:rPr>
              <a:t>Measures used in classifying social assistance regimes </a:t>
            </a:r>
            <a:r>
              <a:rPr lang="en-AU" sz="2400" dirty="0">
                <a:solidFill>
                  <a:schemeClr val="accent1">
                    <a:lumMod val="25000"/>
                  </a:schemeClr>
                </a:solidFill>
                <a:latin typeface="Calibri" panose="020F0502020204030204" pitchFamily="34" charset="0"/>
                <a:cs typeface="Calibri" panose="020F0502020204030204" pitchFamily="34" charset="0"/>
              </a:rPr>
              <a:t>(Eardley et al, 1996)</a:t>
            </a:r>
          </a:p>
        </p:txBody>
      </p:sp>
      <p:sp>
        <p:nvSpPr>
          <p:cNvPr id="12291" name="Content Placeholder 2"/>
          <p:cNvSpPr>
            <a:spLocks noGrp="1" noChangeArrowheads="1"/>
          </p:cNvSpPr>
          <p:nvPr>
            <p:ph idx="1"/>
          </p:nvPr>
        </p:nvSpPr>
        <p:spPr/>
        <p:txBody>
          <a:bodyPr/>
          <a:lstStyle/>
          <a:p>
            <a:r>
              <a:rPr lang="en-AU" altLang="en-US" b="1" dirty="0">
                <a:latin typeface="Calibri" panose="020F0502020204030204" pitchFamily="34" charset="0"/>
                <a:cs typeface="Calibri" panose="020F0502020204030204" pitchFamily="34" charset="0"/>
              </a:rPr>
              <a:t>Inputs</a:t>
            </a:r>
          </a:p>
          <a:p>
            <a:pPr lvl="1"/>
            <a:r>
              <a:rPr lang="en-AU" altLang="en-US" sz="2000" dirty="0">
                <a:latin typeface="Calibri" panose="020F0502020204030204" pitchFamily="34" charset="0"/>
                <a:cs typeface="Calibri" panose="020F0502020204030204" pitchFamily="34" charset="0"/>
              </a:rPr>
              <a:t>extent and salience (expenditure and number of beneficiaries)</a:t>
            </a:r>
          </a:p>
          <a:p>
            <a:r>
              <a:rPr lang="en-AU" altLang="en-US" b="1" dirty="0">
                <a:latin typeface="Calibri" panose="020F0502020204030204" pitchFamily="34" charset="0"/>
                <a:cs typeface="Calibri" panose="020F0502020204030204" pitchFamily="34" charset="0"/>
              </a:rPr>
              <a:t>Programme structures</a:t>
            </a:r>
          </a:p>
          <a:p>
            <a:pPr lvl="1"/>
            <a:r>
              <a:rPr lang="en-AU" altLang="en-US" sz="2000" dirty="0">
                <a:latin typeface="Calibri" panose="020F0502020204030204" pitchFamily="34" charset="0"/>
                <a:cs typeface="Calibri" panose="020F0502020204030204" pitchFamily="34" charset="0"/>
              </a:rPr>
              <a:t>Centralisation or local variation</a:t>
            </a:r>
          </a:p>
          <a:p>
            <a:pPr lvl="1"/>
            <a:r>
              <a:rPr lang="en-AU" altLang="en-US" sz="2000" dirty="0">
                <a:latin typeface="Calibri" panose="020F0502020204030204" pitchFamily="34" charset="0"/>
                <a:cs typeface="Calibri" panose="020F0502020204030204" pitchFamily="34" charset="0"/>
              </a:rPr>
              <a:t>Rights or discretion</a:t>
            </a:r>
          </a:p>
          <a:p>
            <a:pPr lvl="1"/>
            <a:r>
              <a:rPr lang="en-AU" altLang="en-US" sz="2000" dirty="0">
                <a:latin typeface="Calibri" panose="020F0502020204030204" pitchFamily="34" charset="0"/>
                <a:cs typeface="Calibri" panose="020F0502020204030204" pitchFamily="34" charset="0"/>
              </a:rPr>
              <a:t>Individual entitlements or wider family obligations</a:t>
            </a:r>
          </a:p>
          <a:p>
            <a:pPr lvl="1"/>
            <a:r>
              <a:rPr lang="en-AU" altLang="en-US" sz="2000" dirty="0">
                <a:latin typeface="Calibri" panose="020F0502020204030204" pitchFamily="34" charset="0"/>
                <a:cs typeface="Calibri" panose="020F0502020204030204" pitchFamily="34" charset="0"/>
              </a:rPr>
              <a:t>Liberal or tough means-testing and work-testing</a:t>
            </a:r>
          </a:p>
          <a:p>
            <a:r>
              <a:rPr lang="en-AU" altLang="en-US" b="1" dirty="0">
                <a:latin typeface="Calibri" panose="020F0502020204030204" pitchFamily="34" charset="0"/>
                <a:cs typeface="Calibri" panose="020F0502020204030204" pitchFamily="34" charset="0"/>
              </a:rPr>
              <a:t>Outcomes</a:t>
            </a:r>
          </a:p>
          <a:p>
            <a:pPr lvl="1"/>
            <a:r>
              <a:rPr lang="en-AU" altLang="en-US" sz="2000" dirty="0">
                <a:latin typeface="Calibri" panose="020F0502020204030204" pitchFamily="34" charset="0"/>
                <a:cs typeface="Calibri" panose="020F0502020204030204" pitchFamily="34" charset="0"/>
              </a:rPr>
              <a:t>Benefit levels (national currency, PPP adjusted)</a:t>
            </a:r>
          </a:p>
          <a:p>
            <a:pPr lvl="1"/>
            <a:r>
              <a:rPr lang="en-AU" altLang="en-US" sz="2000" dirty="0">
                <a:latin typeface="Calibri" panose="020F0502020204030204" pitchFamily="34" charset="0"/>
                <a:cs typeface="Calibri" panose="020F0502020204030204" pitchFamily="34" charset="0"/>
              </a:rPr>
              <a:t>Replacement rates</a:t>
            </a:r>
          </a:p>
          <a:p>
            <a:pPr lvl="1"/>
            <a:endParaRPr lang="en-AU" altLang="en-US" dirty="0"/>
          </a:p>
        </p:txBody>
      </p:sp>
      <p:sp>
        <p:nvSpPr>
          <p:cNvPr id="12292"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1561AD7-14AF-416F-BDB5-B49DBD47AC94}" type="slidenum">
              <a:rPr lang="en-AU" altLang="en-US" sz="1400"/>
              <a:pPr>
                <a:spcBef>
                  <a:spcPct val="0"/>
                </a:spcBef>
                <a:buFontTx/>
                <a:buNone/>
              </a:pPr>
              <a:t>7</a:t>
            </a:fld>
            <a:endParaRPr lang="en-AU" altLang="en-US" sz="1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8675687" cy="935038"/>
          </a:xfrm>
        </p:spPr>
        <p:txBody>
          <a:bodyPr/>
          <a:lstStyle/>
          <a:p>
            <a:pPr>
              <a:defRPr/>
            </a:pPr>
            <a:r>
              <a:rPr lang="en-AU" b="1" dirty="0">
                <a:solidFill>
                  <a:schemeClr val="accent1">
                    <a:lumMod val="25000"/>
                  </a:schemeClr>
                </a:solidFill>
                <a:latin typeface="Calibri" panose="020F0502020204030204" pitchFamily="34" charset="0"/>
                <a:cs typeface="Calibri" panose="020F0502020204030204" pitchFamily="34" charset="0"/>
              </a:rPr>
              <a:t>Identifying social assistance regimes </a:t>
            </a:r>
          </a:p>
        </p:txBody>
      </p:sp>
      <p:sp>
        <p:nvSpPr>
          <p:cNvPr id="13315" name="Content Placeholder 2"/>
          <p:cNvSpPr>
            <a:spLocks noGrp="1" noChangeArrowheads="1"/>
          </p:cNvSpPr>
          <p:nvPr>
            <p:ph idx="1"/>
          </p:nvPr>
        </p:nvSpPr>
        <p:spPr>
          <a:xfrm>
            <a:off x="457200" y="1700213"/>
            <a:ext cx="8229600" cy="4425950"/>
          </a:xfrm>
        </p:spPr>
        <p:txBody>
          <a:bodyPr/>
          <a:lstStyle/>
          <a:p>
            <a:r>
              <a:rPr lang="en-AU" altLang="en-US" sz="2200" u="sng" dirty="0">
                <a:latin typeface="Calibri" panose="020F0502020204030204" pitchFamily="34" charset="0"/>
                <a:cs typeface="Calibri" panose="020F0502020204030204" pitchFamily="34" charset="0"/>
              </a:rPr>
              <a:t>8 assistance regimes</a:t>
            </a:r>
            <a:r>
              <a:rPr lang="en-AU" altLang="en-US" sz="2200" dirty="0">
                <a:latin typeface="Calibri" panose="020F0502020204030204" pitchFamily="34" charset="0"/>
                <a:cs typeface="Calibri" panose="020F0502020204030204" pitchFamily="34" charset="0"/>
              </a:rPr>
              <a:t>:</a:t>
            </a:r>
          </a:p>
          <a:p>
            <a:pPr lvl="1"/>
            <a:r>
              <a:rPr lang="en-AU" altLang="en-US" sz="2200" dirty="0">
                <a:latin typeface="Calibri" panose="020F0502020204030204" pitchFamily="34" charset="0"/>
                <a:cs typeface="Calibri" panose="020F0502020204030204" pitchFamily="34" charset="0"/>
              </a:rPr>
              <a:t>Selective welfare systems (Australia and New Zealand)</a:t>
            </a:r>
          </a:p>
          <a:p>
            <a:pPr lvl="2"/>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“Selectivity in Australasia is </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sui generis.” </a:t>
            </a:r>
            <a:endParaRPr lang="en-AU" altLang="en-US" sz="1800" dirty="0">
              <a:latin typeface="Calibri" panose="020F0502020204030204" pitchFamily="34" charset="0"/>
              <a:cs typeface="Calibri" panose="020F0502020204030204" pitchFamily="34" charset="0"/>
            </a:endParaRPr>
          </a:p>
          <a:p>
            <a:pPr lvl="1"/>
            <a:r>
              <a:rPr lang="en-AU" altLang="en-US" sz="2200" dirty="0">
                <a:latin typeface="Calibri" panose="020F0502020204030204" pitchFamily="34" charset="0"/>
                <a:cs typeface="Calibri" panose="020F0502020204030204" pitchFamily="34" charset="0"/>
              </a:rPr>
              <a:t>The public assistance state (United States)</a:t>
            </a:r>
          </a:p>
          <a:p>
            <a:pPr lvl="1"/>
            <a:r>
              <a:rPr lang="en-AU" altLang="en-US" sz="2200" dirty="0">
                <a:latin typeface="Calibri" panose="020F0502020204030204" pitchFamily="34" charset="0"/>
                <a:cs typeface="Calibri" panose="020F0502020204030204" pitchFamily="34" charset="0"/>
              </a:rPr>
              <a:t>Integrated safety nets (Great Britain, Ireland and Canada)</a:t>
            </a:r>
          </a:p>
          <a:p>
            <a:pPr lvl="1"/>
            <a:r>
              <a:rPr lang="en-AU" altLang="en-US" sz="2200" dirty="0">
                <a:latin typeface="Calibri" panose="020F0502020204030204" pitchFamily="34" charset="0"/>
                <a:cs typeface="Calibri" panose="020F0502020204030204" pitchFamily="34" charset="0"/>
              </a:rPr>
              <a:t>Dual social assistance models (Germany, France, Belgium and Luxembourg)</a:t>
            </a:r>
          </a:p>
          <a:p>
            <a:pPr lvl="1"/>
            <a:r>
              <a:rPr lang="en-AU" altLang="en-US" sz="2200" dirty="0">
                <a:latin typeface="Calibri" panose="020F0502020204030204" pitchFamily="34" charset="0"/>
                <a:cs typeface="Calibri" panose="020F0502020204030204" pitchFamily="34" charset="0"/>
              </a:rPr>
              <a:t>Citizenship-based but residual (Nordics* and the Netherlands)</a:t>
            </a:r>
          </a:p>
          <a:p>
            <a:pPr lvl="1"/>
            <a:r>
              <a:rPr lang="en-AU" altLang="en-US" sz="2200" dirty="0">
                <a:latin typeface="Calibri" panose="020F0502020204030204" pitchFamily="34" charset="0"/>
                <a:cs typeface="Calibri" panose="020F0502020204030204" pitchFamily="34" charset="0"/>
              </a:rPr>
              <a:t>Rudimentary assistance (Southern Europe and Turkey)</a:t>
            </a:r>
          </a:p>
          <a:p>
            <a:pPr lvl="1"/>
            <a:r>
              <a:rPr lang="en-AU" altLang="en-US" sz="2200" dirty="0">
                <a:latin typeface="Calibri" panose="020F0502020204030204" pitchFamily="34" charset="0"/>
                <a:cs typeface="Calibri" panose="020F0502020204030204" pitchFamily="34" charset="0"/>
              </a:rPr>
              <a:t>Decentralised, discretionary relief (Norway*, Austria and Switzerland)</a:t>
            </a:r>
          </a:p>
          <a:p>
            <a:pPr lvl="1"/>
            <a:r>
              <a:rPr lang="en-AU" altLang="en-US" sz="2200" dirty="0">
                <a:latin typeface="Calibri" panose="020F0502020204030204" pitchFamily="34" charset="0"/>
                <a:cs typeface="Calibri" panose="020F0502020204030204" pitchFamily="34" charset="0"/>
              </a:rPr>
              <a:t>Centralised, discretionary assistance (Japan)</a:t>
            </a:r>
          </a:p>
        </p:txBody>
      </p:sp>
      <p:sp>
        <p:nvSpPr>
          <p:cNvPr id="13316"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17BA380-DC06-4306-AB1D-E94C4373A7E9}" type="slidenum">
              <a:rPr lang="en-AU" altLang="en-US" sz="1400"/>
              <a:pPr>
                <a:spcBef>
                  <a:spcPct val="0"/>
                </a:spcBef>
                <a:buFontTx/>
                <a:buNone/>
              </a:pPr>
              <a:t>8</a:t>
            </a:fld>
            <a:endParaRPr lang="en-AU" altLang="en-US" sz="14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8424862" cy="1056137"/>
          </a:xfrm>
        </p:spPr>
        <p:txBody>
          <a:bodyPr/>
          <a:lstStyle/>
          <a:p>
            <a:pPr>
              <a:defRPr/>
            </a:pPr>
            <a:r>
              <a:rPr lang="en-AU" b="1" dirty="0">
                <a:solidFill>
                  <a:schemeClr val="accent1">
                    <a:lumMod val="25000"/>
                  </a:schemeClr>
                </a:solidFill>
                <a:latin typeface="Calibri" panose="020F0502020204030204" pitchFamily="34" charset="0"/>
                <a:cs typeface="Calibri" panose="020F0502020204030204" pitchFamily="34" charset="0"/>
              </a:rPr>
              <a:t>Typology of extent and generosity of social assistance in 1992</a:t>
            </a:r>
          </a:p>
        </p:txBody>
      </p:sp>
      <p:graphicFrame>
        <p:nvGraphicFramePr>
          <p:cNvPr id="5" name="Table 5"/>
          <p:cNvGraphicFramePr>
            <a:graphicFrameLocks noGrp="1"/>
          </p:cNvGraphicFramePr>
          <p:nvPr>
            <p:ph idx="1"/>
            <p:extLst>
              <p:ext uri="{D42A27DB-BD31-4B8C-83A1-F6EECF244321}">
                <p14:modId xmlns:p14="http://schemas.microsoft.com/office/powerpoint/2010/main" val="3846930258"/>
              </p:ext>
            </p:extLst>
          </p:nvPr>
        </p:nvGraphicFramePr>
        <p:xfrm>
          <a:off x="468314" y="1821312"/>
          <a:ext cx="8424863" cy="4897436"/>
        </p:xfrm>
        <a:graphic>
          <a:graphicData uri="http://schemas.openxmlformats.org/drawingml/2006/table">
            <a:tbl>
              <a:tblPr firstRow="1" bandRow="1">
                <a:tableStyleId>{073A0DAA-6AF3-43AB-8588-CEC1D06C72B9}</a:tableStyleId>
              </a:tblPr>
              <a:tblGrid>
                <a:gridCol w="1985432">
                  <a:extLst>
                    <a:ext uri="{9D8B030D-6E8A-4147-A177-3AD203B41FA5}">
                      <a16:colId xmlns:a16="http://schemas.microsoft.com/office/drawing/2014/main" val="20000"/>
                    </a:ext>
                  </a:extLst>
                </a:gridCol>
                <a:gridCol w="2146477">
                  <a:extLst>
                    <a:ext uri="{9D8B030D-6E8A-4147-A177-3AD203B41FA5}">
                      <a16:colId xmlns:a16="http://schemas.microsoft.com/office/drawing/2014/main" val="20001"/>
                    </a:ext>
                  </a:extLst>
                </a:gridCol>
                <a:gridCol w="2146477">
                  <a:extLst>
                    <a:ext uri="{9D8B030D-6E8A-4147-A177-3AD203B41FA5}">
                      <a16:colId xmlns:a16="http://schemas.microsoft.com/office/drawing/2014/main" val="20002"/>
                    </a:ext>
                  </a:extLst>
                </a:gridCol>
                <a:gridCol w="2146477">
                  <a:extLst>
                    <a:ext uri="{9D8B030D-6E8A-4147-A177-3AD203B41FA5}">
                      <a16:colId xmlns:a16="http://schemas.microsoft.com/office/drawing/2014/main" val="20003"/>
                    </a:ext>
                  </a:extLst>
                </a:gridCol>
              </a:tblGrid>
              <a:tr h="1152090">
                <a:tc>
                  <a:txBody>
                    <a:bodyPr/>
                    <a:lstStyle/>
                    <a:p>
                      <a:r>
                        <a:rPr lang="en-AU" sz="1900" dirty="0">
                          <a:latin typeface="Calibri" panose="020F0502020204030204" pitchFamily="34" charset="0"/>
                          <a:cs typeface="Calibri" panose="020F0502020204030204" pitchFamily="34" charset="0"/>
                        </a:rPr>
                        <a:t>Standardised benefit levels as % of mean</a:t>
                      </a:r>
                    </a:p>
                  </a:txBody>
                  <a:tcPr marL="91452" marR="91452" marT="45716" marB="45716"/>
                </a:tc>
                <a:tc gridSpan="3">
                  <a:txBody>
                    <a:bodyPr/>
                    <a:lstStyle/>
                    <a:p>
                      <a:pPr algn="ctr"/>
                      <a:r>
                        <a:rPr lang="en-AU" sz="1900" dirty="0">
                          <a:latin typeface="Calibri" panose="020F0502020204030204" pitchFamily="34" charset="0"/>
                          <a:cs typeface="Calibri" panose="020F0502020204030204" pitchFamily="34" charset="0"/>
                        </a:rPr>
                        <a:t>Recipients as % of population</a:t>
                      </a:r>
                    </a:p>
                  </a:txBody>
                  <a:tcPr marL="91452" marR="91452" marT="45716" marB="45716"/>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0"/>
                  </a:ext>
                </a:extLst>
              </a:tr>
              <a:tr h="467236">
                <a:tc>
                  <a:txBody>
                    <a:bodyPr/>
                    <a:lstStyle/>
                    <a:p>
                      <a:endParaRPr lang="en-AU" sz="2000" dirty="0">
                        <a:latin typeface="Calibri" panose="020F0502020204030204" pitchFamily="34" charset="0"/>
                        <a:cs typeface="Calibri" panose="020F0502020204030204" pitchFamily="34" charset="0"/>
                      </a:endParaRPr>
                    </a:p>
                  </a:txBody>
                  <a:tcPr marL="91452" marR="91452" marT="45716" marB="45716"/>
                </a:tc>
                <a:tc>
                  <a:txBody>
                    <a:bodyPr/>
                    <a:lstStyle/>
                    <a:p>
                      <a:r>
                        <a:rPr lang="en-AU" sz="2000" dirty="0">
                          <a:latin typeface="Calibri" panose="020F0502020204030204" pitchFamily="34" charset="0"/>
                          <a:cs typeface="Calibri" panose="020F0502020204030204" pitchFamily="34" charset="0"/>
                        </a:rPr>
                        <a:t>&gt;10%</a:t>
                      </a:r>
                    </a:p>
                  </a:txBody>
                  <a:tcPr marL="91452" marR="91452" marT="45716" marB="45716"/>
                </a:tc>
                <a:tc>
                  <a:txBody>
                    <a:bodyPr/>
                    <a:lstStyle/>
                    <a:p>
                      <a:r>
                        <a:rPr lang="en-AU" sz="2000" dirty="0">
                          <a:latin typeface="Calibri" panose="020F0502020204030204" pitchFamily="34" charset="0"/>
                          <a:cs typeface="Calibri" panose="020F0502020204030204" pitchFamily="34" charset="0"/>
                        </a:rPr>
                        <a:t>3-10%</a:t>
                      </a:r>
                    </a:p>
                  </a:txBody>
                  <a:tcPr marL="91452" marR="91452" marT="45716" marB="45716"/>
                </a:tc>
                <a:tc>
                  <a:txBody>
                    <a:bodyPr/>
                    <a:lstStyle/>
                    <a:p>
                      <a:r>
                        <a:rPr lang="en-AU" sz="2000" dirty="0">
                          <a:latin typeface="Calibri" panose="020F0502020204030204" pitchFamily="34" charset="0"/>
                          <a:cs typeface="Calibri" panose="020F0502020204030204" pitchFamily="34" charset="0"/>
                        </a:rPr>
                        <a:t>&lt;3%</a:t>
                      </a:r>
                    </a:p>
                  </a:txBody>
                  <a:tcPr marL="91452" marR="91452" marT="45716" marB="45716"/>
                </a:tc>
                <a:extLst>
                  <a:ext uri="{0D108BD9-81ED-4DB2-BD59-A6C34878D82A}">
                    <a16:rowId xmlns:a16="http://schemas.microsoft.com/office/drawing/2014/main" val="10001"/>
                  </a:ext>
                </a:extLst>
              </a:tr>
              <a:tr h="1226737">
                <a:tc>
                  <a:txBody>
                    <a:bodyPr/>
                    <a:lstStyle/>
                    <a:p>
                      <a:r>
                        <a:rPr lang="en-AU" sz="2000" dirty="0">
                          <a:latin typeface="Calibri" panose="020F0502020204030204" pitchFamily="34" charset="0"/>
                          <a:cs typeface="Calibri" panose="020F0502020204030204" pitchFamily="34" charset="0"/>
                        </a:rPr>
                        <a:t>&gt;120%</a:t>
                      </a:r>
                    </a:p>
                  </a:txBody>
                  <a:tcPr marL="91452" marR="91452" marT="45716" marB="45716"/>
                </a:tc>
                <a:tc>
                  <a:txBody>
                    <a:bodyPr/>
                    <a:lstStyle/>
                    <a:p>
                      <a:r>
                        <a:rPr lang="en-AU" sz="2000" dirty="0">
                          <a:latin typeface="Calibri" panose="020F0502020204030204" pitchFamily="34" charset="0"/>
                          <a:cs typeface="Calibri" panose="020F0502020204030204" pitchFamily="34" charset="0"/>
                        </a:rPr>
                        <a:t>Ireland, Australia</a:t>
                      </a:r>
                    </a:p>
                  </a:txBody>
                  <a:tcPr marL="91452" marR="91452" marT="45716" marB="45716"/>
                </a:tc>
                <a:tc>
                  <a:txBody>
                    <a:bodyPr/>
                    <a:lstStyle/>
                    <a:p>
                      <a:r>
                        <a:rPr lang="en-AU" sz="2000" dirty="0">
                          <a:latin typeface="Calibri" panose="020F0502020204030204" pitchFamily="34" charset="0"/>
                          <a:cs typeface="Calibri" panose="020F0502020204030204" pitchFamily="34" charset="0"/>
                        </a:rPr>
                        <a:t>Finland, Iceland, Netherlands, Denmark, Sweden</a:t>
                      </a:r>
                    </a:p>
                  </a:txBody>
                  <a:tcPr marL="91452" marR="91452" marT="45716" marB="45716"/>
                </a:tc>
                <a:tc>
                  <a:txBody>
                    <a:bodyPr/>
                    <a:lstStyle/>
                    <a:p>
                      <a:r>
                        <a:rPr lang="en-AU" sz="2000" dirty="0">
                          <a:latin typeface="Calibri" panose="020F0502020204030204" pitchFamily="34" charset="0"/>
                          <a:cs typeface="Calibri" panose="020F0502020204030204" pitchFamily="34" charset="0"/>
                        </a:rPr>
                        <a:t>-</a:t>
                      </a:r>
                    </a:p>
                  </a:txBody>
                  <a:tcPr marL="91452" marR="91452" marT="45716" marB="45716"/>
                </a:tc>
                <a:extLst>
                  <a:ext uri="{0D108BD9-81ED-4DB2-BD59-A6C34878D82A}">
                    <a16:rowId xmlns:a16="http://schemas.microsoft.com/office/drawing/2014/main" val="10002"/>
                  </a:ext>
                </a:extLst>
              </a:tr>
              <a:tr h="1336503">
                <a:tc>
                  <a:txBody>
                    <a:bodyPr/>
                    <a:lstStyle/>
                    <a:p>
                      <a:r>
                        <a:rPr lang="en-AU" sz="2000" dirty="0">
                          <a:latin typeface="Calibri" panose="020F0502020204030204" pitchFamily="34" charset="0"/>
                          <a:cs typeface="Calibri" panose="020F0502020204030204" pitchFamily="34" charset="0"/>
                        </a:rPr>
                        <a:t>80-120%</a:t>
                      </a:r>
                    </a:p>
                  </a:txBody>
                  <a:tcPr marL="91452" marR="91452" marT="45716" marB="45716"/>
                </a:tc>
                <a:tc>
                  <a:txBody>
                    <a:bodyPr/>
                    <a:lstStyle/>
                    <a:p>
                      <a:r>
                        <a:rPr lang="en-AU" sz="2000" dirty="0">
                          <a:latin typeface="Calibri" panose="020F0502020204030204" pitchFamily="34" charset="0"/>
                          <a:cs typeface="Calibri" panose="020F0502020204030204" pitchFamily="34" charset="0"/>
                        </a:rPr>
                        <a:t>UK, New Zealand, Canada</a:t>
                      </a:r>
                    </a:p>
                  </a:txBody>
                  <a:tcPr marL="91452" marR="91452" marT="45716" marB="45716"/>
                </a:tc>
                <a:tc>
                  <a:txBody>
                    <a:bodyPr/>
                    <a:lstStyle/>
                    <a:p>
                      <a:r>
                        <a:rPr lang="en-AU" sz="2000" dirty="0">
                          <a:latin typeface="Calibri" panose="020F0502020204030204" pitchFamily="34" charset="0"/>
                          <a:cs typeface="Calibri" panose="020F0502020204030204" pitchFamily="34" charset="0"/>
                        </a:rPr>
                        <a:t>Norway, Luxembourg, France, Austria, Belgium</a:t>
                      </a:r>
                    </a:p>
                  </a:txBody>
                  <a:tcPr marL="91452" marR="91452" marT="45716" marB="45716"/>
                </a:tc>
                <a:tc>
                  <a:txBody>
                    <a:bodyPr/>
                    <a:lstStyle/>
                    <a:p>
                      <a:r>
                        <a:rPr lang="en-AU" sz="2000" dirty="0">
                          <a:latin typeface="Calibri" panose="020F0502020204030204" pitchFamily="34" charset="0"/>
                          <a:cs typeface="Calibri" panose="020F0502020204030204" pitchFamily="34" charset="0"/>
                        </a:rPr>
                        <a:t>Switzerland, Japan</a:t>
                      </a:r>
                    </a:p>
                  </a:txBody>
                  <a:tcPr marL="91452" marR="91452" marT="45716" marB="45716"/>
                </a:tc>
                <a:extLst>
                  <a:ext uri="{0D108BD9-81ED-4DB2-BD59-A6C34878D82A}">
                    <a16:rowId xmlns:a16="http://schemas.microsoft.com/office/drawing/2014/main" val="10003"/>
                  </a:ext>
                </a:extLst>
              </a:tr>
              <a:tr h="714870">
                <a:tc>
                  <a:txBody>
                    <a:bodyPr/>
                    <a:lstStyle/>
                    <a:p>
                      <a:r>
                        <a:rPr lang="en-AU" sz="2000" dirty="0">
                          <a:latin typeface="Calibri" panose="020F0502020204030204" pitchFamily="34" charset="0"/>
                          <a:cs typeface="Calibri" panose="020F0502020204030204" pitchFamily="34" charset="0"/>
                        </a:rPr>
                        <a:t>&lt;80%</a:t>
                      </a:r>
                    </a:p>
                  </a:txBody>
                  <a:tcPr marL="91452" marR="91452" marT="45716" marB="45716"/>
                </a:tc>
                <a:tc>
                  <a:txBody>
                    <a:bodyPr/>
                    <a:lstStyle/>
                    <a:p>
                      <a:r>
                        <a:rPr lang="en-AU" sz="2000" dirty="0">
                          <a:latin typeface="Calibri" panose="020F0502020204030204" pitchFamily="34" charset="0"/>
                          <a:cs typeface="Calibri" panose="020F0502020204030204" pitchFamily="34" charset="0"/>
                        </a:rPr>
                        <a:t>USA</a:t>
                      </a:r>
                    </a:p>
                  </a:txBody>
                  <a:tcPr marL="91452" marR="91452" marT="45716" marB="45716"/>
                </a:tc>
                <a:tc>
                  <a:txBody>
                    <a:bodyPr/>
                    <a:lstStyle/>
                    <a:p>
                      <a:r>
                        <a:rPr lang="en-AU" sz="2000" dirty="0">
                          <a:latin typeface="Calibri" panose="020F0502020204030204" pitchFamily="34" charset="0"/>
                          <a:cs typeface="Calibri" panose="020F0502020204030204" pitchFamily="34" charset="0"/>
                        </a:rPr>
                        <a:t>Germany, Italy</a:t>
                      </a:r>
                    </a:p>
                  </a:txBody>
                  <a:tcPr marL="91452" marR="91452" marT="45716" marB="45716"/>
                </a:tc>
                <a:tc>
                  <a:txBody>
                    <a:bodyPr/>
                    <a:lstStyle/>
                    <a:p>
                      <a:r>
                        <a:rPr lang="en-AU" sz="2000" dirty="0">
                          <a:latin typeface="Calibri" panose="020F0502020204030204" pitchFamily="34" charset="0"/>
                          <a:cs typeface="Calibri" panose="020F0502020204030204" pitchFamily="34" charset="0"/>
                        </a:rPr>
                        <a:t>Spain, Portugal, Greece</a:t>
                      </a:r>
                    </a:p>
                  </a:txBody>
                  <a:tcPr marL="91452" marR="91452" marT="45716" marB="45716"/>
                </a:tc>
                <a:extLst>
                  <a:ext uri="{0D108BD9-81ED-4DB2-BD59-A6C34878D82A}">
                    <a16:rowId xmlns:a16="http://schemas.microsoft.com/office/drawing/2014/main" val="10004"/>
                  </a:ext>
                </a:extLst>
              </a:tr>
            </a:tbl>
          </a:graphicData>
        </a:graphic>
      </p:graphicFrame>
      <p:sp>
        <p:nvSpPr>
          <p:cNvPr id="14369"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4E0030D-0CFC-4D0B-8ABF-AA27CE63DCBC}" type="slidenum">
              <a:rPr lang="en-AU" altLang="en-US" sz="1400"/>
              <a:pPr>
                <a:spcBef>
                  <a:spcPct val="0"/>
                </a:spcBef>
                <a:buFontTx/>
                <a:buNone/>
              </a:pPr>
              <a:t>9</a:t>
            </a:fld>
            <a:endParaRPr lang="en-AU" altLang="en-US" sz="1400"/>
          </a:p>
        </p:txBody>
      </p:sp>
    </p:spTree>
  </p:cSld>
  <p:clrMapOvr>
    <a:masterClrMapping/>
  </p:clrMapOvr>
  <p:transition/>
</p:sld>
</file>

<file path=ppt/theme/theme1.xml><?xml version="1.0" encoding="utf-8"?>
<a:theme xmlns:a="http://schemas.openxmlformats.org/drawingml/2006/main" name="ANUPowerpointTemplate2010">
  <a:themeElements>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UPowerpointTemplate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U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U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U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U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U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U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U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U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U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U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U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UPowerpointTemplate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ANUPowerpointTemplate2010</Template>
  <TotalTime>37875</TotalTime>
  <Words>2770</Words>
  <Application>Microsoft Office PowerPoint</Application>
  <PresentationFormat>On-screen Show (4:3)</PresentationFormat>
  <Paragraphs>232</Paragraphs>
  <Slides>35</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Arial</vt:lpstr>
      <vt:lpstr>Calibri</vt:lpstr>
      <vt:lpstr>Century Gothic</vt:lpstr>
      <vt:lpstr>Symbol</vt:lpstr>
      <vt:lpstr>Tahoma</vt:lpstr>
      <vt:lpstr>Times New Roman</vt:lpstr>
      <vt:lpstr>Wingdings</vt:lpstr>
      <vt:lpstr>ANUPowerpointTemplate2010</vt:lpstr>
      <vt:lpstr>Document</vt:lpstr>
      <vt:lpstr>Chart</vt:lpstr>
      <vt:lpstr>Social Assistance in OECD countries: Assessing three decades of change</vt:lpstr>
      <vt:lpstr>Overview</vt:lpstr>
      <vt:lpstr>PowerPoint Presentation</vt:lpstr>
      <vt:lpstr>Background</vt:lpstr>
      <vt:lpstr>Definitions of social assistance</vt:lpstr>
      <vt:lpstr>Classification of Means-Tested Schemes</vt:lpstr>
      <vt:lpstr>Measures used in classifying social assistance regimes (Eardley et al, 1996)</vt:lpstr>
      <vt:lpstr>Identifying social assistance regimes </vt:lpstr>
      <vt:lpstr>Typology of extent and generosity of social assistance in 1992</vt:lpstr>
      <vt:lpstr>Assessing 30 years of change</vt:lpstr>
      <vt:lpstr>Issues in updating Eardley et al. </vt:lpstr>
      <vt:lpstr>OECD sources</vt:lpstr>
      <vt:lpstr>Recipients of social assistance, 2018 % of working-age population</vt:lpstr>
      <vt:lpstr>Twenty years of … (Neglect? Drift?)</vt:lpstr>
      <vt:lpstr>Level of minimum income benefits as % of median equivalised household net income, OECD countries, single person, 2023</vt:lpstr>
      <vt:lpstr>Change in minimum income benefits as % of median equivalised household net income, OECD countries, single person, 2001 to 2023</vt:lpstr>
      <vt:lpstr>Trends in income support payments as % of median household disposable income, Australia, 2001 to 2023</vt:lpstr>
      <vt:lpstr>Generosity of social assistance (%of OECD average) in 1992 and 2023</vt:lpstr>
      <vt:lpstr>The importance of housing costs</vt:lpstr>
      <vt:lpstr>Gross housing costs as % of average wage, 1992</vt:lpstr>
      <vt:lpstr>Housing benefits as % of housing costs (10% and 20% of average wage), selected OECD countries, 2023</vt:lpstr>
      <vt:lpstr>Can poor people afford housing?</vt:lpstr>
      <vt:lpstr>Can poor people afford housing?</vt:lpstr>
      <vt:lpstr>Labour market change and social assistance</vt:lpstr>
      <vt:lpstr>Recipients of job seeker payments and the unemployed (aged 15 to 64 years), 2017–18  Source: Vandenbroek, 2019</vt:lpstr>
      <vt:lpstr>Labour force status of jobseeker payment recipients aged 25 to 64, Australia, 1996-97 to 2017-18 </vt:lpstr>
      <vt:lpstr>Income support receipt of unemployed people, Australia, 1996-97 to 2017-18 </vt:lpstr>
      <vt:lpstr>What sort of safety net?</vt:lpstr>
      <vt:lpstr>Issues and Conclusions</vt:lpstr>
      <vt:lpstr>Additional Material</vt:lpstr>
      <vt:lpstr>Defining adequacy</vt:lpstr>
      <vt:lpstr>Change (%) in real median equivalised household disposable income, 1995 to 2012 (or nearest year) Source: Estimated from OECD Income Distribution database, http://stats.oecd.org/index.aspx?queryid=46022</vt:lpstr>
      <vt:lpstr>Trends in share of full-time jobs, not low paid, for women, Australia 1978 to 2016</vt:lpstr>
      <vt:lpstr>Trends in share of full-time jobs, not low paid, for men, Australia, 1978 to 2016</vt:lpstr>
      <vt:lpstr>Temporary employment to population ratio, OECD countries, by type of employment, 2013</vt:lpstr>
    </vt:vector>
  </TitlesOfParts>
  <Company>The 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u4031391</dc:creator>
  <cp:lastModifiedBy>Peter Whiteford</cp:lastModifiedBy>
  <cp:revision>254</cp:revision>
  <cp:lastPrinted>2024-05-09T02:27:47Z</cp:lastPrinted>
  <dcterms:created xsi:type="dcterms:W3CDTF">2010-10-19T05:25:31Z</dcterms:created>
  <dcterms:modified xsi:type="dcterms:W3CDTF">2024-05-21T23:02:25Z</dcterms:modified>
</cp:coreProperties>
</file>