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66" r:id="rId3"/>
    <p:sldId id="306" r:id="rId4"/>
    <p:sldId id="312" r:id="rId5"/>
    <p:sldId id="307" r:id="rId6"/>
    <p:sldId id="309" r:id="rId7"/>
    <p:sldId id="311" r:id="rId8"/>
    <p:sldId id="310" r:id="rId9"/>
    <p:sldId id="256" r:id="rId10"/>
    <p:sldId id="257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313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8BB8B-E298-4CCD-BE37-5A5DEFB7317F}" v="8" dt="2024-06-26T23:04:39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762"/>
  </p:normalViewPr>
  <p:slideViewPr>
    <p:cSldViewPr>
      <p:cViewPr varScale="1">
        <p:scale>
          <a:sx n="91" d="100"/>
          <a:sy n="91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g, Nicholas (DPS)" userId="0be2f647-8ece-4e41-af41-4e21b33758b7" providerId="ADAL" clId="{6068BB8B-E298-4CCD-BE37-5A5DEFB7317F}"/>
    <pc:docChg chg="undo custSel addSld delSld modSld">
      <pc:chgData name="Cumming, Nicholas (DPS)" userId="0be2f647-8ece-4e41-af41-4e21b33758b7" providerId="ADAL" clId="{6068BB8B-E298-4CCD-BE37-5A5DEFB7317F}" dt="2024-06-26T23:05:21.724" v="13" actId="20577"/>
      <pc:docMkLst>
        <pc:docMk/>
      </pc:docMkLst>
      <pc:sldChg chg="modSp mod">
        <pc:chgData name="Cumming, Nicholas (DPS)" userId="0be2f647-8ece-4e41-af41-4e21b33758b7" providerId="ADAL" clId="{6068BB8B-E298-4CCD-BE37-5A5DEFB7317F}" dt="2024-06-26T23:05:21.724" v="13" actId="20577"/>
        <pc:sldMkLst>
          <pc:docMk/>
          <pc:sldMk cId="0" sldId="266"/>
        </pc:sldMkLst>
        <pc:spChg chg="mod">
          <ac:chgData name="Cumming, Nicholas (DPS)" userId="0be2f647-8ece-4e41-af41-4e21b33758b7" providerId="ADAL" clId="{6068BB8B-E298-4CCD-BE37-5A5DEFB7317F}" dt="2024-06-26T23:05:21.724" v="13" actId="20577"/>
          <ac:spMkLst>
            <pc:docMk/>
            <pc:sldMk cId="0" sldId="266"/>
            <ac:spMk id="14338" creationId="{4180BA6C-BD46-4511-88D0-BD17AB6DC398}"/>
          </ac:spMkLst>
        </pc:spChg>
      </pc:sldChg>
      <pc:sldChg chg="addSp delSp modSp">
        <pc:chgData name="Cumming, Nicholas (DPS)" userId="0be2f647-8ece-4e41-af41-4e21b33758b7" providerId="ADAL" clId="{6068BB8B-E298-4CCD-BE37-5A5DEFB7317F}" dt="2024-06-26T23:04:19.560" v="4" actId="478"/>
        <pc:sldMkLst>
          <pc:docMk/>
          <pc:sldMk cId="1589359920" sldId="306"/>
        </pc:sldMkLst>
        <pc:spChg chg="add mod">
          <ac:chgData name="Cumming, Nicholas (DPS)" userId="0be2f647-8ece-4e41-af41-4e21b33758b7" providerId="ADAL" clId="{6068BB8B-E298-4CCD-BE37-5A5DEFB7317F}" dt="2024-06-26T23:04:19.560" v="4" actId="478"/>
          <ac:spMkLst>
            <pc:docMk/>
            <pc:sldMk cId="1589359920" sldId="306"/>
            <ac:spMk id="3" creationId="{1B543614-8E02-24F9-2647-205D50B71712}"/>
          </ac:spMkLst>
        </pc:spChg>
        <pc:picChg chg="del">
          <ac:chgData name="Cumming, Nicholas (DPS)" userId="0be2f647-8ece-4e41-af41-4e21b33758b7" providerId="ADAL" clId="{6068BB8B-E298-4CCD-BE37-5A5DEFB7317F}" dt="2024-06-26T23:04:19.560" v="4" actId="478"/>
          <ac:picMkLst>
            <pc:docMk/>
            <pc:sldMk cId="1589359920" sldId="306"/>
            <ac:picMk id="4" creationId="{4E232D98-1075-ED14-57BB-37D4F79B8DAA}"/>
          </ac:picMkLst>
        </pc:picChg>
      </pc:sldChg>
      <pc:sldChg chg="addSp delSp modSp">
        <pc:chgData name="Cumming, Nicholas (DPS)" userId="0be2f647-8ece-4e41-af41-4e21b33758b7" providerId="ADAL" clId="{6068BB8B-E298-4CCD-BE37-5A5DEFB7317F}" dt="2024-06-26T23:04:13.417" v="2" actId="478"/>
        <pc:sldMkLst>
          <pc:docMk/>
          <pc:sldMk cId="3259418062" sldId="307"/>
        </pc:sldMkLst>
        <pc:spChg chg="add mod">
          <ac:chgData name="Cumming, Nicholas (DPS)" userId="0be2f647-8ece-4e41-af41-4e21b33758b7" providerId="ADAL" clId="{6068BB8B-E298-4CCD-BE37-5A5DEFB7317F}" dt="2024-06-26T23:04:13.417" v="2" actId="478"/>
          <ac:spMkLst>
            <pc:docMk/>
            <pc:sldMk cId="3259418062" sldId="307"/>
            <ac:spMk id="3" creationId="{5B4C86F1-38EA-C5BB-C4BF-622C020407BD}"/>
          </ac:spMkLst>
        </pc:spChg>
        <pc:picChg chg="del">
          <ac:chgData name="Cumming, Nicholas (DPS)" userId="0be2f647-8ece-4e41-af41-4e21b33758b7" providerId="ADAL" clId="{6068BB8B-E298-4CCD-BE37-5A5DEFB7317F}" dt="2024-06-26T23:04:13.417" v="2" actId="478"/>
          <ac:picMkLst>
            <pc:docMk/>
            <pc:sldMk cId="3259418062" sldId="307"/>
            <ac:picMk id="4" creationId="{4E232D98-1075-ED14-57BB-37D4F79B8DAA}"/>
          </ac:picMkLst>
        </pc:picChg>
        <pc:picChg chg="del">
          <ac:chgData name="Cumming, Nicholas (DPS)" userId="0be2f647-8ece-4e41-af41-4e21b33758b7" providerId="ADAL" clId="{6068BB8B-E298-4CCD-BE37-5A5DEFB7317F}" dt="2024-06-26T23:04:11.684" v="1" actId="21"/>
          <ac:picMkLst>
            <pc:docMk/>
            <pc:sldMk cId="3259418062" sldId="307"/>
            <ac:picMk id="7" creationId="{611068A8-F816-F85C-DA1F-EFDEA908B414}"/>
          </ac:picMkLst>
        </pc:picChg>
      </pc:sldChg>
      <pc:sldChg chg="addSp delSp modSp">
        <pc:chgData name="Cumming, Nicholas (DPS)" userId="0be2f647-8ece-4e41-af41-4e21b33758b7" providerId="ADAL" clId="{6068BB8B-E298-4CCD-BE37-5A5DEFB7317F}" dt="2024-06-26T23:04:24.111" v="5" actId="478"/>
        <pc:sldMkLst>
          <pc:docMk/>
          <pc:sldMk cId="1663959565" sldId="309"/>
        </pc:sldMkLst>
        <pc:spChg chg="add mod">
          <ac:chgData name="Cumming, Nicholas (DPS)" userId="0be2f647-8ece-4e41-af41-4e21b33758b7" providerId="ADAL" clId="{6068BB8B-E298-4CCD-BE37-5A5DEFB7317F}" dt="2024-06-26T23:04:24.111" v="5" actId="478"/>
          <ac:spMkLst>
            <pc:docMk/>
            <pc:sldMk cId="1663959565" sldId="309"/>
            <ac:spMk id="3" creationId="{0D5B5E1B-7D09-97C8-350F-95ACE3861106}"/>
          </ac:spMkLst>
        </pc:spChg>
        <pc:picChg chg="del">
          <ac:chgData name="Cumming, Nicholas (DPS)" userId="0be2f647-8ece-4e41-af41-4e21b33758b7" providerId="ADAL" clId="{6068BB8B-E298-4CCD-BE37-5A5DEFB7317F}" dt="2024-06-26T23:04:24.111" v="5" actId="478"/>
          <ac:picMkLst>
            <pc:docMk/>
            <pc:sldMk cId="1663959565" sldId="309"/>
            <ac:picMk id="4" creationId="{4E232D98-1075-ED14-57BB-37D4F79B8DAA}"/>
          </ac:picMkLst>
        </pc:picChg>
      </pc:sldChg>
      <pc:sldChg chg="addSp delSp modSp">
        <pc:chgData name="Cumming, Nicholas (DPS)" userId="0be2f647-8ece-4e41-af41-4e21b33758b7" providerId="ADAL" clId="{6068BB8B-E298-4CCD-BE37-5A5DEFB7317F}" dt="2024-06-26T23:04:39.351" v="10" actId="478"/>
        <pc:sldMkLst>
          <pc:docMk/>
          <pc:sldMk cId="761849662" sldId="310"/>
        </pc:sldMkLst>
        <pc:spChg chg="add mod">
          <ac:chgData name="Cumming, Nicholas (DPS)" userId="0be2f647-8ece-4e41-af41-4e21b33758b7" providerId="ADAL" clId="{6068BB8B-E298-4CCD-BE37-5A5DEFB7317F}" dt="2024-06-26T23:04:39.351" v="10" actId="478"/>
          <ac:spMkLst>
            <pc:docMk/>
            <pc:sldMk cId="761849662" sldId="310"/>
            <ac:spMk id="3" creationId="{4A8F1A34-D5B9-87C9-F312-5033E8B4A7AE}"/>
          </ac:spMkLst>
        </pc:spChg>
        <pc:picChg chg="del">
          <ac:chgData name="Cumming, Nicholas (DPS)" userId="0be2f647-8ece-4e41-af41-4e21b33758b7" providerId="ADAL" clId="{6068BB8B-E298-4CCD-BE37-5A5DEFB7317F}" dt="2024-06-26T23:04:39.351" v="10" actId="478"/>
          <ac:picMkLst>
            <pc:docMk/>
            <pc:sldMk cId="761849662" sldId="310"/>
            <ac:picMk id="4" creationId="{4E232D98-1075-ED14-57BB-37D4F79B8DAA}"/>
          </ac:picMkLst>
        </pc:picChg>
        <pc:picChg chg="del">
          <ac:chgData name="Cumming, Nicholas (DPS)" userId="0be2f647-8ece-4e41-af41-4e21b33758b7" providerId="ADAL" clId="{6068BB8B-E298-4CCD-BE37-5A5DEFB7317F}" dt="2024-06-26T23:04:38.145" v="9" actId="478"/>
          <ac:picMkLst>
            <pc:docMk/>
            <pc:sldMk cId="761849662" sldId="310"/>
            <ac:picMk id="7" creationId="{611068A8-F816-F85C-DA1F-EFDEA908B414}"/>
          </ac:picMkLst>
        </pc:picChg>
      </pc:sldChg>
      <pc:sldChg chg="addSp delSp modSp add del">
        <pc:chgData name="Cumming, Nicholas (DPS)" userId="0be2f647-8ece-4e41-af41-4e21b33758b7" providerId="ADAL" clId="{6068BB8B-E298-4CCD-BE37-5A5DEFB7317F}" dt="2024-06-26T23:04:30.967" v="8" actId="478"/>
        <pc:sldMkLst>
          <pc:docMk/>
          <pc:sldMk cId="4045066401" sldId="311"/>
        </pc:sldMkLst>
        <pc:spChg chg="add mod">
          <ac:chgData name="Cumming, Nicholas (DPS)" userId="0be2f647-8ece-4e41-af41-4e21b33758b7" providerId="ADAL" clId="{6068BB8B-E298-4CCD-BE37-5A5DEFB7317F}" dt="2024-06-26T23:04:30.967" v="8" actId="478"/>
          <ac:spMkLst>
            <pc:docMk/>
            <pc:sldMk cId="4045066401" sldId="311"/>
            <ac:spMk id="3" creationId="{E5E1C5EE-B9E4-7875-8F4A-C659B17F5931}"/>
          </ac:spMkLst>
        </pc:spChg>
        <pc:picChg chg="del">
          <ac:chgData name="Cumming, Nicholas (DPS)" userId="0be2f647-8ece-4e41-af41-4e21b33758b7" providerId="ADAL" clId="{6068BB8B-E298-4CCD-BE37-5A5DEFB7317F}" dt="2024-06-26T23:04:30.967" v="8" actId="478"/>
          <ac:picMkLst>
            <pc:docMk/>
            <pc:sldMk cId="4045066401" sldId="311"/>
            <ac:picMk id="4" creationId="{4E232D98-1075-ED14-57BB-37D4F79B8DAA}"/>
          </ac:picMkLst>
        </pc:picChg>
      </pc:sldChg>
      <pc:sldChg chg="addSp delSp modSp">
        <pc:chgData name="Cumming, Nicholas (DPS)" userId="0be2f647-8ece-4e41-af41-4e21b33758b7" providerId="ADAL" clId="{6068BB8B-E298-4CCD-BE37-5A5DEFB7317F}" dt="2024-06-26T23:04:16.999" v="3" actId="478"/>
        <pc:sldMkLst>
          <pc:docMk/>
          <pc:sldMk cId="2711666789" sldId="312"/>
        </pc:sldMkLst>
        <pc:spChg chg="add mod">
          <ac:chgData name="Cumming, Nicholas (DPS)" userId="0be2f647-8ece-4e41-af41-4e21b33758b7" providerId="ADAL" clId="{6068BB8B-E298-4CCD-BE37-5A5DEFB7317F}" dt="2024-06-26T23:04:16.999" v="3" actId="478"/>
          <ac:spMkLst>
            <pc:docMk/>
            <pc:sldMk cId="2711666789" sldId="312"/>
            <ac:spMk id="3" creationId="{58A1B2CF-BF7F-DF9F-C307-7AA89766D310}"/>
          </ac:spMkLst>
        </pc:spChg>
        <pc:picChg chg="del">
          <ac:chgData name="Cumming, Nicholas (DPS)" userId="0be2f647-8ece-4e41-af41-4e21b33758b7" providerId="ADAL" clId="{6068BB8B-E298-4CCD-BE37-5A5DEFB7317F}" dt="2024-06-26T23:04:16.999" v="3" actId="478"/>
          <ac:picMkLst>
            <pc:docMk/>
            <pc:sldMk cId="2711666789" sldId="312"/>
            <ac:picMk id="4" creationId="{4E232D98-1075-ED14-57BB-37D4F79B8D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:a16="http://schemas.microsoft.com/office/drawing/2014/main" id="{6BBE56E4-6A77-F4BA-5965-26F9FE81D7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1027">
            <a:extLst>
              <a:ext uri="{FF2B5EF4-FFF2-40B4-BE49-F238E27FC236}">
                <a16:creationId xmlns:a16="http://schemas.microsoft.com/office/drawing/2014/main" id="{924CC209-6F0A-2FFB-FE9E-0DC13B726F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1028">
            <a:extLst>
              <a:ext uri="{FF2B5EF4-FFF2-40B4-BE49-F238E27FC236}">
                <a16:creationId xmlns:a16="http://schemas.microsoft.com/office/drawing/2014/main" id="{2F9BC5B1-880B-2094-9651-37B83E8067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1029">
            <a:extLst>
              <a:ext uri="{FF2B5EF4-FFF2-40B4-BE49-F238E27FC236}">
                <a16:creationId xmlns:a16="http://schemas.microsoft.com/office/drawing/2014/main" id="{0FD9A7A0-80F0-D9AE-8A32-E193D4D8E3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6" name="Rectangle 1030">
            <a:extLst>
              <a:ext uri="{FF2B5EF4-FFF2-40B4-BE49-F238E27FC236}">
                <a16:creationId xmlns:a16="http://schemas.microsoft.com/office/drawing/2014/main" id="{AA439574-BDD3-D39B-C0A1-788B201D29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6087" name="Rectangle 1031">
            <a:extLst>
              <a:ext uri="{FF2B5EF4-FFF2-40B4-BE49-F238E27FC236}">
                <a16:creationId xmlns:a16="http://schemas.microsoft.com/office/drawing/2014/main" id="{F332B6D6-81B4-39C6-5F07-7B73225EC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CD584-2ACF-7346-AEDD-B604F52581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8C9CD8EA-5921-37E4-E5C5-014A76D14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1B7D6-C215-274C-91E7-8209AE9A11B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C8E73C2-76CD-4AAA-73AC-9B05DC2C1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BF79272-7B06-5514-8485-12637011B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C4BC880-4406-8CC7-28A0-076504559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FB3BF-5117-C040-8BC5-ED639836792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A20292-16D8-9152-E2B5-B106B7576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B35B221-BF68-FBE6-1D51-B4EE8F9DF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4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C4BC880-4406-8CC7-28A0-076504559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FB3BF-5117-C040-8BC5-ED639836792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A20292-16D8-9152-E2B5-B106B7576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B35B221-BF68-FBE6-1D51-B4EE8F9DF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41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C4BC880-4406-8CC7-28A0-076504559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FB3BF-5117-C040-8BC5-ED639836792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A20292-16D8-9152-E2B5-B106B7576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B35B221-BF68-FBE6-1D51-B4EE8F9DF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34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C4BC880-4406-8CC7-28A0-076504559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FB3BF-5117-C040-8BC5-ED639836792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A20292-16D8-9152-E2B5-B106B7576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B35B221-BF68-FBE6-1D51-B4EE8F9DF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3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C4BC880-4406-8CC7-28A0-076504559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FB3BF-5117-C040-8BC5-ED639836792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A20292-16D8-9152-E2B5-B106B7576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B35B221-BF68-FBE6-1D51-B4EE8F9DF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C4BC880-4406-8CC7-28A0-076504559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FB3BF-5117-C040-8BC5-ED639836792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5A20292-16D8-9152-E2B5-B106B7576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B35B221-BF68-FBE6-1D51-B4EE8F9DF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07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DA814-5314-4F32-AD04-89EA31CC5CF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5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15AD-5F01-058D-8BAF-AD194D7E4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7A649-DB4A-70EE-D497-80C0D658E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751C-EE9E-3C5F-16B5-93D89701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21B9-40E0-DE7B-46F0-A271F7C4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BD58D-4067-D1A9-F7AC-DFECFB8D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47A69-1254-C543-8270-6805E611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95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7CC-7935-6982-82E5-F2F1E1D4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41E06-8A97-EBE8-035F-0F86AA813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7FCAD-87EE-E392-12A6-68FC7488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6E50-C6A2-2F9E-7422-031867AA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F055-6EB3-248E-6498-F4AD7678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507B-A774-E240-A04B-B63D8BCD6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77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785C3-7243-62B8-66EF-6D47EB463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3A1BA-F069-6D8A-736A-73CD9C31A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BC1A-16B9-41CA-218E-5E79590F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588A-8275-4AF3-B9BF-CDB119F9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250F7-FFDC-1DDA-F410-0DCFABE1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645EF-DAB4-8841-BF48-4F81618F7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17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B4E0-1F1C-4E6A-2EBA-A507FF1A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1DA76-4830-5705-173F-13CA989839C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C36EC-DC4A-9CFC-60CB-2DC1B2B7C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5C6F-884A-DB75-F652-71E40BA1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AA9A5-8ACD-DC4E-2F02-55FE14F9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5E32A-999A-F42E-5589-CB7DD949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20F70B-8334-FD41-AC8F-72DF0AA32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03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A577-034E-12CE-23A9-7CD97EBAB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E065F-E30E-151E-1257-359C9DAF4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A5E4-D11B-D482-FDC5-8359318A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DFA6-0821-51EB-C89A-07D0B20E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44F0-BED9-1208-FA2E-3E232B95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8099-3085-7F25-E59D-EF56E08A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B51E-AA64-B4FA-E58F-4D20C3EF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6AE7-CF2D-EE6D-5F59-B3FD47AA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B23B0-3266-17D5-50DA-C82AF020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02602-843D-9F5F-0349-C26024F0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27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336B-FE90-B3F4-E11D-26A40E0E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A4E68-E7F0-83B0-4AC7-42BA0036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D75E-5184-2B46-E432-5984D9BD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C9DE7-6E6B-30DB-C3CE-5BAB2880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B4738-8F1D-E0F5-F751-5E322020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79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7137-D4B4-8FC1-B6F2-0707B10E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3ED2-8642-28C5-3080-7B275F916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5215D-534B-0E70-BD04-7240F75F2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58215-2440-B8A2-4FBD-E32F1052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8CBDF-0039-6984-2148-047336B4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671B7-FB4D-4548-196A-09E5273A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85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7639-C2C7-E480-F331-4E4CAE8A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CBC1E-9A5D-7D2E-8176-E2E28B0DF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800F1-0791-3E05-3512-53FBB9891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25372-0479-FD65-7C36-2075FA0D6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AE3D-322E-75E9-333A-70ED65D6A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E7B53-559B-A721-BC06-58CF2F71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6C379-2631-6C4F-ED60-A31AEA66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C335C-604F-78E5-9EEC-75368828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1222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354D-E764-EC39-7B4F-19BB7E8E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4FB4B-5CDF-AE6D-CED0-88B2E9E9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C629C-F61E-04EA-D6E7-593197CC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352FE-3212-1287-61C8-EC78C7F7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068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4EA0E-1A89-E617-8984-7E5483AA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C8F73-774E-C641-C7CC-737628AD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F486D-89D6-89BC-0585-DF263A61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33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8458-9BD2-EEAB-018E-62E9CDEF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F0DC-334F-C9AF-ABC7-BA8B5C02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B33B-DA4C-9AE5-1A52-3AB3C8D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7BDD-511E-3972-B9C5-B38A3964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DBD9A-4B8A-55F1-FA55-D4589023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C9AEF-47E8-3749-BCDA-135FCBCF9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441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C92B-6EAF-A20F-4057-40BBCD0A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10C9-87B4-7AA3-3051-ECF9F389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6B0F-E4EA-B14C-0580-E7F6FC6F0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54FF3-BBE2-3165-01DF-2F07E58F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0EE59-5C14-35AC-7784-A5BC4A96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1E61E-803C-46E2-1060-365F9D3B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984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6A3B-EAA8-93B0-6E30-D45D3593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6D8E2-1CFD-3E66-BDB1-F8F42790C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A6AF2-F123-AE07-7982-0BA2B2B3D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14A79-E094-D354-5F7C-5E5D6F15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CFEFB-25F4-D4A5-7302-83CE3500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2AAF0-C38B-96D6-846C-546B1B00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09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F569-A508-6E2E-EC94-4ED53FB8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D8585-0A5F-1119-7996-13AF22F7B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BE168-F350-DB54-7A00-C80CB479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17D8-80BA-49FD-ACFD-B14CDA1F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8FB0-F13E-67D5-F4A5-85FAF12C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65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B54B4-EB56-C034-A2E4-711A099AB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41882-E04C-EF30-1BE0-251C97853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81E5-8522-DC93-71FB-862F11B6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846C-5990-0AC9-AABE-E4F71055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BFB3-8EAE-FCC3-97E9-86AAC47C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9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0D3E-2C80-FEBE-7F5D-F623363B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DF88E-0E0D-46A8-7A5E-DE4FD60F0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12EB-EEBF-1408-BC12-8A853D61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8F824-6261-FFD1-9C1E-DCE47186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B8379-C530-23BB-5027-319AD584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041B0-65DC-9445-B827-F9EBA2225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C317-A051-7CE5-5EF7-301EE91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66A9-FB4E-B8AA-8C0F-C7820294A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1BC67-295D-83BD-38FF-CEE02535A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D59A0-923C-DEAF-3FCC-17584B46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1A038-D820-D31D-FFE3-5191EA96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06F56-FC30-DEAF-B911-4FB35AD6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9611-0AE5-D442-8E23-83179C154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0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01BE-9886-A295-BC2B-F61194F7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643C9-00E1-F9B5-DA5E-36EFBA49A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EEB50-EAA1-131F-4211-27FC4D064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D924D-7A19-21F7-E5C5-1936899E4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F5267-AFF5-8674-2A65-E4F3F19B6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7E5CC-D0B1-B7CA-D907-6A766B47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39872-9E51-0489-AE03-CE23A391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644FE-16D2-6BF8-38EE-21F1170E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0E88C-8435-7845-9A6A-5188B9484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2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D54D-DD03-18FC-C003-9E565525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BAABE-FC82-C6F3-CBA5-03EC3D4E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A9BA6-880B-56FD-E0A4-F39E8392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A59C1-88C2-25B7-6CCD-17E8219E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65C6-D3CE-A544-8B6A-00EC7CFB1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0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C859C-4F69-ADC7-F981-D5B8DD78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8E4AE-FF56-8BAE-C5B3-2709FBB3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17089-5B6E-7267-E466-107350C3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D3165-AE34-FB46-AE5D-045DEFFA8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4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2F3D-F12A-111B-351C-D418085F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26B42-A18F-5CCE-1597-C2187D8C2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E728-9CD3-2692-C6A3-AA251C3F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EE61F-D3C1-C7FB-AEAD-187BC7DA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90515-1F05-1DBE-2356-B8EAFB75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D38DD-3AD0-DA6F-F472-5D81E47E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95E0-E358-3A46-BE99-CA9B30ECD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8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B956-5FB1-773D-F037-D07E2946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F0C66-956E-6E0C-5A14-EE0B8D8DE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CFE47-1920-C896-2CC0-FE76BC956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73093-F362-7E53-6EE7-C3298980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37AD4-5987-8325-B796-91886C64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80329-D0E9-E702-FEF4-845D47B5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4702-417B-154F-86D5-D45FA0DAC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3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accent2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02E50C-7E25-E767-EB7F-F9FD8776B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F035A9-08FA-B985-28BE-57314D3A8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6287BC-DC63-9677-164C-08C8F325DB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E5B786-5302-1275-6D21-51E5442E05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F0C3FB-1881-7E23-11DF-5A614901EF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D21051-4E74-A24A-B11B-A69A396FB6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40C12-CA12-FBB0-E9EB-E5A95E29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F08A4-50FC-D40F-50FC-A2482D29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9500A-7759-38D1-CBF3-06F641ACC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16300-1F5A-4A50-9C26-EBA1E25EBC26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4947-C61F-3DB8-6D38-7DD80B8D5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183D-1535-3404-8543-E0EF06458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A8BF4-9F4A-4884-B58C-3346F930F2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07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1434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Freeform: Shape 1435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180BA6C-BD46-4511-88D0-BD17AB6DC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700" b="1" dirty="0">
                <a:solidFill>
                  <a:srgbClr val="FFFFFF"/>
                </a:solidFill>
              </a:rPr>
              <a:t>Reforming </a:t>
            </a:r>
            <a:r>
              <a:rPr lang="en-US" altLang="en-US" sz="2700" b="1" dirty="0" err="1">
                <a:solidFill>
                  <a:srgbClr val="FFFFFF"/>
                </a:solidFill>
              </a:rPr>
              <a:t>Parlt</a:t>
            </a:r>
            <a:r>
              <a:rPr lang="en-US" altLang="en-US" sz="2700" b="1" dirty="0">
                <a:solidFill>
                  <a:srgbClr val="FFFFFF"/>
                </a:solidFill>
              </a:rPr>
              <a:t> Workplaces</a:t>
            </a:r>
            <a:br>
              <a:rPr lang="en-US" altLang="en-US" sz="2700" b="1" dirty="0">
                <a:solidFill>
                  <a:srgbClr val="FFFFFF"/>
                </a:solidFill>
              </a:rPr>
            </a:br>
            <a:endParaRPr lang="en-US" altLang="en-US" sz="2700" b="1" dirty="0">
              <a:solidFill>
                <a:srgbClr val="FFFFFF"/>
              </a:solidFill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AE80C4BF-8D2F-B045-A9E9-20AD9DD0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43803"/>
            <a:ext cx="2106633" cy="13823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1800" b="1" dirty="0">
                <a:solidFill>
                  <a:srgbClr val="FFFFFF"/>
                </a:solidFill>
              </a:rPr>
              <a:t>ASPG (ACT Chapter)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b="1" dirty="0">
                <a:solidFill>
                  <a:srgbClr val="FFFFFF"/>
                </a:solidFill>
              </a:rPr>
              <a:t>27 June 2024</a:t>
            </a:r>
            <a:endParaRPr lang="en-US" altLang="en-US" sz="1800" b="1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9794C-EC33-AC29-B21B-EC36BD663698}"/>
              </a:ext>
            </a:extLst>
          </p:cNvPr>
          <p:cNvSpPr txBox="1"/>
          <p:nvPr/>
        </p:nvSpPr>
        <p:spPr>
          <a:xfrm>
            <a:off x="3755364" y="2770534"/>
            <a:ext cx="3624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Marian Sawer</a:t>
            </a:r>
          </a:p>
          <a:p>
            <a:pPr algn="ctr">
              <a:spcBef>
                <a:spcPct val="50000"/>
              </a:spcBef>
            </a:pPr>
            <a:r>
              <a:rPr lang="en-AU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Politics and International Relations</a:t>
            </a:r>
          </a:p>
          <a:p>
            <a:pPr algn="ctr">
              <a:spcBef>
                <a:spcPct val="50000"/>
              </a:spcBef>
            </a:pPr>
            <a:r>
              <a:rPr lang="en-AU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Australian National University</a:t>
            </a:r>
            <a:endParaRPr lang="en-US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23007-2443-E8F5-80DB-DBC9B40B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en-AU" sz="2850" b="1">
                <a:latin typeface="Arial" panose="020B0604020202020204" pitchFamily="34" charset="0"/>
                <a:cs typeface="Arial" panose="020B0604020202020204" pitchFamily="34" charset="0"/>
              </a:rPr>
              <a:t>Viewing parliament as a workplace demands standards and regulation of conduct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2115280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543" y="2784"/>
                  <a:pt x="8140462" y="9558"/>
                  <a:pt x="8140446" y="13716"/>
                </a:cubicBezTo>
                <a:cubicBezTo>
                  <a:pt x="7906329" y="-7615"/>
                  <a:pt x="7681180" y="22893"/>
                  <a:pt x="7543480" y="13716"/>
                </a:cubicBezTo>
                <a:cubicBezTo>
                  <a:pt x="7405780" y="4539"/>
                  <a:pt x="7216607" y="-912"/>
                  <a:pt x="7109323" y="13716"/>
                </a:cubicBezTo>
                <a:cubicBezTo>
                  <a:pt x="7002039" y="28344"/>
                  <a:pt x="6576231" y="38120"/>
                  <a:pt x="6430952" y="13716"/>
                </a:cubicBezTo>
                <a:cubicBezTo>
                  <a:pt x="6285673" y="-10688"/>
                  <a:pt x="6138840" y="29949"/>
                  <a:pt x="5915391" y="13716"/>
                </a:cubicBezTo>
                <a:cubicBezTo>
                  <a:pt x="5691942" y="-2517"/>
                  <a:pt x="5459460" y="47094"/>
                  <a:pt x="5237020" y="13716"/>
                </a:cubicBezTo>
                <a:cubicBezTo>
                  <a:pt x="5014580" y="-19662"/>
                  <a:pt x="4747677" y="35877"/>
                  <a:pt x="4558650" y="13716"/>
                </a:cubicBezTo>
                <a:cubicBezTo>
                  <a:pt x="4369623" y="-8445"/>
                  <a:pt x="4146061" y="7996"/>
                  <a:pt x="3880279" y="13716"/>
                </a:cubicBezTo>
                <a:cubicBezTo>
                  <a:pt x="3614497" y="19436"/>
                  <a:pt x="3473808" y="-17480"/>
                  <a:pt x="3201909" y="13716"/>
                </a:cubicBezTo>
                <a:cubicBezTo>
                  <a:pt x="2930010" y="44912"/>
                  <a:pt x="2728175" y="-8002"/>
                  <a:pt x="2604943" y="13716"/>
                </a:cubicBezTo>
                <a:cubicBezTo>
                  <a:pt x="2481711" y="35434"/>
                  <a:pt x="2004334" y="22380"/>
                  <a:pt x="1845168" y="13716"/>
                </a:cubicBezTo>
                <a:cubicBezTo>
                  <a:pt x="1686003" y="5052"/>
                  <a:pt x="1375070" y="33008"/>
                  <a:pt x="1166797" y="13716"/>
                </a:cubicBezTo>
                <a:cubicBezTo>
                  <a:pt x="958524" y="-5576"/>
                  <a:pt x="342846" y="4308"/>
                  <a:pt x="0" y="13716"/>
                </a:cubicBezTo>
                <a:cubicBezTo>
                  <a:pt x="-100" y="9589"/>
                  <a:pt x="468" y="2983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39772" y="5682"/>
                  <a:pt x="8139843" y="9439"/>
                  <a:pt x="8140446" y="13716"/>
                </a:cubicBezTo>
                <a:cubicBezTo>
                  <a:pt x="7959314" y="-1227"/>
                  <a:pt x="7870113" y="5865"/>
                  <a:pt x="7706289" y="13716"/>
                </a:cubicBezTo>
                <a:cubicBezTo>
                  <a:pt x="7542465" y="21567"/>
                  <a:pt x="7157940" y="12910"/>
                  <a:pt x="6865109" y="13716"/>
                </a:cubicBezTo>
                <a:cubicBezTo>
                  <a:pt x="6572278" y="14522"/>
                  <a:pt x="6524256" y="33479"/>
                  <a:pt x="6349548" y="13716"/>
                </a:cubicBezTo>
                <a:cubicBezTo>
                  <a:pt x="6174840" y="-6047"/>
                  <a:pt x="5951624" y="-4398"/>
                  <a:pt x="5671177" y="13716"/>
                </a:cubicBezTo>
                <a:cubicBezTo>
                  <a:pt x="5390730" y="31830"/>
                  <a:pt x="5222992" y="55486"/>
                  <a:pt x="4829998" y="13716"/>
                </a:cubicBezTo>
                <a:cubicBezTo>
                  <a:pt x="4437004" y="-28054"/>
                  <a:pt x="4344181" y="34515"/>
                  <a:pt x="4151627" y="13716"/>
                </a:cubicBezTo>
                <a:cubicBezTo>
                  <a:pt x="3959073" y="-7083"/>
                  <a:pt x="3886970" y="28303"/>
                  <a:pt x="3717470" y="13716"/>
                </a:cubicBezTo>
                <a:cubicBezTo>
                  <a:pt x="3547970" y="-871"/>
                  <a:pt x="3451521" y="27300"/>
                  <a:pt x="3201909" y="13716"/>
                </a:cubicBezTo>
                <a:cubicBezTo>
                  <a:pt x="2952297" y="132"/>
                  <a:pt x="2543413" y="1457"/>
                  <a:pt x="2360729" y="13716"/>
                </a:cubicBezTo>
                <a:cubicBezTo>
                  <a:pt x="2178045" y="25975"/>
                  <a:pt x="1906056" y="21275"/>
                  <a:pt x="1682359" y="13716"/>
                </a:cubicBezTo>
                <a:cubicBezTo>
                  <a:pt x="1458662" y="6158"/>
                  <a:pt x="1330405" y="3474"/>
                  <a:pt x="1166797" y="13716"/>
                </a:cubicBezTo>
                <a:cubicBezTo>
                  <a:pt x="1003189" y="23958"/>
                  <a:pt x="278098" y="14961"/>
                  <a:pt x="0" y="13716"/>
                </a:cubicBezTo>
                <a:cubicBezTo>
                  <a:pt x="303" y="7982"/>
                  <a:pt x="182" y="52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24168-9178-9606-641D-C4AB79DE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4288"/>
            <a:ext cx="7886700" cy="3188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Three core elements to reforming toxic parliaments:</a:t>
            </a:r>
          </a:p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1. Norms or rules, codes of conduct</a:t>
            </a:r>
          </a:p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2. Enforcement architecture</a:t>
            </a:r>
          </a:p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3. Proactive and preventive action	</a:t>
            </a:r>
          </a:p>
          <a:p>
            <a:pPr lvl="2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advice, professionalisation and responsibility to change culture</a:t>
            </a:r>
          </a:p>
        </p:txBody>
      </p:sp>
    </p:spTree>
    <p:extLst>
      <p:ext uri="{BB962C8B-B14F-4D97-AF65-F5344CB8AC3E}">
        <p14:creationId xmlns:p14="http://schemas.microsoft.com/office/powerpoint/2010/main" val="333191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A8DCA-D1B9-60EF-2EF2-9B0B4A90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513064" cy="994172"/>
          </a:xfrm>
          <a:prstGeom prst="ellipse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Beginning of modern standards regimes in Westminster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2256235"/>
            <a:ext cx="7818120" cy="13716"/>
          </a:xfrm>
          <a:custGeom>
            <a:avLst/>
            <a:gdLst>
              <a:gd name="connsiteX0" fmla="*/ 0 w 7818120"/>
              <a:gd name="connsiteY0" fmla="*/ 0 h 13716"/>
              <a:gd name="connsiteX1" fmla="*/ 416966 w 7818120"/>
              <a:gd name="connsiteY1" fmla="*/ 0 h 13716"/>
              <a:gd name="connsiteX2" fmla="*/ 1146658 w 7818120"/>
              <a:gd name="connsiteY2" fmla="*/ 0 h 13716"/>
              <a:gd name="connsiteX3" fmla="*/ 1563624 w 7818120"/>
              <a:gd name="connsiteY3" fmla="*/ 0 h 13716"/>
              <a:gd name="connsiteX4" fmla="*/ 2136953 w 7818120"/>
              <a:gd name="connsiteY4" fmla="*/ 0 h 13716"/>
              <a:gd name="connsiteX5" fmla="*/ 2944825 w 7818120"/>
              <a:gd name="connsiteY5" fmla="*/ 0 h 13716"/>
              <a:gd name="connsiteX6" fmla="*/ 3596335 w 7818120"/>
              <a:gd name="connsiteY6" fmla="*/ 0 h 13716"/>
              <a:gd name="connsiteX7" fmla="*/ 4326026 w 7818120"/>
              <a:gd name="connsiteY7" fmla="*/ 0 h 13716"/>
              <a:gd name="connsiteX8" fmla="*/ 4899355 w 7818120"/>
              <a:gd name="connsiteY8" fmla="*/ 0 h 13716"/>
              <a:gd name="connsiteX9" fmla="*/ 5550865 w 7818120"/>
              <a:gd name="connsiteY9" fmla="*/ 0 h 13716"/>
              <a:gd name="connsiteX10" fmla="*/ 6358738 w 7818120"/>
              <a:gd name="connsiteY10" fmla="*/ 0 h 13716"/>
              <a:gd name="connsiteX11" fmla="*/ 6853885 w 7818120"/>
              <a:gd name="connsiteY11" fmla="*/ 0 h 13716"/>
              <a:gd name="connsiteX12" fmla="*/ 7818120 w 7818120"/>
              <a:gd name="connsiteY12" fmla="*/ 0 h 13716"/>
              <a:gd name="connsiteX13" fmla="*/ 7818120 w 7818120"/>
              <a:gd name="connsiteY13" fmla="*/ 13716 h 13716"/>
              <a:gd name="connsiteX14" fmla="*/ 7244791 w 7818120"/>
              <a:gd name="connsiteY14" fmla="*/ 13716 h 13716"/>
              <a:gd name="connsiteX15" fmla="*/ 6827825 w 7818120"/>
              <a:gd name="connsiteY15" fmla="*/ 13716 h 13716"/>
              <a:gd name="connsiteX16" fmla="*/ 6176315 w 7818120"/>
              <a:gd name="connsiteY16" fmla="*/ 13716 h 13716"/>
              <a:gd name="connsiteX17" fmla="*/ 5681167 w 7818120"/>
              <a:gd name="connsiteY17" fmla="*/ 13716 h 13716"/>
              <a:gd name="connsiteX18" fmla="*/ 5029657 w 7818120"/>
              <a:gd name="connsiteY18" fmla="*/ 13716 h 13716"/>
              <a:gd name="connsiteX19" fmla="*/ 4378147 w 7818120"/>
              <a:gd name="connsiteY19" fmla="*/ 13716 h 13716"/>
              <a:gd name="connsiteX20" fmla="*/ 3726637 w 7818120"/>
              <a:gd name="connsiteY20" fmla="*/ 13716 h 13716"/>
              <a:gd name="connsiteX21" fmla="*/ 3075127 w 7818120"/>
              <a:gd name="connsiteY21" fmla="*/ 13716 h 13716"/>
              <a:gd name="connsiteX22" fmla="*/ 2501798 w 7818120"/>
              <a:gd name="connsiteY22" fmla="*/ 13716 h 13716"/>
              <a:gd name="connsiteX23" fmla="*/ 1772107 w 7818120"/>
              <a:gd name="connsiteY23" fmla="*/ 13716 h 13716"/>
              <a:gd name="connsiteX24" fmla="*/ 1120597 w 7818120"/>
              <a:gd name="connsiteY24" fmla="*/ 13716 h 13716"/>
              <a:gd name="connsiteX25" fmla="*/ 0 w 7818120"/>
              <a:gd name="connsiteY25" fmla="*/ 13716 h 13716"/>
              <a:gd name="connsiteX26" fmla="*/ 0 w 7818120"/>
              <a:gd name="connsiteY2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3716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8217" y="2784"/>
                  <a:pt x="7818136" y="9558"/>
                  <a:pt x="7818120" y="13716"/>
                </a:cubicBezTo>
                <a:cubicBezTo>
                  <a:pt x="7698847" y="-7839"/>
                  <a:pt x="7390924" y="18407"/>
                  <a:pt x="7244791" y="13716"/>
                </a:cubicBezTo>
                <a:cubicBezTo>
                  <a:pt x="7098658" y="9025"/>
                  <a:pt x="6952735" y="24785"/>
                  <a:pt x="6827825" y="13716"/>
                </a:cubicBezTo>
                <a:cubicBezTo>
                  <a:pt x="6702915" y="2647"/>
                  <a:pt x="6338661" y="29958"/>
                  <a:pt x="6176315" y="13716"/>
                </a:cubicBezTo>
                <a:cubicBezTo>
                  <a:pt x="6013969" y="-2526"/>
                  <a:pt x="5850602" y="1790"/>
                  <a:pt x="5681167" y="13716"/>
                </a:cubicBezTo>
                <a:cubicBezTo>
                  <a:pt x="5511732" y="25642"/>
                  <a:pt x="5312143" y="-4154"/>
                  <a:pt x="5029657" y="13716"/>
                </a:cubicBezTo>
                <a:cubicBezTo>
                  <a:pt x="4747171" y="31586"/>
                  <a:pt x="4655062" y="26168"/>
                  <a:pt x="4378147" y="13716"/>
                </a:cubicBezTo>
                <a:cubicBezTo>
                  <a:pt x="4101232" y="1265"/>
                  <a:pt x="4037646" y="40134"/>
                  <a:pt x="3726637" y="13716"/>
                </a:cubicBezTo>
                <a:cubicBezTo>
                  <a:pt x="3415628" y="-12702"/>
                  <a:pt x="3321756" y="40935"/>
                  <a:pt x="3075127" y="13716"/>
                </a:cubicBezTo>
                <a:cubicBezTo>
                  <a:pt x="2828498" y="-13503"/>
                  <a:pt x="2684733" y="10281"/>
                  <a:pt x="2501798" y="13716"/>
                </a:cubicBezTo>
                <a:cubicBezTo>
                  <a:pt x="2318863" y="17151"/>
                  <a:pt x="2121844" y="-17585"/>
                  <a:pt x="1772107" y="13716"/>
                </a:cubicBezTo>
                <a:cubicBezTo>
                  <a:pt x="1422370" y="45017"/>
                  <a:pt x="1431548" y="27094"/>
                  <a:pt x="1120597" y="13716"/>
                </a:cubicBezTo>
                <a:cubicBezTo>
                  <a:pt x="809646" y="339"/>
                  <a:pt x="246393" y="51668"/>
                  <a:pt x="0" y="13716"/>
                </a:cubicBezTo>
                <a:cubicBezTo>
                  <a:pt x="-100" y="9589"/>
                  <a:pt x="468" y="2983"/>
                  <a:pt x="0" y="0"/>
                </a:cubicBezTo>
                <a:close/>
              </a:path>
              <a:path w="7818120" h="13716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7446" y="5682"/>
                  <a:pt x="7817517" y="9439"/>
                  <a:pt x="7818120" y="13716"/>
                </a:cubicBezTo>
                <a:cubicBezTo>
                  <a:pt x="7610240" y="34"/>
                  <a:pt x="7521789" y="3149"/>
                  <a:pt x="7401154" y="13716"/>
                </a:cubicBezTo>
                <a:cubicBezTo>
                  <a:pt x="7280519" y="24283"/>
                  <a:pt x="6930719" y="-347"/>
                  <a:pt x="6593281" y="13716"/>
                </a:cubicBezTo>
                <a:cubicBezTo>
                  <a:pt x="6255843" y="27779"/>
                  <a:pt x="6286682" y="-3410"/>
                  <a:pt x="6098134" y="13716"/>
                </a:cubicBezTo>
                <a:cubicBezTo>
                  <a:pt x="5909586" y="30842"/>
                  <a:pt x="5602789" y="44024"/>
                  <a:pt x="5446624" y="13716"/>
                </a:cubicBezTo>
                <a:cubicBezTo>
                  <a:pt x="5290459" y="-16592"/>
                  <a:pt x="4917039" y="17388"/>
                  <a:pt x="4638751" y="13716"/>
                </a:cubicBezTo>
                <a:cubicBezTo>
                  <a:pt x="4360463" y="10044"/>
                  <a:pt x="4304690" y="878"/>
                  <a:pt x="3987241" y="13716"/>
                </a:cubicBezTo>
                <a:cubicBezTo>
                  <a:pt x="3669792" y="26555"/>
                  <a:pt x="3758742" y="27979"/>
                  <a:pt x="3570275" y="13716"/>
                </a:cubicBezTo>
                <a:cubicBezTo>
                  <a:pt x="3381808" y="-547"/>
                  <a:pt x="3267153" y="31628"/>
                  <a:pt x="3075127" y="13716"/>
                </a:cubicBezTo>
                <a:cubicBezTo>
                  <a:pt x="2883101" y="-4196"/>
                  <a:pt x="2665825" y="6401"/>
                  <a:pt x="2267255" y="13716"/>
                </a:cubicBezTo>
                <a:cubicBezTo>
                  <a:pt x="1868685" y="21031"/>
                  <a:pt x="1884698" y="23838"/>
                  <a:pt x="1615745" y="13716"/>
                </a:cubicBezTo>
                <a:cubicBezTo>
                  <a:pt x="1346792" y="3595"/>
                  <a:pt x="1320952" y="5858"/>
                  <a:pt x="1120597" y="13716"/>
                </a:cubicBezTo>
                <a:cubicBezTo>
                  <a:pt x="920242" y="21574"/>
                  <a:pt x="556507" y="46218"/>
                  <a:pt x="0" y="13716"/>
                </a:cubicBezTo>
                <a:cubicBezTo>
                  <a:pt x="303" y="7982"/>
                  <a:pt x="182" y="52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74F1BD-5A40-7FF5-24EA-7CEE7FEFD8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1703" y="2733631"/>
          <a:ext cx="7080596" cy="2551024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835076">
                  <a:extLst>
                    <a:ext uri="{9D8B030D-6E8A-4147-A177-3AD203B41FA5}">
                      <a16:colId xmlns:a16="http://schemas.microsoft.com/office/drawing/2014/main" val="4055101114"/>
                    </a:ext>
                  </a:extLst>
                </a:gridCol>
                <a:gridCol w="1425749">
                  <a:extLst>
                    <a:ext uri="{9D8B030D-6E8A-4147-A177-3AD203B41FA5}">
                      <a16:colId xmlns:a16="http://schemas.microsoft.com/office/drawing/2014/main" val="3910439755"/>
                    </a:ext>
                  </a:extLst>
                </a:gridCol>
                <a:gridCol w="1867601">
                  <a:extLst>
                    <a:ext uri="{9D8B030D-6E8A-4147-A177-3AD203B41FA5}">
                      <a16:colId xmlns:a16="http://schemas.microsoft.com/office/drawing/2014/main" val="3751867730"/>
                    </a:ext>
                  </a:extLst>
                </a:gridCol>
                <a:gridCol w="1952170">
                  <a:extLst>
                    <a:ext uri="{9D8B030D-6E8A-4147-A177-3AD203B41FA5}">
                      <a16:colId xmlns:a16="http://schemas.microsoft.com/office/drawing/2014/main" val="3727978802"/>
                    </a:ext>
                  </a:extLst>
                </a:gridCol>
              </a:tblGrid>
              <a:tr h="127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b="0" kern="100" cap="none" spc="0">
                          <a:solidFill>
                            <a:schemeClr val="bg1"/>
                          </a:solidFill>
                          <a:effectLst/>
                        </a:rPr>
                        <a:t>Canada</a:t>
                      </a:r>
                      <a:endParaRPr lang="en-AU" sz="25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b="0" kern="100" cap="none" spc="0">
                          <a:solidFill>
                            <a:schemeClr val="bg1"/>
                          </a:solidFill>
                          <a:effectLst/>
                        </a:rPr>
                        <a:t>UK</a:t>
                      </a:r>
                      <a:endParaRPr lang="en-AU" sz="25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b="0" kern="100" cap="none" spc="0">
                          <a:solidFill>
                            <a:schemeClr val="bg1"/>
                          </a:solidFill>
                          <a:effectLst/>
                        </a:rPr>
                        <a:t>New Zealand</a:t>
                      </a:r>
                      <a:endParaRPr lang="en-AU" sz="25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b="0" kern="100" cap="none" spc="0">
                          <a:solidFill>
                            <a:schemeClr val="bg1"/>
                          </a:solidFill>
                          <a:effectLst/>
                        </a:rPr>
                        <a:t>Australia</a:t>
                      </a:r>
                      <a:endParaRPr lang="en-AU" sz="25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22702"/>
                  </a:ext>
                </a:extLst>
              </a:tr>
              <a:tr h="127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b="0" kern="100" cap="none" spc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AU" sz="25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kern="100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AU" sz="25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kern="100" cap="none" spc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AU" sz="25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500" kern="100" cap="none" spc="0">
                          <a:solidFill>
                            <a:schemeClr val="tx1"/>
                          </a:solidFill>
                          <a:effectLst/>
                        </a:rPr>
                        <a:t>2023-2024….</a:t>
                      </a:r>
                      <a:endParaRPr lang="en-AU" sz="25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71" marR="225618" marT="147098" marB="3008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3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7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161F1-2F7F-FD16-FA0E-DFD723D0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1036155"/>
            <a:ext cx="8263890" cy="1075811"/>
          </a:xfrm>
        </p:spPr>
        <p:txBody>
          <a:bodyPr anchor="b">
            <a:normAutofit/>
          </a:bodyPr>
          <a:lstStyle/>
          <a:p>
            <a:r>
              <a:rPr lang="en-AU" sz="405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1840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33D6-1C61-ADD5-A71C-F6D829412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290870"/>
            <a:ext cx="5480184" cy="3450171"/>
          </a:xfrm>
        </p:spPr>
        <p:txBody>
          <a:bodyPr anchor="t">
            <a:normAutofit fontScale="92500" lnSpcReduction="20000"/>
          </a:bodyPr>
          <a:lstStyle/>
          <a:p>
            <a:r>
              <a:rPr lang="en-AU" sz="1950" dirty="0">
                <a:latin typeface="Arial" panose="020B0604020202020204" pitchFamily="34" charset="0"/>
                <a:cs typeface="Arial" panose="020B0604020202020204" pitchFamily="34" charset="0"/>
              </a:rPr>
              <a:t>Moved early</a:t>
            </a:r>
          </a:p>
          <a:p>
            <a:pPr lvl="1"/>
            <a:r>
              <a:rPr lang="en-AU" sz="1950" dirty="0">
                <a:latin typeface="Arial" panose="020B0604020202020204" pitchFamily="34" charset="0"/>
                <a:cs typeface="Arial" panose="020B0604020202020204" pitchFamily="34" charset="0"/>
              </a:rPr>
              <a:t>Workplace Harassment and Violence Prevention policy (2014, 2021)</a:t>
            </a:r>
          </a:p>
          <a:p>
            <a:pPr lvl="1"/>
            <a:r>
              <a:rPr lang="en-AU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of Conduct for Members of the House of Commons: Sexual Harassment Between Members (2015)</a:t>
            </a:r>
          </a:p>
          <a:p>
            <a:pPr lvl="1"/>
            <a:r>
              <a:rPr lang="en-AU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mandatory pledge by MPs not to sexually harass other MPs</a:t>
            </a:r>
          </a:p>
          <a:p>
            <a:pPr>
              <a:spcAft>
                <a:spcPts val="600"/>
              </a:spcAft>
            </a:pPr>
            <a:r>
              <a:rPr lang="en-AU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independent grievance body or commissioner to investigate, make findings and decide sanctions</a:t>
            </a:r>
          </a:p>
          <a:p>
            <a:r>
              <a:rPr lang="en-AU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 for handling complaints is internal to parliament and not independent of MPs</a:t>
            </a:r>
          </a:p>
          <a:p>
            <a:r>
              <a:rPr lang="en-AU" sz="1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Dominance by political parties - Whips, Prime Minister’s Office</a:t>
            </a:r>
          </a:p>
          <a:p>
            <a:endParaRPr lang="en-AU" sz="127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A011C-FC51-326E-A905-497C3571D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4" r="31400" b="2"/>
          <a:stretch/>
        </p:blipFill>
        <p:spPr>
          <a:xfrm>
            <a:off x="6057714" y="2427732"/>
            <a:ext cx="2654827" cy="30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30BAD-C3EF-A37B-9861-199F328E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1036155"/>
            <a:ext cx="8263890" cy="1075811"/>
          </a:xfrm>
        </p:spPr>
        <p:txBody>
          <a:bodyPr anchor="b">
            <a:normAutofit/>
          </a:bodyPr>
          <a:lstStyle/>
          <a:p>
            <a:r>
              <a:rPr lang="en-AU" sz="405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1840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F19AB-C240-C474-C790-6AE10C7F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2290870"/>
            <a:ext cx="5258298" cy="3390536"/>
          </a:xfrm>
        </p:spPr>
        <p:txBody>
          <a:bodyPr anchor="t">
            <a:normAutofit lnSpcReduction="1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Codes of conduct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Independent Complaints and Grievance Scheme (ICGS)</a:t>
            </a:r>
          </a:p>
          <a:p>
            <a:r>
              <a:rPr lang="en-AU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Parliamentary Commissioner for Standards </a:t>
            </a:r>
          </a:p>
          <a:p>
            <a:r>
              <a:rPr lang="en-AU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Committee on Standards – makes decisions about the conduct and sanctioning of MPs</a:t>
            </a:r>
          </a:p>
          <a:p>
            <a:pPr lvl="1"/>
            <a:r>
              <a:rPr lang="en-AU" sz="2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 members</a:t>
            </a:r>
          </a:p>
          <a:p>
            <a:r>
              <a:rPr lang="en-AU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Independent Expert Panel – no MPs – appeals, sanctions</a:t>
            </a:r>
          </a:p>
          <a:p>
            <a:endParaRPr lang="en-AU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DEC39-B737-1482-9405-858C7608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1" r="35257" b="2"/>
          <a:stretch/>
        </p:blipFill>
        <p:spPr>
          <a:xfrm>
            <a:off x="5756744" y="2427732"/>
            <a:ext cx="2955798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FD427-8293-2580-F55F-15CBDCEF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3943350" cy="1290393"/>
          </a:xfrm>
        </p:spPr>
        <p:txBody>
          <a:bodyPr>
            <a:normAutofit/>
          </a:bodyPr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Features of the UK standards regime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F3DF-9911-78E3-3AD8-3191AA2C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556028"/>
            <a:ext cx="4755609" cy="3170879"/>
          </a:xfrm>
        </p:spPr>
        <p:txBody>
          <a:bodyPr>
            <a:normAutofit fontScale="925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High independence from MPs, but parliamentary sovereignty seen as important</a:t>
            </a:r>
          </a:p>
          <a:p>
            <a:r>
              <a:rPr lang="en-AU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Parliamentary Commissioner for Standards does not make decisions tabled in the House, these are decided by the Committee on Standards </a:t>
            </a:r>
          </a:p>
          <a:p>
            <a:r>
              <a:rPr lang="en-AU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sanctions tabled in the House there is no debate or amendment</a:t>
            </a:r>
          </a:p>
          <a:p>
            <a:r>
              <a:rPr lang="en-AU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AU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ransparency</a:t>
            </a:r>
          </a:p>
          <a:p>
            <a:endParaRPr lang="en-AU" sz="1500" dirty="0"/>
          </a:p>
          <a:p>
            <a:pPr lvl="1"/>
            <a:endParaRPr lang="en-AU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67D7B-7DBB-096D-A4FA-4445457D4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2"/>
          <a:stretch/>
        </p:blipFill>
        <p:spPr>
          <a:xfrm>
            <a:off x="5916849" y="1877005"/>
            <a:ext cx="2350436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3BF0F-C5BA-BE62-E76A-BCB135106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91" y="4018117"/>
            <a:ext cx="2656133" cy="1328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C9D64-5012-F581-6B04-161F732AD5FE}"/>
              </a:ext>
            </a:extLst>
          </p:cNvPr>
          <p:cNvSpPr txBox="1"/>
          <p:nvPr/>
        </p:nvSpPr>
        <p:spPr>
          <a:xfrm>
            <a:off x="5650991" y="1533916"/>
            <a:ext cx="265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Parliamentary Commissioner for Standards website</a:t>
            </a:r>
            <a:endParaRPr lang="en-AU" sz="120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515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85725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1"/>
            <a:ext cx="6391835" cy="17144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3A41E-82D7-B47E-8C1E-A50F2AD4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1201293"/>
            <a:ext cx="3485178" cy="1218390"/>
          </a:xfrm>
        </p:spPr>
        <p:txBody>
          <a:bodyPr anchor="ctr">
            <a:noAutofit/>
          </a:bodyPr>
          <a:lstStyle/>
          <a:p>
            <a: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  <a:t>Challenges in the UK standards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5019-8FA1-81D9-B478-11DED8CB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2" y="2571750"/>
            <a:ext cx="3861502" cy="3084957"/>
          </a:xfrm>
        </p:spPr>
        <p:txBody>
          <a:bodyPr anchor="ctr">
            <a:no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Sanctions and fairness</a:t>
            </a:r>
          </a:p>
          <a:p>
            <a:r>
              <a:rPr lang="en-AU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AU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lowness of investigations – ICGS </a:t>
            </a:r>
          </a:p>
          <a:p>
            <a:r>
              <a:rPr lang="en-AU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Limited HR support </a:t>
            </a:r>
          </a:p>
          <a:p>
            <a:r>
              <a:rPr lang="en-AU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Complexity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B80D4-EEBD-98B8-A102-56EBF099E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5" r="26474" b="-2"/>
          <a:stretch/>
        </p:blipFill>
        <p:spPr>
          <a:xfrm>
            <a:off x="4711148" y="857251"/>
            <a:ext cx="44379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0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498551-E7DC-7DD7-C337-E6F1839E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388" y="1444405"/>
            <a:ext cx="3228975" cy="4622006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E84D7-E5A0-8929-9408-51E2507B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59" y="1748575"/>
            <a:ext cx="2935199" cy="4201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86F90-DAE2-9C9A-551A-299C64DB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1036155"/>
            <a:ext cx="8263890" cy="1075811"/>
          </a:xfrm>
        </p:spPr>
        <p:txBody>
          <a:bodyPr anchor="b">
            <a:normAutofit/>
          </a:bodyPr>
          <a:lstStyle/>
          <a:p>
            <a:r>
              <a:rPr lang="en-AU" sz="4050" dirty="0"/>
              <a:t>New Zealand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1840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B1A7B8-6621-6757-BA9C-FB8FF6D4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2290870"/>
            <a:ext cx="5756546" cy="346182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2019 Francis Review </a:t>
            </a:r>
          </a:p>
          <a:p>
            <a:r>
              <a:rPr lang="en-US" sz="225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2020 </a:t>
            </a:r>
            <a:r>
              <a:rPr lang="en-US" sz="225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225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statements for the parliamentary workplace</a:t>
            </a:r>
            <a:endParaRPr lang="en-AU" sz="2250" i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Difficulty in gaining consensus across the parliament</a:t>
            </a:r>
          </a:p>
          <a:p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2023 Commissioner for Parliamentary Standards </a:t>
            </a:r>
          </a:p>
          <a:p>
            <a:pPr lvl="1"/>
            <a:r>
              <a:rPr lang="en-US" sz="202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agreement on sanctions yet </a:t>
            </a:r>
          </a:p>
          <a:p>
            <a:pPr lvl="1"/>
            <a:r>
              <a:rPr lang="en-US" sz="202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her first year, no formal complaints had been received</a:t>
            </a:r>
          </a:p>
          <a:p>
            <a:r>
              <a:rPr lang="en-US" sz="2325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Underdeveloped HR support</a:t>
            </a:r>
            <a:endParaRPr lang="en-AU" sz="2325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343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125453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A933E-39B3-089B-A9E6-4A40E8CB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Australia  2021 - 2024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127A2-8C4F-9442-EBFC-EBFB2322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1300759"/>
            <a:ext cx="5485074" cy="4189214"/>
          </a:xfrm>
        </p:spPr>
        <p:txBody>
          <a:bodyPr anchor="ctr">
            <a:normAutofit/>
          </a:bodyPr>
          <a:lstStyle/>
          <a:p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Set the Standard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2021 – strong commitment to implement all 28 recommendations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 rules, no structures, no leadership institutions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Parliamentary Leadership Taskforce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Single focus, public reporting, high accountability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Three Codes: everyone, parliamentarians, staff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Joint Select Committee on Parliamentary Standards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Endorsed by both Houses in Feb 2023</a:t>
            </a:r>
          </a:p>
        </p:txBody>
      </p:sp>
    </p:spTree>
    <p:extLst>
      <p:ext uri="{BB962C8B-B14F-4D97-AF65-F5344CB8AC3E}">
        <p14:creationId xmlns:p14="http://schemas.microsoft.com/office/powerpoint/2010/main" val="335079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8DC44-C0AC-A310-3EBA-6D64C5DA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en-AU" sz="4050" dirty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2115280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543" y="2784"/>
                  <a:pt x="8140462" y="9558"/>
                  <a:pt x="8140446" y="13716"/>
                </a:cubicBezTo>
                <a:cubicBezTo>
                  <a:pt x="7906329" y="-7615"/>
                  <a:pt x="7681180" y="22893"/>
                  <a:pt x="7543480" y="13716"/>
                </a:cubicBezTo>
                <a:cubicBezTo>
                  <a:pt x="7405780" y="4539"/>
                  <a:pt x="7216607" y="-912"/>
                  <a:pt x="7109323" y="13716"/>
                </a:cubicBezTo>
                <a:cubicBezTo>
                  <a:pt x="7002039" y="28344"/>
                  <a:pt x="6576231" y="38120"/>
                  <a:pt x="6430952" y="13716"/>
                </a:cubicBezTo>
                <a:cubicBezTo>
                  <a:pt x="6285673" y="-10688"/>
                  <a:pt x="6138840" y="29949"/>
                  <a:pt x="5915391" y="13716"/>
                </a:cubicBezTo>
                <a:cubicBezTo>
                  <a:pt x="5691942" y="-2517"/>
                  <a:pt x="5459460" y="47094"/>
                  <a:pt x="5237020" y="13716"/>
                </a:cubicBezTo>
                <a:cubicBezTo>
                  <a:pt x="5014580" y="-19662"/>
                  <a:pt x="4747677" y="35877"/>
                  <a:pt x="4558650" y="13716"/>
                </a:cubicBezTo>
                <a:cubicBezTo>
                  <a:pt x="4369623" y="-8445"/>
                  <a:pt x="4146061" y="7996"/>
                  <a:pt x="3880279" y="13716"/>
                </a:cubicBezTo>
                <a:cubicBezTo>
                  <a:pt x="3614497" y="19436"/>
                  <a:pt x="3473808" y="-17480"/>
                  <a:pt x="3201909" y="13716"/>
                </a:cubicBezTo>
                <a:cubicBezTo>
                  <a:pt x="2930010" y="44912"/>
                  <a:pt x="2728175" y="-8002"/>
                  <a:pt x="2604943" y="13716"/>
                </a:cubicBezTo>
                <a:cubicBezTo>
                  <a:pt x="2481711" y="35434"/>
                  <a:pt x="2004334" y="22380"/>
                  <a:pt x="1845168" y="13716"/>
                </a:cubicBezTo>
                <a:cubicBezTo>
                  <a:pt x="1686003" y="5052"/>
                  <a:pt x="1375070" y="33008"/>
                  <a:pt x="1166797" y="13716"/>
                </a:cubicBezTo>
                <a:cubicBezTo>
                  <a:pt x="958524" y="-5576"/>
                  <a:pt x="342846" y="4308"/>
                  <a:pt x="0" y="13716"/>
                </a:cubicBezTo>
                <a:cubicBezTo>
                  <a:pt x="-100" y="9589"/>
                  <a:pt x="468" y="2983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39772" y="5682"/>
                  <a:pt x="8139843" y="9439"/>
                  <a:pt x="8140446" y="13716"/>
                </a:cubicBezTo>
                <a:cubicBezTo>
                  <a:pt x="7959314" y="-1227"/>
                  <a:pt x="7870113" y="5865"/>
                  <a:pt x="7706289" y="13716"/>
                </a:cubicBezTo>
                <a:cubicBezTo>
                  <a:pt x="7542465" y="21567"/>
                  <a:pt x="7157940" y="12910"/>
                  <a:pt x="6865109" y="13716"/>
                </a:cubicBezTo>
                <a:cubicBezTo>
                  <a:pt x="6572278" y="14522"/>
                  <a:pt x="6524256" y="33479"/>
                  <a:pt x="6349548" y="13716"/>
                </a:cubicBezTo>
                <a:cubicBezTo>
                  <a:pt x="6174840" y="-6047"/>
                  <a:pt x="5951624" y="-4398"/>
                  <a:pt x="5671177" y="13716"/>
                </a:cubicBezTo>
                <a:cubicBezTo>
                  <a:pt x="5390730" y="31830"/>
                  <a:pt x="5222992" y="55486"/>
                  <a:pt x="4829998" y="13716"/>
                </a:cubicBezTo>
                <a:cubicBezTo>
                  <a:pt x="4437004" y="-28054"/>
                  <a:pt x="4344181" y="34515"/>
                  <a:pt x="4151627" y="13716"/>
                </a:cubicBezTo>
                <a:cubicBezTo>
                  <a:pt x="3959073" y="-7083"/>
                  <a:pt x="3886970" y="28303"/>
                  <a:pt x="3717470" y="13716"/>
                </a:cubicBezTo>
                <a:cubicBezTo>
                  <a:pt x="3547970" y="-871"/>
                  <a:pt x="3451521" y="27300"/>
                  <a:pt x="3201909" y="13716"/>
                </a:cubicBezTo>
                <a:cubicBezTo>
                  <a:pt x="2952297" y="132"/>
                  <a:pt x="2543413" y="1457"/>
                  <a:pt x="2360729" y="13716"/>
                </a:cubicBezTo>
                <a:cubicBezTo>
                  <a:pt x="2178045" y="25975"/>
                  <a:pt x="1906056" y="21275"/>
                  <a:pt x="1682359" y="13716"/>
                </a:cubicBezTo>
                <a:cubicBezTo>
                  <a:pt x="1458662" y="6158"/>
                  <a:pt x="1330405" y="3474"/>
                  <a:pt x="1166797" y="13716"/>
                </a:cubicBezTo>
                <a:cubicBezTo>
                  <a:pt x="1003189" y="23958"/>
                  <a:pt x="278098" y="14961"/>
                  <a:pt x="0" y="13716"/>
                </a:cubicBezTo>
                <a:cubicBezTo>
                  <a:pt x="303" y="7982"/>
                  <a:pt x="182" y="52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86071-BFCA-8696-1553-2F8605E4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4288"/>
            <a:ext cx="7886700" cy="3188970"/>
          </a:xfrm>
        </p:spPr>
        <p:txBody>
          <a:bodyPr>
            <a:normAutofit fontScale="92500"/>
          </a:bodyPr>
          <a:lstStyle/>
          <a:p>
            <a:r>
              <a:rPr lang="en-AU" sz="2250" dirty="0">
                <a:latin typeface="Arial" panose="020B0604020202020204" pitchFamily="34" charset="0"/>
                <a:cs typeface="Arial" panose="020B0604020202020204" pitchFamily="34" charset="0"/>
              </a:rPr>
              <a:t>Independent Parliamentary Standards Commission</a:t>
            </a:r>
          </a:p>
          <a:p>
            <a:pPr lvl="1"/>
            <a:r>
              <a:rPr lang="en-AU" sz="1950" dirty="0">
                <a:latin typeface="Arial" panose="020B0604020202020204" pitchFamily="34" charset="0"/>
                <a:cs typeface="Arial" panose="020B0604020202020204" pitchFamily="34" charset="0"/>
              </a:rPr>
              <a:t>Enforce codes, receive complaints, investigate, apply sanctions</a:t>
            </a:r>
          </a:p>
          <a:p>
            <a:pPr lvl="1"/>
            <a:r>
              <a:rPr lang="en-AU" sz="1950" dirty="0">
                <a:latin typeface="Arial" panose="020B0604020202020204" pitchFamily="34" charset="0"/>
                <a:cs typeface="Arial" panose="020B0604020202020204" pitchFamily="34" charset="0"/>
              </a:rPr>
              <a:t>Multi-member commission</a:t>
            </a:r>
          </a:p>
          <a:p>
            <a:pPr lvl="1"/>
            <a:r>
              <a:rPr lang="en-AU" sz="1950" dirty="0">
                <a:latin typeface="Arial" panose="020B0604020202020204" pitchFamily="34" charset="0"/>
                <a:cs typeface="Arial" panose="020B0604020202020204" pitchFamily="34" charset="0"/>
              </a:rPr>
              <a:t>Appeals to a panel of other commissioners</a:t>
            </a:r>
          </a:p>
          <a:p>
            <a:r>
              <a:rPr lang="en-AU" sz="2250" dirty="0">
                <a:latin typeface="Arial" panose="020B0604020202020204" pitchFamily="34" charset="0"/>
                <a:cs typeface="Arial" panose="020B0604020202020204" pitchFamily="34" charset="0"/>
              </a:rPr>
              <a:t>Independent central HR body – Parliamentary Workplace Support Service (PWSS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Independent statutory agency October 2023</a:t>
            </a:r>
          </a:p>
          <a:p>
            <a:pPr lvl="1"/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Derives its authority from an Advisory board external to parliament which must approve any mandatory policies and practices</a:t>
            </a:r>
          </a:p>
          <a:p>
            <a:pPr lvl="1"/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Lack of legitimacy and ability to enforce?</a:t>
            </a:r>
          </a:p>
          <a:p>
            <a:endParaRPr lang="en-AU" sz="1650" dirty="0"/>
          </a:p>
        </p:txBody>
      </p:sp>
    </p:spTree>
    <p:extLst>
      <p:ext uri="{BB962C8B-B14F-4D97-AF65-F5344CB8AC3E}">
        <p14:creationId xmlns:p14="http://schemas.microsoft.com/office/powerpoint/2010/main" val="113593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86F90-DAE2-9C9A-551A-299C64DB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1036155"/>
            <a:ext cx="8263890" cy="1075811"/>
          </a:xfrm>
        </p:spPr>
        <p:txBody>
          <a:bodyPr anchor="b">
            <a:normAutofit/>
          </a:bodyPr>
          <a:lstStyle/>
          <a:p>
            <a:r>
              <a:rPr lang="en-AU" sz="4050" dirty="0">
                <a:latin typeface="Arial" panose="020B0604020202020204" pitchFamily="34" charset="0"/>
                <a:cs typeface="Arial" panose="020B0604020202020204" pitchFamily="34" charset="0"/>
              </a:rPr>
              <a:t>Features, issues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1840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B1A7B8-6621-6757-BA9C-FB8FF6D4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2221048"/>
            <a:ext cx="8229600" cy="3341958"/>
          </a:xfrm>
        </p:spPr>
        <p:txBody>
          <a:bodyPr anchor="t">
            <a:norm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Parliamentary Leadership Taskforce: </a:t>
            </a:r>
          </a:p>
          <a:p>
            <a:pPr lvl="1"/>
            <a:r>
              <a:rPr lang="en-AU" dirty="0"/>
              <a:t>Cross-party, cross-chamber, executive and legislative members</a:t>
            </a:r>
          </a:p>
          <a:p>
            <a:pPr lvl="1"/>
            <a:r>
              <a:rPr lang="en-AU" dirty="0"/>
              <a:t>Consultation and consensus building</a:t>
            </a:r>
          </a:p>
          <a:p>
            <a:pPr lvl="1"/>
            <a:r>
              <a:rPr lang="en-AU" dirty="0"/>
              <a:t>Future?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Independent Parliamentary Standards Commission….?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Scope of conduct assessed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Procedure – how will reports be handled in parliament?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Sanctions, transparency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Members of 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(Staff) 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problems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0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6" name="Freeform: Shape 3585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F3DC8F6-C7B3-9F48-1A50-885CA9BD4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033" y="2006447"/>
            <a:ext cx="269328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</a:rPr>
              <a:t>Theoretical framework</a:t>
            </a:r>
            <a:br>
              <a:rPr lang="en-US" altLang="en-US" sz="3500" dirty="0">
                <a:solidFill>
                  <a:srgbClr val="FFFFFF"/>
                </a:solidFill>
              </a:rPr>
            </a:br>
            <a:r>
              <a:rPr lang="en-US" altLang="en-US" sz="3000" dirty="0">
                <a:solidFill>
                  <a:srgbClr val="FFFFFF"/>
                </a:solidFill>
              </a:rPr>
              <a:t>– feminist institutionalism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C5CE8-D9FA-6CB6-3D48-990700BF01E7}"/>
              </a:ext>
            </a:extLst>
          </p:cNvPr>
          <p:cNvSpPr txBox="1"/>
          <p:nvPr/>
        </p:nvSpPr>
        <p:spPr>
          <a:xfrm>
            <a:off x="4283968" y="1772816"/>
            <a:ext cx="3846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Brings a gender dimension to new institutionalist concepts concerning inner life of institutions and institutional trajectories:</a:t>
            </a:r>
          </a:p>
          <a:p>
            <a:endParaRPr lang="en-US" dirty="0"/>
          </a:p>
          <a:p>
            <a:r>
              <a:rPr lang="en-US" dirty="0"/>
              <a:t>• Resilience of institutional norms and practices despite new entrants</a:t>
            </a:r>
          </a:p>
          <a:p>
            <a:r>
              <a:rPr lang="en-US" dirty="0"/>
              <a:t>• Gendered logic of appropriateness governing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• Opportunities for change created by critical junctures</a:t>
            </a:r>
          </a:p>
          <a:p>
            <a:endParaRPr lang="en-US" dirty="0"/>
          </a:p>
          <a:p>
            <a:r>
              <a:rPr lang="en-US" dirty="0"/>
              <a:t>We use these concepts to help us understand recent and ongoing parliamentary reforms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3614-8E02-24F9-2647-205D50B7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35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6" name="Freeform: Shape 3585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F3DC8F6-C7B3-9F48-1A50-885CA9BD4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64" y="2483732"/>
            <a:ext cx="2836330" cy="3549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500" dirty="0">
                <a:solidFill>
                  <a:srgbClr val="FFFFFF"/>
                </a:solidFill>
              </a:rPr>
              <a:t>Institutional continuity –</a:t>
            </a:r>
            <a:br>
              <a:rPr lang="en-US" altLang="en-US" sz="3500" dirty="0">
                <a:solidFill>
                  <a:srgbClr val="FFFFFF"/>
                </a:solidFill>
              </a:rPr>
            </a:br>
            <a:r>
              <a:rPr lang="en-US" altLang="en-US" sz="3500" dirty="0">
                <a:solidFill>
                  <a:srgbClr val="FFFFFF"/>
                </a:solidFill>
              </a:rPr>
              <a:t>resistance to codes of conduct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C5CE8-D9FA-6CB6-3D48-990700BF01E7}"/>
              </a:ext>
            </a:extLst>
          </p:cNvPr>
          <p:cNvSpPr txBox="1"/>
          <p:nvPr/>
        </p:nvSpPr>
        <p:spPr>
          <a:xfrm>
            <a:off x="4161701" y="2285871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Path dependence:</a:t>
            </a:r>
          </a:p>
          <a:p>
            <a:r>
              <a:rPr lang="en-US" sz="2000" dirty="0"/>
              <a:t> – embedded norm of      </a:t>
            </a:r>
          </a:p>
          <a:p>
            <a:r>
              <a:rPr lang="en-US" sz="2000" dirty="0"/>
              <a:t>parliamentary privilege</a:t>
            </a:r>
          </a:p>
          <a:p>
            <a:r>
              <a:rPr lang="en-US" sz="2000" dirty="0"/>
              <a:t>  self-regulation</a:t>
            </a:r>
          </a:p>
          <a:p>
            <a:r>
              <a:rPr lang="en-US" sz="2000" dirty="0"/>
              <a:t> accountability for conduct only at ballot box </a:t>
            </a:r>
          </a:p>
          <a:p>
            <a:endParaRPr lang="en-US" sz="2000" dirty="0"/>
          </a:p>
          <a:p>
            <a:r>
              <a:rPr lang="en-US" sz="2000" dirty="0"/>
              <a:t> • Logic of appropriateness: </a:t>
            </a:r>
            <a:r>
              <a:rPr lang="en-US" sz="2000" dirty="0" err="1"/>
              <a:t>normalisation</a:t>
            </a:r>
            <a:r>
              <a:rPr lang="en-US" sz="2000" dirty="0"/>
              <a:t> of </a:t>
            </a:r>
            <a:r>
              <a:rPr lang="en-US" sz="2000" dirty="0" err="1"/>
              <a:t>ritualised</a:t>
            </a:r>
            <a:r>
              <a:rPr lang="en-US" sz="2000" dirty="0"/>
              <a:t>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B2CF-BF7F-DF9F-C307-7AA89766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6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6" name="Freeform: Shape 3585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F3DC8F6-C7B3-9F48-1A50-885CA9BD4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649" y="2201853"/>
            <a:ext cx="269328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500" dirty="0">
                <a:solidFill>
                  <a:srgbClr val="FFFFFF"/>
                </a:solidFill>
              </a:rPr>
              <a:t>Critical juncture, critical actors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C5CE8-D9FA-6CB6-3D48-990700BF01E7}"/>
              </a:ext>
            </a:extLst>
          </p:cNvPr>
          <p:cNvSpPr txBox="1"/>
          <p:nvPr/>
        </p:nvSpPr>
        <p:spPr>
          <a:xfrm>
            <a:off x="3969702" y="2657177"/>
            <a:ext cx="4294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•  Exogenous shock #MeToo, 	#March4Justice</a:t>
            </a:r>
          </a:p>
          <a:p>
            <a:r>
              <a:rPr lang="en-US" dirty="0"/>
              <a:t>	– critical juncture</a:t>
            </a:r>
          </a:p>
          <a:p>
            <a:r>
              <a:rPr lang="en-US" dirty="0"/>
              <a:t>	– loss of public trust</a:t>
            </a:r>
          </a:p>
          <a:p>
            <a:endParaRPr lang="en-US" dirty="0"/>
          </a:p>
          <a:p>
            <a:r>
              <a:rPr lang="en-US" dirty="0"/>
              <a:t>•  Critical actors – Higgins, Jenkins, 	</a:t>
            </a:r>
          </a:p>
          <a:p>
            <a:r>
              <a:rPr lang="en-US" dirty="0"/>
              <a:t>	</a:t>
            </a:r>
          </a:p>
        </p:txBody>
      </p:sp>
      <p:pic>
        <p:nvPicPr>
          <p:cNvPr id="6" name="Picture 5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FAE5257F-C6BC-BC5D-1FB3-AB616F2D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888" y="192130"/>
            <a:ext cx="3030558" cy="2272919"/>
          </a:xfrm>
          <a:prstGeom prst="rect">
            <a:avLst/>
          </a:prstGeom>
        </p:spPr>
      </p:pic>
      <p:pic>
        <p:nvPicPr>
          <p:cNvPr id="5" name="Picture 4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65DF91F0-722C-642E-7B77-101819D59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395" y="446651"/>
            <a:ext cx="2775035" cy="18482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86F1-38EA-C5BB-C4BF-622C0204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41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6" name="Freeform: Shape 3585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F3DC8F6-C7B3-9F48-1A50-885CA9BD4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897" y="2132856"/>
            <a:ext cx="269328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500" dirty="0">
                <a:solidFill>
                  <a:srgbClr val="FFFFFF"/>
                </a:solidFill>
              </a:rPr>
              <a:t>Timing and sequence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C5CE8-D9FA-6CB6-3D48-990700BF01E7}"/>
              </a:ext>
            </a:extLst>
          </p:cNvPr>
          <p:cNvSpPr txBox="1"/>
          <p:nvPr/>
        </p:nvSpPr>
        <p:spPr>
          <a:xfrm>
            <a:off x="3926824" y="2274838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•  Timing, sequence</a:t>
            </a:r>
          </a:p>
          <a:p>
            <a:r>
              <a:rPr lang="en-US" dirty="0"/>
              <a:t>	– pre-existing international 	standard gender-sensitive 	parliament</a:t>
            </a:r>
          </a:p>
          <a:p>
            <a:r>
              <a:rPr lang="en-US" dirty="0"/>
              <a:t>  	– pre-existing models 	independent oversight 	</a:t>
            </a:r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611068A8-F816-F85C-DA1F-EFDEA908B41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flipH="1" flipV="1">
            <a:off x="9612560" y="5733256"/>
            <a:ext cx="1225952" cy="67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5E1B-7D09-97C8-350F-95ACE386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95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6" name="Freeform: Shape 3585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F3DC8F6-C7B3-9F48-1A50-885CA9BD4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08" y="2950387"/>
            <a:ext cx="269328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500" dirty="0">
                <a:solidFill>
                  <a:srgbClr val="FFFFFF"/>
                </a:solidFill>
              </a:rPr>
              <a:t>Norms and policy borrowing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C5CE8-D9FA-6CB6-3D48-990700BF01E7}"/>
              </a:ext>
            </a:extLst>
          </p:cNvPr>
          <p:cNvSpPr txBox="1"/>
          <p:nvPr/>
        </p:nvSpPr>
        <p:spPr>
          <a:xfrm>
            <a:off x="3969702" y="2330405"/>
            <a:ext cx="47787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200" dirty="0"/>
              <a:t>Norms</a:t>
            </a:r>
          </a:p>
          <a:p>
            <a:endParaRPr lang="en-US" sz="2000" dirty="0"/>
          </a:p>
          <a:p>
            <a:r>
              <a:rPr lang="en-US" sz="2000" dirty="0"/>
              <a:t>– Alignment with sociocultural standards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Respect@Work</a:t>
            </a:r>
            <a:r>
              <a:rPr lang="en-US" sz="2000" dirty="0"/>
              <a:t> positive duty </a:t>
            </a:r>
          </a:p>
          <a:p>
            <a:endParaRPr lang="en-US" sz="2000" dirty="0"/>
          </a:p>
          <a:p>
            <a:r>
              <a:rPr lang="en-US" sz="2000" dirty="0"/>
              <a:t>– Legitimacy of policy borrowing from UK </a:t>
            </a:r>
          </a:p>
          <a:p>
            <a:endParaRPr lang="en-US" sz="2000" dirty="0"/>
          </a:p>
          <a:p>
            <a:r>
              <a:rPr lang="en-US" sz="2000" dirty="0"/>
              <a:t>– Institutional isomorphism, copying  institutions believed to work</a:t>
            </a:r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611068A8-F816-F85C-DA1F-EFDEA908B41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flipH="1" flipV="1">
            <a:off x="9612560" y="5733256"/>
            <a:ext cx="1225952" cy="67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1C5EE-B9E4-7875-8F4A-C659B17F5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06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6" name="Freeform: Shape 3585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F3DC8F6-C7B3-9F48-1A50-885CA9BD4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08" y="2950387"/>
            <a:ext cx="269328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500" dirty="0">
                <a:solidFill>
                  <a:srgbClr val="FFFFFF"/>
                </a:solidFill>
              </a:rPr>
              <a:t>Nested newness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C5CE8-D9FA-6CB6-3D48-990700BF01E7}"/>
              </a:ext>
            </a:extLst>
          </p:cNvPr>
          <p:cNvSpPr txBox="1"/>
          <p:nvPr/>
        </p:nvSpPr>
        <p:spPr>
          <a:xfrm>
            <a:off x="4261248" y="227483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Parliamentary privilege still an issue (see delays over IPSC)</a:t>
            </a:r>
          </a:p>
          <a:p>
            <a:endParaRPr lang="en-US" dirty="0"/>
          </a:p>
          <a:p>
            <a:r>
              <a:rPr lang="en-US" dirty="0"/>
              <a:t>Remembering the old, forgetting the new</a:t>
            </a:r>
          </a:p>
          <a:p>
            <a:r>
              <a:rPr lang="en-US" dirty="0"/>
              <a:t>– Westminster </a:t>
            </a:r>
            <a:r>
              <a:rPr lang="en-US" dirty="0" err="1"/>
              <a:t>adversarialism</a:t>
            </a:r>
            <a:endParaRPr lang="en-US" dirty="0"/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E9A7AAE-1A32-018C-C13B-BBDE0C95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04247" y="581749"/>
            <a:ext cx="2141531" cy="15260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F1A34-D5B9-87C9-F312-5033E8B4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84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D55-2290-75A6-1322-5B71051FB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3300" b="1" dirty="0">
                <a:solidFill>
                  <a:srgbClr val="09456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Reforming parliamentary workplaces – Australia, Canada, New Zealand and the UK</a:t>
            </a:r>
            <a:endParaRPr lang="en-AU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61DE6-FABD-8CDF-8515-4D5BA402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90076"/>
            <a:ext cx="6858000" cy="12418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  <a:t>Dr Maria Maley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School of Politics and International Relations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Australian National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27 June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maria.maley@anu.edu.au</a:t>
            </a:r>
          </a:p>
        </p:txBody>
      </p:sp>
    </p:spTree>
    <p:extLst>
      <p:ext uri="{BB962C8B-B14F-4D97-AF65-F5344CB8AC3E}">
        <p14:creationId xmlns:p14="http://schemas.microsoft.com/office/powerpoint/2010/main" val="183293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ADE-5B2C-4B20-BD41-9121CC79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876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br>
              <a:rPr lang="en-AU" dirty="0"/>
            </a:br>
            <a:r>
              <a:rPr lang="en-AU" b="1" dirty="0"/>
              <a:t>Toxic Parliaments</a:t>
            </a:r>
            <a:br>
              <a:rPr lang="en-AU" b="1" dirty="0"/>
            </a:br>
            <a:r>
              <a:rPr lang="en-AU" b="1" dirty="0"/>
              <a:t>And What Can Be Done About Them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8E607-D3D6-14D7-ED57-0FFC8A2A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056" y="2177181"/>
            <a:ext cx="2214563" cy="3036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E7DC89-1481-FD3B-CF70-649FF717D9BB}"/>
              </a:ext>
            </a:extLst>
          </p:cNvPr>
          <p:cNvSpPr txBox="1"/>
          <p:nvPr/>
        </p:nvSpPr>
        <p:spPr>
          <a:xfrm>
            <a:off x="1903885" y="5447519"/>
            <a:ext cx="49687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dirty="0">
                <a:solidFill>
                  <a:prstClr val="black"/>
                </a:solidFill>
                <a:latin typeface="Aptos" panose="02110004020202020204"/>
              </a:rPr>
              <a:t>https://link.springer.com/book/10.1007/978-3-031-48328-8</a:t>
            </a:r>
          </a:p>
        </p:txBody>
      </p:sp>
    </p:spTree>
    <p:extLst>
      <p:ext uri="{BB962C8B-B14F-4D97-AF65-F5344CB8AC3E}">
        <p14:creationId xmlns:p14="http://schemas.microsoft.com/office/powerpoint/2010/main" val="42385027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783</Words>
  <Application>Microsoft Office PowerPoint</Application>
  <PresentationFormat>On-screen Show (4:3)</PresentationFormat>
  <Paragraphs>144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Default Design</vt:lpstr>
      <vt:lpstr>Office Theme</vt:lpstr>
      <vt:lpstr>Reforming Parlt Workplaces </vt:lpstr>
      <vt:lpstr>Theoretical framework – feminist institutionalism</vt:lpstr>
      <vt:lpstr>Institutional continuity – resistance to codes of conduct</vt:lpstr>
      <vt:lpstr>Critical juncture, critical actors </vt:lpstr>
      <vt:lpstr>Timing and sequence</vt:lpstr>
      <vt:lpstr>Norms and policy borrowing</vt:lpstr>
      <vt:lpstr>Nested newness</vt:lpstr>
      <vt:lpstr>Reforming parliamentary workplaces – Australia, Canada, New Zealand and the UK</vt:lpstr>
      <vt:lpstr> Toxic Parliaments And What Can Be Done About Them</vt:lpstr>
      <vt:lpstr>Viewing parliament as a workplace demands standards and regulation of conduct</vt:lpstr>
      <vt:lpstr>Beginning of modern standards regimes in Westminster</vt:lpstr>
      <vt:lpstr>Canada</vt:lpstr>
      <vt:lpstr>UK</vt:lpstr>
      <vt:lpstr>Features of the UK standards regime</vt:lpstr>
      <vt:lpstr>Challenges in the UK standards regime</vt:lpstr>
      <vt:lpstr>New Zealand</vt:lpstr>
      <vt:lpstr>Australia  2021 - 2024</vt:lpstr>
      <vt:lpstr>Australia</vt:lpstr>
      <vt:lpstr>Features, issues </vt:lpstr>
    </vt:vector>
  </TitlesOfParts>
  <Company>RSPAS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Beecee</dc:creator>
  <cp:lastModifiedBy>Cumming, Nicholas (DPS)</cp:lastModifiedBy>
  <cp:revision>113</cp:revision>
  <cp:lastPrinted>2024-06-26T01:51:10Z</cp:lastPrinted>
  <dcterms:created xsi:type="dcterms:W3CDTF">2002-04-23T23:40:14Z</dcterms:created>
  <dcterms:modified xsi:type="dcterms:W3CDTF">2024-06-26T23:05:29Z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4ea0fa-41da-4eb0-b95e-07c328641c0b_Enabled">
    <vt:lpwstr>true</vt:lpwstr>
  </property>
  <property fmtid="{D5CDD505-2E9C-101B-9397-08002B2CF9AE}" pid="3" name="MSIP_Label_234ea0fa-41da-4eb0-b95e-07c328641c0b_SetDate">
    <vt:lpwstr>2024-06-26T22:52:43Z</vt:lpwstr>
  </property>
  <property fmtid="{D5CDD505-2E9C-101B-9397-08002B2CF9AE}" pid="4" name="MSIP_Label_234ea0fa-41da-4eb0-b95e-07c328641c0b_Method">
    <vt:lpwstr>Privileged</vt:lpwstr>
  </property>
  <property fmtid="{D5CDD505-2E9C-101B-9397-08002B2CF9AE}" pid="5" name="MSIP_Label_234ea0fa-41da-4eb0-b95e-07c328641c0b_Name">
    <vt:lpwstr>BLANK</vt:lpwstr>
  </property>
  <property fmtid="{D5CDD505-2E9C-101B-9397-08002B2CF9AE}" pid="6" name="MSIP_Label_234ea0fa-41da-4eb0-b95e-07c328641c0b_SiteId">
    <vt:lpwstr>f6214c15-3a99-47d1-b862-c9648e927316</vt:lpwstr>
  </property>
  <property fmtid="{D5CDD505-2E9C-101B-9397-08002B2CF9AE}" pid="7" name="MSIP_Label_234ea0fa-41da-4eb0-b95e-07c328641c0b_ActionId">
    <vt:lpwstr>fe8d877a-0db8-4f7d-a4f3-26afc9f09da4</vt:lpwstr>
  </property>
  <property fmtid="{D5CDD505-2E9C-101B-9397-08002B2CF9AE}" pid="8" name="MSIP_Label_234ea0fa-41da-4eb0-b95e-07c328641c0b_ContentBits">
    <vt:lpwstr>0</vt:lpwstr>
  </property>
</Properties>
</file>