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7"/>
  </p:sldMasterIdLst>
  <p:notesMasterIdLst>
    <p:notesMasterId r:id="rId49"/>
  </p:notesMasterIdLst>
  <p:sldIdLst>
    <p:sldId id="256" r:id="rId8"/>
    <p:sldId id="258" r:id="rId9"/>
    <p:sldId id="487" r:id="rId10"/>
    <p:sldId id="259" r:id="rId11"/>
    <p:sldId id="492" r:id="rId12"/>
    <p:sldId id="493" r:id="rId13"/>
    <p:sldId id="491" r:id="rId14"/>
    <p:sldId id="494" r:id="rId15"/>
    <p:sldId id="261" r:id="rId16"/>
    <p:sldId id="359" r:id="rId17"/>
    <p:sldId id="361" r:id="rId18"/>
    <p:sldId id="388" r:id="rId19"/>
    <p:sldId id="375" r:id="rId20"/>
    <p:sldId id="477" r:id="rId21"/>
    <p:sldId id="496" r:id="rId22"/>
    <p:sldId id="495" r:id="rId23"/>
    <p:sldId id="360" r:id="rId24"/>
    <p:sldId id="358" r:id="rId25"/>
    <p:sldId id="343" r:id="rId26"/>
    <p:sldId id="379" r:id="rId27"/>
    <p:sldId id="264" r:id="rId28"/>
    <p:sldId id="389" r:id="rId29"/>
    <p:sldId id="459" r:id="rId30"/>
    <p:sldId id="461" r:id="rId31"/>
    <p:sldId id="462" r:id="rId32"/>
    <p:sldId id="490" r:id="rId33"/>
    <p:sldId id="402" r:id="rId34"/>
    <p:sldId id="403" r:id="rId35"/>
    <p:sldId id="391" r:id="rId36"/>
    <p:sldId id="406" r:id="rId37"/>
    <p:sldId id="407" r:id="rId38"/>
    <p:sldId id="466" r:id="rId39"/>
    <p:sldId id="430" r:id="rId40"/>
    <p:sldId id="408" r:id="rId41"/>
    <p:sldId id="467" r:id="rId42"/>
    <p:sldId id="415" r:id="rId43"/>
    <p:sldId id="468" r:id="rId44"/>
    <p:sldId id="416" r:id="rId45"/>
    <p:sldId id="469" r:id="rId46"/>
    <p:sldId id="470" r:id="rId47"/>
    <p:sldId id="46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166EA3"/>
    <a:srgbClr val="006FAC"/>
    <a:srgbClr val="005C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E5D3C-052F-3FE0-5D23-C292F7EB9528}" v="926" dt="2024-03-11T05:33:48.594"/>
    <p1510:client id="{28A59251-ED07-4C4C-8C58-C96108837462}" v="1595" dt="2024-03-12T02:50:49.143"/>
    <p1510:client id="{62333FCD-34C2-46F8-B0B5-0E45B277FD8A}" v="414" dt="2024-03-11T23:16:43.611"/>
    <p1510:client id="{81C2984A-1C55-444D-8D19-C21C259E966F}" v="2623" dt="2024-03-11T05:24:04.974"/>
    <p1510:client id="{E6BF6D88-4E6F-415B-BFDB-4194153DE586}" v="652" dt="2024-03-12T05:06:47.389"/>
    <p1510:client id="{F9D0D261-06F5-4341-963A-BA208208CD56}" v="11" dt="2024-03-12T03:42:52.80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2327" autoAdjust="0"/>
  </p:normalViewPr>
  <p:slideViewPr>
    <p:cSldViewPr snapToGrid="0">
      <p:cViewPr varScale="1">
        <p:scale>
          <a:sx n="51" d="100"/>
          <a:sy n="51" d="100"/>
        </p:scale>
        <p:origin x="27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Murphy" userId="3bf8ab4b-2135-4e69-a673-1eab690b63ba" providerId="ADAL" clId="{BFECADF9-5C94-4719-B4B2-6A358203AB79}"/>
    <pc:docChg chg="modSld">
      <pc:chgData name="Tanya Murphy" userId="3bf8ab4b-2135-4e69-a673-1eab690b63ba" providerId="ADAL" clId="{BFECADF9-5C94-4719-B4B2-6A358203AB79}" dt="2024-03-12T05:11:10.498" v="38" actId="6549"/>
      <pc:docMkLst>
        <pc:docMk/>
      </pc:docMkLst>
      <pc:sldChg chg="modNotesTx">
        <pc:chgData name="Tanya Murphy" userId="3bf8ab4b-2135-4e69-a673-1eab690b63ba" providerId="ADAL" clId="{BFECADF9-5C94-4719-B4B2-6A358203AB79}" dt="2024-03-12T05:09:18.222" v="0" actId="6549"/>
        <pc:sldMkLst>
          <pc:docMk/>
          <pc:sldMk cId="3807486152" sldId="258"/>
        </pc:sldMkLst>
      </pc:sldChg>
      <pc:sldChg chg="modNotesTx">
        <pc:chgData name="Tanya Murphy" userId="3bf8ab4b-2135-4e69-a673-1eab690b63ba" providerId="ADAL" clId="{BFECADF9-5C94-4719-B4B2-6A358203AB79}" dt="2024-03-12T05:09:23.274" v="2" actId="6549"/>
        <pc:sldMkLst>
          <pc:docMk/>
          <pc:sldMk cId="3921548025" sldId="259"/>
        </pc:sldMkLst>
      </pc:sldChg>
      <pc:sldChg chg="modNotesTx">
        <pc:chgData name="Tanya Murphy" userId="3bf8ab4b-2135-4e69-a673-1eab690b63ba" providerId="ADAL" clId="{BFECADF9-5C94-4719-B4B2-6A358203AB79}" dt="2024-03-12T05:09:38.114" v="7" actId="6549"/>
        <pc:sldMkLst>
          <pc:docMk/>
          <pc:sldMk cId="2522327107" sldId="261"/>
        </pc:sldMkLst>
      </pc:sldChg>
      <pc:sldChg chg="modNotesTx">
        <pc:chgData name="Tanya Murphy" userId="3bf8ab4b-2135-4e69-a673-1eab690b63ba" providerId="ADAL" clId="{BFECADF9-5C94-4719-B4B2-6A358203AB79}" dt="2024-03-12T05:10:15.873" v="19" actId="6549"/>
        <pc:sldMkLst>
          <pc:docMk/>
          <pc:sldMk cId="0" sldId="264"/>
        </pc:sldMkLst>
      </pc:sldChg>
      <pc:sldChg chg="modNotesTx">
        <pc:chgData name="Tanya Murphy" userId="3bf8ab4b-2135-4e69-a673-1eab690b63ba" providerId="ADAL" clId="{BFECADF9-5C94-4719-B4B2-6A358203AB79}" dt="2024-03-12T05:10:10.297" v="17" actId="6549"/>
        <pc:sldMkLst>
          <pc:docMk/>
          <pc:sldMk cId="2156027913" sldId="343"/>
        </pc:sldMkLst>
      </pc:sldChg>
      <pc:sldChg chg="modNotesTx">
        <pc:chgData name="Tanya Murphy" userId="3bf8ab4b-2135-4e69-a673-1eab690b63ba" providerId="ADAL" clId="{BFECADF9-5C94-4719-B4B2-6A358203AB79}" dt="2024-03-12T05:10:07.468" v="16" actId="6549"/>
        <pc:sldMkLst>
          <pc:docMk/>
          <pc:sldMk cId="3099304895" sldId="358"/>
        </pc:sldMkLst>
      </pc:sldChg>
      <pc:sldChg chg="modNotesTx">
        <pc:chgData name="Tanya Murphy" userId="3bf8ab4b-2135-4e69-a673-1eab690b63ba" providerId="ADAL" clId="{BFECADF9-5C94-4719-B4B2-6A358203AB79}" dt="2024-03-12T05:09:41.290" v="8" actId="6549"/>
        <pc:sldMkLst>
          <pc:docMk/>
          <pc:sldMk cId="3007511210" sldId="359"/>
        </pc:sldMkLst>
      </pc:sldChg>
      <pc:sldChg chg="modNotesTx">
        <pc:chgData name="Tanya Murphy" userId="3bf8ab4b-2135-4e69-a673-1eab690b63ba" providerId="ADAL" clId="{BFECADF9-5C94-4719-B4B2-6A358203AB79}" dt="2024-03-12T05:10:05.577" v="15" actId="6549"/>
        <pc:sldMkLst>
          <pc:docMk/>
          <pc:sldMk cId="1621712889" sldId="360"/>
        </pc:sldMkLst>
      </pc:sldChg>
      <pc:sldChg chg="modNotesTx">
        <pc:chgData name="Tanya Murphy" userId="3bf8ab4b-2135-4e69-a673-1eab690b63ba" providerId="ADAL" clId="{BFECADF9-5C94-4719-B4B2-6A358203AB79}" dt="2024-03-12T05:09:43.873" v="9" actId="6549"/>
        <pc:sldMkLst>
          <pc:docMk/>
          <pc:sldMk cId="3932901335" sldId="361"/>
        </pc:sldMkLst>
      </pc:sldChg>
      <pc:sldChg chg="modNotesTx">
        <pc:chgData name="Tanya Murphy" userId="3bf8ab4b-2135-4e69-a673-1eab690b63ba" providerId="ADAL" clId="{BFECADF9-5C94-4719-B4B2-6A358203AB79}" dt="2024-03-12T05:09:53.328" v="11" actId="6549"/>
        <pc:sldMkLst>
          <pc:docMk/>
          <pc:sldMk cId="2827158651" sldId="375"/>
        </pc:sldMkLst>
      </pc:sldChg>
      <pc:sldChg chg="modNotesTx">
        <pc:chgData name="Tanya Murphy" userId="3bf8ab4b-2135-4e69-a673-1eab690b63ba" providerId="ADAL" clId="{BFECADF9-5C94-4719-B4B2-6A358203AB79}" dt="2024-03-12T05:10:13.341" v="18" actId="6549"/>
        <pc:sldMkLst>
          <pc:docMk/>
          <pc:sldMk cId="2960521120" sldId="379"/>
        </pc:sldMkLst>
      </pc:sldChg>
      <pc:sldChg chg="modNotesTx">
        <pc:chgData name="Tanya Murphy" userId="3bf8ab4b-2135-4e69-a673-1eab690b63ba" providerId="ADAL" clId="{BFECADF9-5C94-4719-B4B2-6A358203AB79}" dt="2024-03-12T05:09:47.830" v="10" actId="6549"/>
        <pc:sldMkLst>
          <pc:docMk/>
          <pc:sldMk cId="1244482252" sldId="388"/>
        </pc:sldMkLst>
      </pc:sldChg>
      <pc:sldChg chg="modNotesTx">
        <pc:chgData name="Tanya Murphy" userId="3bf8ab4b-2135-4e69-a673-1eab690b63ba" providerId="ADAL" clId="{BFECADF9-5C94-4719-B4B2-6A358203AB79}" dt="2024-03-12T05:10:39.045" v="26" actId="6549"/>
        <pc:sldMkLst>
          <pc:docMk/>
          <pc:sldMk cId="659002992" sldId="391"/>
        </pc:sldMkLst>
      </pc:sldChg>
      <pc:sldChg chg="modNotesTx">
        <pc:chgData name="Tanya Murphy" userId="3bf8ab4b-2135-4e69-a673-1eab690b63ba" providerId="ADAL" clId="{BFECADF9-5C94-4719-B4B2-6A358203AB79}" dt="2024-03-12T05:10:34.201" v="24" actId="6549"/>
        <pc:sldMkLst>
          <pc:docMk/>
          <pc:sldMk cId="3517945258" sldId="402"/>
        </pc:sldMkLst>
      </pc:sldChg>
      <pc:sldChg chg="modNotesTx">
        <pc:chgData name="Tanya Murphy" userId="3bf8ab4b-2135-4e69-a673-1eab690b63ba" providerId="ADAL" clId="{BFECADF9-5C94-4719-B4B2-6A358203AB79}" dt="2024-03-12T05:10:37.106" v="25" actId="6549"/>
        <pc:sldMkLst>
          <pc:docMk/>
          <pc:sldMk cId="1741568856" sldId="403"/>
        </pc:sldMkLst>
      </pc:sldChg>
      <pc:sldChg chg="modNotesTx">
        <pc:chgData name="Tanya Murphy" userId="3bf8ab4b-2135-4e69-a673-1eab690b63ba" providerId="ADAL" clId="{BFECADF9-5C94-4719-B4B2-6A358203AB79}" dt="2024-03-12T05:10:41.186" v="27" actId="6549"/>
        <pc:sldMkLst>
          <pc:docMk/>
          <pc:sldMk cId="2474275770" sldId="406"/>
        </pc:sldMkLst>
      </pc:sldChg>
      <pc:sldChg chg="modNotesTx">
        <pc:chgData name="Tanya Murphy" userId="3bf8ab4b-2135-4e69-a673-1eab690b63ba" providerId="ADAL" clId="{BFECADF9-5C94-4719-B4B2-6A358203AB79}" dt="2024-03-12T05:10:44.498" v="28" actId="6549"/>
        <pc:sldMkLst>
          <pc:docMk/>
          <pc:sldMk cId="3674709112" sldId="407"/>
        </pc:sldMkLst>
      </pc:sldChg>
      <pc:sldChg chg="modNotesTx">
        <pc:chgData name="Tanya Murphy" userId="3bf8ab4b-2135-4e69-a673-1eab690b63ba" providerId="ADAL" clId="{BFECADF9-5C94-4719-B4B2-6A358203AB79}" dt="2024-03-12T05:10:51.485" v="31" actId="6549"/>
        <pc:sldMkLst>
          <pc:docMk/>
          <pc:sldMk cId="2741577396" sldId="408"/>
        </pc:sldMkLst>
      </pc:sldChg>
      <pc:sldChg chg="modNotesTx">
        <pc:chgData name="Tanya Murphy" userId="3bf8ab4b-2135-4e69-a673-1eab690b63ba" providerId="ADAL" clId="{BFECADF9-5C94-4719-B4B2-6A358203AB79}" dt="2024-03-12T05:10:58.957" v="33" actId="6549"/>
        <pc:sldMkLst>
          <pc:docMk/>
          <pc:sldMk cId="3349410159" sldId="415"/>
        </pc:sldMkLst>
      </pc:sldChg>
      <pc:sldChg chg="modNotesTx">
        <pc:chgData name="Tanya Murphy" userId="3bf8ab4b-2135-4e69-a673-1eab690b63ba" providerId="ADAL" clId="{BFECADF9-5C94-4719-B4B2-6A358203AB79}" dt="2024-03-12T05:11:03.972" v="35" actId="6549"/>
        <pc:sldMkLst>
          <pc:docMk/>
          <pc:sldMk cId="1521415851" sldId="416"/>
        </pc:sldMkLst>
      </pc:sldChg>
      <pc:sldChg chg="modNotesTx">
        <pc:chgData name="Tanya Murphy" userId="3bf8ab4b-2135-4e69-a673-1eab690b63ba" providerId="ADAL" clId="{BFECADF9-5C94-4719-B4B2-6A358203AB79}" dt="2024-03-12T05:10:49.320" v="30" actId="6549"/>
        <pc:sldMkLst>
          <pc:docMk/>
          <pc:sldMk cId="1857268451" sldId="430"/>
        </pc:sldMkLst>
      </pc:sldChg>
      <pc:sldChg chg="modNotesTx">
        <pc:chgData name="Tanya Murphy" userId="3bf8ab4b-2135-4e69-a673-1eab690b63ba" providerId="ADAL" clId="{BFECADF9-5C94-4719-B4B2-6A358203AB79}" dt="2024-03-12T05:10:22.090" v="20" actId="6549"/>
        <pc:sldMkLst>
          <pc:docMk/>
          <pc:sldMk cId="4103927867" sldId="459"/>
        </pc:sldMkLst>
      </pc:sldChg>
      <pc:sldChg chg="modNotesTx">
        <pc:chgData name="Tanya Murphy" userId="3bf8ab4b-2135-4e69-a673-1eab690b63ba" providerId="ADAL" clId="{BFECADF9-5C94-4719-B4B2-6A358203AB79}" dt="2024-03-12T05:10:24.481" v="21" actId="6549"/>
        <pc:sldMkLst>
          <pc:docMk/>
          <pc:sldMk cId="1972702726" sldId="461"/>
        </pc:sldMkLst>
      </pc:sldChg>
      <pc:sldChg chg="modNotesTx">
        <pc:chgData name="Tanya Murphy" userId="3bf8ab4b-2135-4e69-a673-1eab690b63ba" providerId="ADAL" clId="{BFECADF9-5C94-4719-B4B2-6A358203AB79}" dt="2024-03-12T05:10:27.950" v="22" actId="6549"/>
        <pc:sldMkLst>
          <pc:docMk/>
          <pc:sldMk cId="4249495389" sldId="462"/>
        </pc:sldMkLst>
      </pc:sldChg>
      <pc:sldChg chg="modNotesTx">
        <pc:chgData name="Tanya Murphy" userId="3bf8ab4b-2135-4e69-a673-1eab690b63ba" providerId="ADAL" clId="{BFECADF9-5C94-4719-B4B2-6A358203AB79}" dt="2024-03-12T05:10:47.354" v="29" actId="6549"/>
        <pc:sldMkLst>
          <pc:docMk/>
          <pc:sldMk cId="2268193936" sldId="466"/>
        </pc:sldMkLst>
      </pc:sldChg>
      <pc:sldChg chg="modNotesTx">
        <pc:chgData name="Tanya Murphy" userId="3bf8ab4b-2135-4e69-a673-1eab690b63ba" providerId="ADAL" clId="{BFECADF9-5C94-4719-B4B2-6A358203AB79}" dt="2024-03-12T05:10:54.904" v="32" actId="6549"/>
        <pc:sldMkLst>
          <pc:docMk/>
          <pc:sldMk cId="3738814992" sldId="467"/>
        </pc:sldMkLst>
      </pc:sldChg>
      <pc:sldChg chg="modNotesTx">
        <pc:chgData name="Tanya Murphy" userId="3bf8ab4b-2135-4e69-a673-1eab690b63ba" providerId="ADAL" clId="{BFECADF9-5C94-4719-B4B2-6A358203AB79}" dt="2024-03-12T05:11:01.152" v="34" actId="6549"/>
        <pc:sldMkLst>
          <pc:docMk/>
          <pc:sldMk cId="1489674436" sldId="468"/>
        </pc:sldMkLst>
      </pc:sldChg>
      <pc:sldChg chg="modNotesTx">
        <pc:chgData name="Tanya Murphy" userId="3bf8ab4b-2135-4e69-a673-1eab690b63ba" providerId="ADAL" clId="{BFECADF9-5C94-4719-B4B2-6A358203AB79}" dt="2024-03-12T05:11:06.183" v="36" actId="6549"/>
        <pc:sldMkLst>
          <pc:docMk/>
          <pc:sldMk cId="486346053" sldId="469"/>
        </pc:sldMkLst>
      </pc:sldChg>
      <pc:sldChg chg="modNotesTx">
        <pc:chgData name="Tanya Murphy" userId="3bf8ab4b-2135-4e69-a673-1eab690b63ba" providerId="ADAL" clId="{BFECADF9-5C94-4719-B4B2-6A358203AB79}" dt="2024-03-12T05:11:10.498" v="38" actId="6549"/>
        <pc:sldMkLst>
          <pc:docMk/>
          <pc:sldMk cId="3862233393" sldId="470"/>
        </pc:sldMkLst>
      </pc:sldChg>
      <pc:sldChg chg="modNotesTx">
        <pc:chgData name="Tanya Murphy" userId="3bf8ab4b-2135-4e69-a673-1eab690b63ba" providerId="ADAL" clId="{BFECADF9-5C94-4719-B4B2-6A358203AB79}" dt="2024-03-12T05:09:56.544" v="12" actId="6549"/>
        <pc:sldMkLst>
          <pc:docMk/>
          <pc:sldMk cId="2955147206" sldId="477"/>
        </pc:sldMkLst>
      </pc:sldChg>
      <pc:sldChg chg="modNotesTx">
        <pc:chgData name="Tanya Murphy" userId="3bf8ab4b-2135-4e69-a673-1eab690b63ba" providerId="ADAL" clId="{BFECADF9-5C94-4719-B4B2-6A358203AB79}" dt="2024-03-12T05:09:20.953" v="1" actId="6549"/>
        <pc:sldMkLst>
          <pc:docMk/>
          <pc:sldMk cId="629903997" sldId="487"/>
        </pc:sldMkLst>
      </pc:sldChg>
      <pc:sldChg chg="modNotesTx">
        <pc:chgData name="Tanya Murphy" userId="3bf8ab4b-2135-4e69-a673-1eab690b63ba" providerId="ADAL" clId="{BFECADF9-5C94-4719-B4B2-6A358203AB79}" dt="2024-03-12T05:10:30.483" v="23" actId="6549"/>
        <pc:sldMkLst>
          <pc:docMk/>
          <pc:sldMk cId="2619543650" sldId="490"/>
        </pc:sldMkLst>
      </pc:sldChg>
      <pc:sldChg chg="modNotesTx">
        <pc:chgData name="Tanya Murphy" userId="3bf8ab4b-2135-4e69-a673-1eab690b63ba" providerId="ADAL" clId="{BFECADF9-5C94-4719-B4B2-6A358203AB79}" dt="2024-03-12T05:09:32.166" v="5" actId="6549"/>
        <pc:sldMkLst>
          <pc:docMk/>
          <pc:sldMk cId="264341374" sldId="491"/>
        </pc:sldMkLst>
      </pc:sldChg>
      <pc:sldChg chg="modNotesTx">
        <pc:chgData name="Tanya Murphy" userId="3bf8ab4b-2135-4e69-a673-1eab690b63ba" providerId="ADAL" clId="{BFECADF9-5C94-4719-B4B2-6A358203AB79}" dt="2024-03-12T05:09:25.712" v="3" actId="6549"/>
        <pc:sldMkLst>
          <pc:docMk/>
          <pc:sldMk cId="3184666654" sldId="492"/>
        </pc:sldMkLst>
      </pc:sldChg>
      <pc:sldChg chg="modNotesTx">
        <pc:chgData name="Tanya Murphy" userId="3bf8ab4b-2135-4e69-a673-1eab690b63ba" providerId="ADAL" clId="{BFECADF9-5C94-4719-B4B2-6A358203AB79}" dt="2024-03-12T05:09:29.625" v="4" actId="6549"/>
        <pc:sldMkLst>
          <pc:docMk/>
          <pc:sldMk cId="2947954108" sldId="493"/>
        </pc:sldMkLst>
      </pc:sldChg>
      <pc:sldChg chg="modNotesTx">
        <pc:chgData name="Tanya Murphy" userId="3bf8ab4b-2135-4e69-a673-1eab690b63ba" providerId="ADAL" clId="{BFECADF9-5C94-4719-B4B2-6A358203AB79}" dt="2024-03-12T05:09:35.544" v="6" actId="6549"/>
        <pc:sldMkLst>
          <pc:docMk/>
          <pc:sldMk cId="1434628634" sldId="494"/>
        </pc:sldMkLst>
      </pc:sldChg>
      <pc:sldChg chg="modNotesTx">
        <pc:chgData name="Tanya Murphy" userId="3bf8ab4b-2135-4e69-a673-1eab690b63ba" providerId="ADAL" clId="{BFECADF9-5C94-4719-B4B2-6A358203AB79}" dt="2024-03-12T05:10:02.546" v="14" actId="6549"/>
        <pc:sldMkLst>
          <pc:docMk/>
          <pc:sldMk cId="4178516225" sldId="495"/>
        </pc:sldMkLst>
      </pc:sldChg>
      <pc:sldChg chg="modNotesTx">
        <pc:chgData name="Tanya Murphy" userId="3bf8ab4b-2135-4e69-a673-1eab690b63ba" providerId="ADAL" clId="{BFECADF9-5C94-4719-B4B2-6A358203AB79}" dt="2024-03-12T05:09:59.953" v="13" actId="6549"/>
        <pc:sldMkLst>
          <pc:docMk/>
          <pc:sldMk cId="3334702224" sldId="4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FCF7D-10F6-7641-BDD8-5AE57F4003C3}"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C04A6-2C91-C644-870C-298F9957872B}" type="slidenum">
              <a:rPr lang="en-US" smtClean="0"/>
              <a:t>‹#›</a:t>
            </a:fld>
            <a:endParaRPr lang="en-US"/>
          </a:p>
        </p:txBody>
      </p:sp>
    </p:spTree>
    <p:extLst>
      <p:ext uri="{BB962C8B-B14F-4D97-AF65-F5344CB8AC3E}">
        <p14:creationId xmlns:p14="http://schemas.microsoft.com/office/powerpoint/2010/main" val="57008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27C04A6-2C91-C644-870C-298F9957872B}" type="slidenum">
              <a:rPr lang="en-US" smtClean="0"/>
              <a:t>1</a:t>
            </a:fld>
            <a:endParaRPr lang="en-US"/>
          </a:p>
        </p:txBody>
      </p:sp>
    </p:spTree>
    <p:extLst>
      <p:ext uri="{BB962C8B-B14F-4D97-AF65-F5344CB8AC3E}">
        <p14:creationId xmlns:p14="http://schemas.microsoft.com/office/powerpoint/2010/main" val="19752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10</a:t>
            </a:fld>
            <a:endParaRPr lang="en-AU"/>
          </a:p>
        </p:txBody>
      </p:sp>
    </p:spTree>
    <p:extLst>
      <p:ext uri="{BB962C8B-B14F-4D97-AF65-F5344CB8AC3E}">
        <p14:creationId xmlns:p14="http://schemas.microsoft.com/office/powerpoint/2010/main" val="99031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11</a:t>
            </a:fld>
            <a:endParaRPr lang="en-AU"/>
          </a:p>
        </p:txBody>
      </p:sp>
    </p:spTree>
    <p:extLst>
      <p:ext uri="{BB962C8B-B14F-4D97-AF65-F5344CB8AC3E}">
        <p14:creationId xmlns:p14="http://schemas.microsoft.com/office/powerpoint/2010/main" val="421794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12</a:t>
            </a:fld>
            <a:endParaRPr lang="en-AU"/>
          </a:p>
        </p:txBody>
      </p:sp>
    </p:spTree>
    <p:extLst>
      <p:ext uri="{BB962C8B-B14F-4D97-AF65-F5344CB8AC3E}">
        <p14:creationId xmlns:p14="http://schemas.microsoft.com/office/powerpoint/2010/main" val="3290674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0000"/>
              </a:lnSpc>
            </a:pPr>
            <a:r>
              <a:rPr lang="en-AU" sz="1200" b="1" dirty="0">
                <a:effectLst/>
                <a:latin typeface="Open Sans" panose="020B0606030504020204" pitchFamily="34" charset="0"/>
                <a:ea typeface="Malgun Gothic" panose="020B0503020000020004" pitchFamily="34" charset="-127"/>
                <a:cs typeface="Arial" panose="020B0604020202020204" pitchFamily="34" charset="0"/>
              </a:rPr>
              <a:t> </a:t>
            </a:r>
            <a:endParaRPr lang="en-AU" sz="1200" dirty="0">
              <a:effectLst/>
              <a:latin typeface="Calibri" panose="020F0502020204030204" pitchFamily="34" charset="0"/>
              <a:ea typeface="Malgun Gothic" panose="020B0503020000020004" pitchFamily="34" charset="-127"/>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13</a:t>
            </a:fld>
            <a:endParaRPr lang="en-AU"/>
          </a:p>
        </p:txBody>
      </p:sp>
    </p:spTree>
    <p:extLst>
      <p:ext uri="{BB962C8B-B14F-4D97-AF65-F5344CB8AC3E}">
        <p14:creationId xmlns:p14="http://schemas.microsoft.com/office/powerpoint/2010/main" val="3687386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pPr>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14</a:t>
            </a:fld>
            <a:endParaRPr lang="en-AU"/>
          </a:p>
        </p:txBody>
      </p:sp>
    </p:spTree>
    <p:extLst>
      <p:ext uri="{BB962C8B-B14F-4D97-AF65-F5344CB8AC3E}">
        <p14:creationId xmlns:p14="http://schemas.microsoft.com/office/powerpoint/2010/main" val="31251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15</a:t>
            </a:fld>
            <a:endParaRPr lang="en-AU"/>
          </a:p>
        </p:txBody>
      </p:sp>
    </p:spTree>
    <p:extLst>
      <p:ext uri="{BB962C8B-B14F-4D97-AF65-F5344CB8AC3E}">
        <p14:creationId xmlns:p14="http://schemas.microsoft.com/office/powerpoint/2010/main" val="4113459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16</a:t>
            </a:fld>
            <a:endParaRPr lang="en-AU"/>
          </a:p>
        </p:txBody>
      </p:sp>
    </p:spTree>
    <p:extLst>
      <p:ext uri="{BB962C8B-B14F-4D97-AF65-F5344CB8AC3E}">
        <p14:creationId xmlns:p14="http://schemas.microsoft.com/office/powerpoint/2010/main" val="987753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800"/>
              </a:spcAft>
              <a:buFont typeface="Symbol" panose="05050102010706020507" pitchFamily="18" charset="2"/>
              <a:buNone/>
            </a:pPr>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17</a:t>
            </a:fld>
            <a:endParaRPr lang="en-AU"/>
          </a:p>
        </p:txBody>
      </p:sp>
    </p:spTree>
    <p:extLst>
      <p:ext uri="{BB962C8B-B14F-4D97-AF65-F5344CB8AC3E}">
        <p14:creationId xmlns:p14="http://schemas.microsoft.com/office/powerpoint/2010/main" val="287438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18</a:t>
            </a:fld>
            <a:endParaRPr lang="en-AU"/>
          </a:p>
        </p:txBody>
      </p:sp>
    </p:spTree>
    <p:extLst>
      <p:ext uri="{BB962C8B-B14F-4D97-AF65-F5344CB8AC3E}">
        <p14:creationId xmlns:p14="http://schemas.microsoft.com/office/powerpoint/2010/main" val="4171154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A4571-6E6A-4AAE-9DAF-3DEC9EF2D5B7}" type="slidenum">
              <a:rPr lang="en-AU" smtClean="0"/>
              <a:t>19</a:t>
            </a:fld>
            <a:endParaRPr lang="en-AU"/>
          </a:p>
        </p:txBody>
      </p:sp>
    </p:spTree>
    <p:extLst>
      <p:ext uri="{BB962C8B-B14F-4D97-AF65-F5344CB8AC3E}">
        <p14:creationId xmlns:p14="http://schemas.microsoft.com/office/powerpoint/2010/main" val="135531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7C04A6-2C91-C644-870C-298F9957872B}" type="slidenum">
              <a:rPr lang="en-US" smtClean="0"/>
              <a:t>2</a:t>
            </a:fld>
            <a:endParaRPr lang="en-US"/>
          </a:p>
        </p:txBody>
      </p:sp>
    </p:spTree>
    <p:extLst>
      <p:ext uri="{BB962C8B-B14F-4D97-AF65-F5344CB8AC3E}">
        <p14:creationId xmlns:p14="http://schemas.microsoft.com/office/powerpoint/2010/main" val="4034280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20</a:t>
            </a:fld>
            <a:endParaRPr lang="en-AU"/>
          </a:p>
        </p:txBody>
      </p:sp>
    </p:spTree>
    <p:extLst>
      <p:ext uri="{BB962C8B-B14F-4D97-AF65-F5344CB8AC3E}">
        <p14:creationId xmlns:p14="http://schemas.microsoft.com/office/powerpoint/2010/main" val="736506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A4571-6E6A-4AAE-9DAF-3DEC9EF2D5B7}" type="slidenum">
              <a:rPr lang="en-AU" smtClean="0"/>
              <a:t>21</a:t>
            </a:fld>
            <a:endParaRPr lang="en-AU"/>
          </a:p>
        </p:txBody>
      </p:sp>
    </p:spTree>
    <p:extLst>
      <p:ext uri="{BB962C8B-B14F-4D97-AF65-F5344CB8AC3E}">
        <p14:creationId xmlns:p14="http://schemas.microsoft.com/office/powerpoint/2010/main" val="736827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27C04A6-2C91-C644-870C-298F9957872B}" type="slidenum">
              <a:rPr lang="en-US" smtClean="0"/>
              <a:t>22</a:t>
            </a:fld>
            <a:endParaRPr lang="en-US"/>
          </a:p>
        </p:txBody>
      </p:sp>
    </p:spTree>
    <p:extLst>
      <p:ext uri="{BB962C8B-B14F-4D97-AF65-F5344CB8AC3E}">
        <p14:creationId xmlns:p14="http://schemas.microsoft.com/office/powerpoint/2010/main" val="1648192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23</a:t>
            </a:fld>
            <a:endParaRPr lang="en-AU"/>
          </a:p>
        </p:txBody>
      </p:sp>
    </p:spTree>
    <p:extLst>
      <p:ext uri="{BB962C8B-B14F-4D97-AF65-F5344CB8AC3E}">
        <p14:creationId xmlns:p14="http://schemas.microsoft.com/office/powerpoint/2010/main" val="1508586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413510" indent="0">
              <a:spcBef>
                <a:spcPts val="600"/>
              </a:spcBef>
              <a:buClr>
                <a:srgbClr val="0E7C80"/>
              </a:buClr>
              <a:buSzPct val="78947"/>
              <a:buFont typeface="Arial" panose="020B0604020202020204" pitchFamily="34" charset="0"/>
              <a:buNone/>
              <a:tabLst>
                <a:tab pos="264160" algn="l"/>
                <a:tab pos="264795" algn="l"/>
              </a:tabLst>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873A4571-6E6A-4AAE-9DAF-3DEC9EF2D5B7}" type="slidenum">
              <a:rPr lang="en-AU" smtClean="0"/>
              <a:t>24</a:t>
            </a:fld>
            <a:endParaRPr lang="en-AU"/>
          </a:p>
        </p:txBody>
      </p:sp>
    </p:spTree>
    <p:extLst>
      <p:ext uri="{BB962C8B-B14F-4D97-AF65-F5344CB8AC3E}">
        <p14:creationId xmlns:p14="http://schemas.microsoft.com/office/powerpoint/2010/main" val="980234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800"/>
              </a:spcBef>
              <a:spcAft>
                <a:spcPts val="600"/>
              </a:spcAft>
            </a:pPr>
            <a:endParaRPr lang="en-AU" sz="1200" b="1" dirty="0">
              <a:effectLst/>
              <a:latin typeface="Open Sans" panose="020B0606030504020204" pitchFamily="34" charset="0"/>
              <a:ea typeface="Malgun Gothic" panose="020B0503020000020004" pitchFamily="34" charset="-127"/>
              <a:cs typeface="Arial" panose="020B0604020202020204" pitchFamily="34" charset="0"/>
            </a:endParaRPr>
          </a:p>
          <a:p>
            <a:pPr marR="1413510">
              <a:buClr>
                <a:srgbClr val="0E7C80"/>
              </a:buClr>
              <a:buSzPct val="78947"/>
              <a:tabLst>
                <a:tab pos="264160" algn="l"/>
                <a:tab pos="264795" algn="l"/>
              </a:tabLst>
            </a:pPr>
            <a:endParaRPr lang="en-AU"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873A4571-6E6A-4AAE-9DAF-3DEC9EF2D5B7}" type="slidenum">
              <a:rPr lang="en-AU" smtClean="0"/>
              <a:t>25</a:t>
            </a:fld>
            <a:endParaRPr lang="en-AU"/>
          </a:p>
        </p:txBody>
      </p:sp>
    </p:spTree>
    <p:extLst>
      <p:ext uri="{BB962C8B-B14F-4D97-AF65-F5344CB8AC3E}">
        <p14:creationId xmlns:p14="http://schemas.microsoft.com/office/powerpoint/2010/main" val="32312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40F95-FA76-0A1F-19A7-505770AF7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3719B-5C0F-CB09-FA03-0757FAF4B3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429FD-3BA9-00CF-099B-EAC4D85084EE}"/>
              </a:ext>
            </a:extLst>
          </p:cNvPr>
          <p:cNvSpPr>
            <a:spLocks noGrp="1"/>
          </p:cNvSpPr>
          <p:nvPr>
            <p:ph type="body" idx="1"/>
          </p:nvPr>
        </p:nvSpPr>
        <p:spPr/>
        <p:txBody>
          <a:bodyPr/>
          <a:lstStyle/>
          <a:p>
            <a:pPr marR="1413510">
              <a:buClr>
                <a:srgbClr val="0E7C80"/>
              </a:buClr>
              <a:buSzPct val="78947"/>
              <a:tabLst>
                <a:tab pos="264160" algn="l"/>
                <a:tab pos="264795" algn="l"/>
              </a:tabLst>
            </a:pPr>
            <a:endParaRPr lang="en-AU"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8287EE-FB92-7B58-F190-B673F59E650C}"/>
              </a:ext>
            </a:extLst>
          </p:cNvPr>
          <p:cNvSpPr>
            <a:spLocks noGrp="1"/>
          </p:cNvSpPr>
          <p:nvPr>
            <p:ph type="sldNum" sz="quarter" idx="5"/>
          </p:nvPr>
        </p:nvSpPr>
        <p:spPr/>
        <p:txBody>
          <a:bodyPr/>
          <a:lstStyle/>
          <a:p>
            <a:fld id="{873A4571-6E6A-4AAE-9DAF-3DEC9EF2D5B7}" type="slidenum">
              <a:rPr lang="en-AU" smtClean="0"/>
              <a:t>26</a:t>
            </a:fld>
            <a:endParaRPr lang="en-AU"/>
          </a:p>
        </p:txBody>
      </p:sp>
    </p:spTree>
    <p:extLst>
      <p:ext uri="{BB962C8B-B14F-4D97-AF65-F5344CB8AC3E}">
        <p14:creationId xmlns:p14="http://schemas.microsoft.com/office/powerpoint/2010/main" val="73163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27</a:t>
            </a:fld>
            <a:endParaRPr lang="en-AU"/>
          </a:p>
        </p:txBody>
      </p:sp>
    </p:spTree>
    <p:extLst>
      <p:ext uri="{BB962C8B-B14F-4D97-AF65-F5344CB8AC3E}">
        <p14:creationId xmlns:p14="http://schemas.microsoft.com/office/powerpoint/2010/main" val="1932736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28</a:t>
            </a:fld>
            <a:endParaRPr lang="en-AU"/>
          </a:p>
        </p:txBody>
      </p:sp>
    </p:spTree>
    <p:extLst>
      <p:ext uri="{BB962C8B-B14F-4D97-AF65-F5344CB8AC3E}">
        <p14:creationId xmlns:p14="http://schemas.microsoft.com/office/powerpoint/2010/main" val="1814940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800"/>
              </a:spcBef>
              <a:spcAft>
                <a:spcPts val="600"/>
              </a:spcAft>
            </a:pPr>
            <a:endParaRPr lang="en-AU" sz="1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873A4571-6E6A-4AAE-9DAF-3DEC9EF2D5B7}" type="slidenum">
              <a:rPr lang="en-AU" smtClean="0"/>
              <a:t>29</a:t>
            </a:fld>
            <a:endParaRPr lang="en-AU"/>
          </a:p>
        </p:txBody>
      </p:sp>
    </p:spTree>
    <p:extLst>
      <p:ext uri="{BB962C8B-B14F-4D97-AF65-F5344CB8AC3E}">
        <p14:creationId xmlns:p14="http://schemas.microsoft.com/office/powerpoint/2010/main" val="412961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AU" dirty="0"/>
          </a:p>
        </p:txBody>
      </p:sp>
      <p:sp>
        <p:nvSpPr>
          <p:cNvPr id="4" name="Slide Number Placeholder 3"/>
          <p:cNvSpPr>
            <a:spLocks noGrp="1"/>
          </p:cNvSpPr>
          <p:nvPr>
            <p:ph type="sldNum" sz="quarter" idx="5"/>
          </p:nvPr>
        </p:nvSpPr>
        <p:spPr/>
        <p:txBody>
          <a:bodyPr/>
          <a:lstStyle/>
          <a:p>
            <a:fld id="{B27C04A6-2C91-C644-870C-298F9957872B}" type="slidenum">
              <a:rPr lang="en-US" smtClean="0"/>
              <a:t>3</a:t>
            </a:fld>
            <a:endParaRPr lang="en-US"/>
          </a:p>
        </p:txBody>
      </p:sp>
    </p:spTree>
    <p:extLst>
      <p:ext uri="{BB962C8B-B14F-4D97-AF65-F5344CB8AC3E}">
        <p14:creationId xmlns:p14="http://schemas.microsoft.com/office/powerpoint/2010/main" val="1202571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30</a:t>
            </a:fld>
            <a:endParaRPr lang="en-AU"/>
          </a:p>
        </p:txBody>
      </p:sp>
    </p:spTree>
    <p:extLst>
      <p:ext uri="{BB962C8B-B14F-4D97-AF65-F5344CB8AC3E}">
        <p14:creationId xmlns:p14="http://schemas.microsoft.com/office/powerpoint/2010/main" val="975322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31</a:t>
            </a:fld>
            <a:endParaRPr lang="en-AU"/>
          </a:p>
        </p:txBody>
      </p:sp>
    </p:spTree>
    <p:extLst>
      <p:ext uri="{BB962C8B-B14F-4D97-AF65-F5344CB8AC3E}">
        <p14:creationId xmlns:p14="http://schemas.microsoft.com/office/powerpoint/2010/main" val="3019142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32</a:t>
            </a:fld>
            <a:endParaRPr lang="en-AU"/>
          </a:p>
        </p:txBody>
      </p:sp>
    </p:spTree>
    <p:extLst>
      <p:ext uri="{BB962C8B-B14F-4D97-AF65-F5344CB8AC3E}">
        <p14:creationId xmlns:p14="http://schemas.microsoft.com/office/powerpoint/2010/main" val="3555155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33</a:t>
            </a:fld>
            <a:endParaRPr lang="en-AU"/>
          </a:p>
        </p:txBody>
      </p:sp>
    </p:spTree>
    <p:extLst>
      <p:ext uri="{BB962C8B-B14F-4D97-AF65-F5344CB8AC3E}">
        <p14:creationId xmlns:p14="http://schemas.microsoft.com/office/powerpoint/2010/main" val="1781795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34</a:t>
            </a:fld>
            <a:endParaRPr lang="en-AU"/>
          </a:p>
        </p:txBody>
      </p:sp>
    </p:spTree>
    <p:extLst>
      <p:ext uri="{BB962C8B-B14F-4D97-AF65-F5344CB8AC3E}">
        <p14:creationId xmlns:p14="http://schemas.microsoft.com/office/powerpoint/2010/main" val="2610810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35</a:t>
            </a:fld>
            <a:endParaRPr lang="en-AU"/>
          </a:p>
        </p:txBody>
      </p:sp>
    </p:spTree>
    <p:extLst>
      <p:ext uri="{BB962C8B-B14F-4D97-AF65-F5344CB8AC3E}">
        <p14:creationId xmlns:p14="http://schemas.microsoft.com/office/powerpoint/2010/main" val="1286711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36</a:t>
            </a:fld>
            <a:endParaRPr lang="en-AU"/>
          </a:p>
        </p:txBody>
      </p:sp>
    </p:spTree>
    <p:extLst>
      <p:ext uri="{BB962C8B-B14F-4D97-AF65-F5344CB8AC3E}">
        <p14:creationId xmlns:p14="http://schemas.microsoft.com/office/powerpoint/2010/main" val="2897261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37</a:t>
            </a:fld>
            <a:endParaRPr lang="en-AU"/>
          </a:p>
        </p:txBody>
      </p:sp>
    </p:spTree>
    <p:extLst>
      <p:ext uri="{BB962C8B-B14F-4D97-AF65-F5344CB8AC3E}">
        <p14:creationId xmlns:p14="http://schemas.microsoft.com/office/powerpoint/2010/main" val="14566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38</a:t>
            </a:fld>
            <a:endParaRPr lang="en-AU"/>
          </a:p>
        </p:txBody>
      </p:sp>
    </p:spTree>
    <p:extLst>
      <p:ext uri="{BB962C8B-B14F-4D97-AF65-F5344CB8AC3E}">
        <p14:creationId xmlns:p14="http://schemas.microsoft.com/office/powerpoint/2010/main" val="20924145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73A4571-6E6A-4AAE-9DAF-3DEC9EF2D5B7}" type="slidenum">
              <a:rPr lang="en-AU" smtClean="0"/>
              <a:t>39</a:t>
            </a:fld>
            <a:endParaRPr lang="en-AU"/>
          </a:p>
        </p:txBody>
      </p:sp>
    </p:spTree>
    <p:extLst>
      <p:ext uri="{BB962C8B-B14F-4D97-AF65-F5344CB8AC3E}">
        <p14:creationId xmlns:p14="http://schemas.microsoft.com/office/powerpoint/2010/main" val="334974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B27C04A6-2C91-C644-870C-298F9957872B}" type="slidenum">
              <a:rPr lang="en-US" smtClean="0"/>
              <a:t>4</a:t>
            </a:fld>
            <a:endParaRPr lang="en-US"/>
          </a:p>
        </p:txBody>
      </p:sp>
    </p:spTree>
    <p:extLst>
      <p:ext uri="{BB962C8B-B14F-4D97-AF65-F5344CB8AC3E}">
        <p14:creationId xmlns:p14="http://schemas.microsoft.com/office/powerpoint/2010/main" val="3260632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AU" sz="12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873A4571-6E6A-4AAE-9DAF-3DEC9EF2D5B7}" type="slidenum">
              <a:rPr lang="en-AU" smtClean="0"/>
              <a:t>40</a:t>
            </a:fld>
            <a:endParaRPr lang="en-AU"/>
          </a:p>
        </p:txBody>
      </p:sp>
    </p:spTree>
    <p:extLst>
      <p:ext uri="{BB962C8B-B14F-4D97-AF65-F5344CB8AC3E}">
        <p14:creationId xmlns:p14="http://schemas.microsoft.com/office/powerpoint/2010/main" val="422255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7C04A6-2C91-C644-870C-298F9957872B}" type="slidenum">
              <a:rPr lang="en-US" smtClean="0"/>
              <a:t>5</a:t>
            </a:fld>
            <a:endParaRPr lang="en-US"/>
          </a:p>
        </p:txBody>
      </p:sp>
    </p:spTree>
    <p:extLst>
      <p:ext uri="{BB962C8B-B14F-4D97-AF65-F5344CB8AC3E}">
        <p14:creationId xmlns:p14="http://schemas.microsoft.com/office/powerpoint/2010/main" val="2595120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27C04A6-2C91-C644-870C-298F9957872B}" type="slidenum">
              <a:rPr lang="en-US" smtClean="0"/>
              <a:t>6</a:t>
            </a:fld>
            <a:endParaRPr lang="en-US"/>
          </a:p>
        </p:txBody>
      </p:sp>
    </p:spTree>
    <p:extLst>
      <p:ext uri="{BB962C8B-B14F-4D97-AF65-F5344CB8AC3E}">
        <p14:creationId xmlns:p14="http://schemas.microsoft.com/office/powerpoint/2010/main" val="261251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27C04A6-2C91-C644-870C-298F9957872B}" type="slidenum">
              <a:rPr lang="en-US" smtClean="0"/>
              <a:t>7</a:t>
            </a:fld>
            <a:endParaRPr lang="en-US"/>
          </a:p>
        </p:txBody>
      </p:sp>
    </p:spTree>
    <p:extLst>
      <p:ext uri="{BB962C8B-B14F-4D97-AF65-F5344CB8AC3E}">
        <p14:creationId xmlns:p14="http://schemas.microsoft.com/office/powerpoint/2010/main" val="371967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B27C04A6-2C91-C644-870C-298F9957872B}" type="slidenum">
              <a:rPr lang="en-US" smtClean="0"/>
              <a:t>8</a:t>
            </a:fld>
            <a:endParaRPr lang="en-US"/>
          </a:p>
        </p:txBody>
      </p:sp>
    </p:spTree>
    <p:extLst>
      <p:ext uri="{BB962C8B-B14F-4D97-AF65-F5344CB8AC3E}">
        <p14:creationId xmlns:p14="http://schemas.microsoft.com/office/powerpoint/2010/main" val="147650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27C04A6-2C91-C644-870C-298F9957872B}" type="slidenum">
              <a:rPr lang="en-US" smtClean="0"/>
              <a:t>9</a:t>
            </a:fld>
            <a:endParaRPr lang="en-US"/>
          </a:p>
        </p:txBody>
      </p:sp>
    </p:spTree>
    <p:extLst>
      <p:ext uri="{BB962C8B-B14F-4D97-AF65-F5344CB8AC3E}">
        <p14:creationId xmlns:p14="http://schemas.microsoft.com/office/powerpoint/2010/main" val="14709790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281352" cy="6874934"/>
            <a:chOff x="0" y="-8467"/>
            <a:chExt cx="12281352" cy="6874934"/>
          </a:xfrm>
        </p:grpSpPr>
        <p:sp>
          <p:nvSpPr>
            <p:cNvPr id="15" name="Freeform 14"/>
            <p:cNvSpPr/>
            <p:nvPr userDrawn="1"/>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597093" y="-8467"/>
              <a:ext cx="259173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917470" y="0"/>
              <a:ext cx="236388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9274003" y="3048000"/>
              <a:ext cx="291799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705962" y="-8467"/>
              <a:ext cx="248286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17797" y="2404534"/>
            <a:ext cx="8291156" cy="1646302"/>
          </a:xfrm>
        </p:spPr>
        <p:txBody>
          <a:bodyPr anchor="b">
            <a:noAutofit/>
          </a:bodyPr>
          <a:lstStyle>
            <a:lvl1pPr algn="r">
              <a:defRPr sz="5400" baseline="0">
                <a:solidFill>
                  <a:srgbClr val="006FAC"/>
                </a:solidFill>
              </a:defRPr>
            </a:lvl1pPr>
          </a:lstStyle>
          <a:p>
            <a:r>
              <a:rPr lang="en-US"/>
              <a:t>Click to edit Master title style</a:t>
            </a:r>
          </a:p>
        </p:txBody>
      </p:sp>
      <p:sp>
        <p:nvSpPr>
          <p:cNvPr id="3" name="Subtitle 2"/>
          <p:cNvSpPr>
            <a:spLocks noGrp="1"/>
          </p:cNvSpPr>
          <p:nvPr>
            <p:ph type="subTitle" idx="1"/>
          </p:nvPr>
        </p:nvSpPr>
        <p:spPr>
          <a:xfrm>
            <a:off x="1317797" y="4050833"/>
            <a:ext cx="829115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30" name="Picture 29" descr="A close up of a logo&#10;&#10;Description automatically generated">
            <a:extLst>
              <a:ext uri="{FF2B5EF4-FFF2-40B4-BE49-F238E27FC236}">
                <a16:creationId xmlns:a16="http://schemas.microsoft.com/office/drawing/2014/main" id="{01840C90-862B-F246-ABE9-8BB79B18ED11}"/>
              </a:ext>
            </a:extLst>
          </p:cNvPr>
          <p:cNvPicPr>
            <a:picLocks noChangeAspect="1"/>
          </p:cNvPicPr>
          <p:nvPr userDrawn="1"/>
        </p:nvPicPr>
        <p:blipFill>
          <a:blip r:embed="rId2"/>
          <a:stretch>
            <a:fillRect/>
          </a:stretch>
        </p:blipFill>
        <p:spPr>
          <a:xfrm>
            <a:off x="226702" y="5845061"/>
            <a:ext cx="2019788" cy="901260"/>
          </a:xfrm>
          <a:prstGeom prst="rect">
            <a:avLst/>
          </a:prstGeom>
        </p:spPr>
      </p:pic>
    </p:spTree>
    <p:extLst>
      <p:ext uri="{BB962C8B-B14F-4D97-AF65-F5344CB8AC3E}">
        <p14:creationId xmlns:p14="http://schemas.microsoft.com/office/powerpoint/2010/main" val="148678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4578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7702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rgbClr val="166EA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03161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931334" y="4470400"/>
            <a:ext cx="809413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9955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931335" y="4013200"/>
            <a:ext cx="8094134"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931334" y="4527448"/>
            <a:ext cx="8094134"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614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1556" y="609600"/>
            <a:ext cx="9559586" cy="1027907"/>
          </a:xfrm>
        </p:spPr>
        <p:txBody>
          <a:bodyPr/>
          <a:lstStyle>
            <a:lvl1pPr>
              <a:defRPr>
                <a:solidFill>
                  <a:srgbClr val="006FAC"/>
                </a:solidFill>
              </a:defRPr>
            </a:lvl1pPr>
          </a:lstStyle>
          <a:p>
            <a:r>
              <a:rPr lang="en-US"/>
              <a:t>Click to edit Master title style</a:t>
            </a:r>
          </a:p>
        </p:txBody>
      </p:sp>
      <p:sp>
        <p:nvSpPr>
          <p:cNvPr id="3" name="Content Placeholder 2"/>
          <p:cNvSpPr>
            <a:spLocks noGrp="1"/>
          </p:cNvSpPr>
          <p:nvPr>
            <p:ph idx="1"/>
          </p:nvPr>
        </p:nvSpPr>
        <p:spPr>
          <a:xfrm>
            <a:off x="451556" y="1637507"/>
            <a:ext cx="9559586" cy="4087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8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4010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6090" y="2160589"/>
            <a:ext cx="470746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03676" y="2160589"/>
            <a:ext cx="470746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919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16088" y="2160983"/>
            <a:ext cx="476391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16089" y="2737245"/>
            <a:ext cx="4763910"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47232" y="2160983"/>
            <a:ext cx="476391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47231" y="2737244"/>
            <a:ext cx="476391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803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lvl1pPr>
              <a:defRPr>
                <a:solidFill>
                  <a:srgbClr val="006FAC"/>
                </a:solidFill>
              </a:defRPr>
            </a:lvl1pPr>
          </a:lstStyle>
          <a:p>
            <a:r>
              <a:rPr lang="en-US"/>
              <a:t>Click to edit Master title style</a:t>
            </a:r>
          </a:p>
        </p:txBody>
      </p:sp>
    </p:spTree>
    <p:extLst>
      <p:ext uri="{BB962C8B-B14F-4D97-AF65-F5344CB8AC3E}">
        <p14:creationId xmlns:p14="http://schemas.microsoft.com/office/powerpoint/2010/main" val="317897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06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Tree>
    <p:extLst>
      <p:ext uri="{BB962C8B-B14F-4D97-AF65-F5344CB8AC3E}">
        <p14:creationId xmlns:p14="http://schemas.microsoft.com/office/powerpoint/2010/main" val="87189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664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7515578" y="-8467"/>
            <a:ext cx="4763558" cy="6866467"/>
            <a:chOff x="7515578" y="-8467"/>
            <a:chExt cx="4763558"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515578"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683700" y="-8467"/>
              <a:ext cx="25051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770836" y="-8467"/>
              <a:ext cx="242116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9371012" y="3048000"/>
              <a:ext cx="2820988"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877778" y="-8467"/>
              <a:ext cx="2311047"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701867" y="-8467"/>
              <a:ext cx="1486957"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316089" y="609600"/>
            <a:ext cx="969505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088208" y="1637507"/>
            <a:ext cx="8922934" cy="40878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74F27E61-4EBE-AE47-AA84-212AC31120A0}"/>
              </a:ext>
            </a:extLst>
          </p:cNvPr>
          <p:cNvPicPr>
            <a:picLocks noChangeAspect="1"/>
          </p:cNvPicPr>
          <p:nvPr userDrawn="1"/>
        </p:nvPicPr>
        <p:blipFill>
          <a:blip r:embed="rId16"/>
          <a:stretch>
            <a:fillRect/>
          </a:stretch>
        </p:blipFill>
        <p:spPr>
          <a:xfrm>
            <a:off x="226702" y="5845061"/>
            <a:ext cx="2019788" cy="901260"/>
          </a:xfrm>
          <a:prstGeom prst="rect">
            <a:avLst/>
          </a:prstGeom>
        </p:spPr>
      </p:pic>
    </p:spTree>
    <p:extLst>
      <p:ext uri="{BB962C8B-B14F-4D97-AF65-F5344CB8AC3E}">
        <p14:creationId xmlns:p14="http://schemas.microsoft.com/office/powerpoint/2010/main" val="38845563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80" r:id="rId11"/>
    <p:sldLayoutId id="2147483682" r:id="rId12"/>
    <p:sldLayoutId id="2147483679" r:id="rId13"/>
    <p:sldLayoutId id="2147483681" r:id="rId14"/>
  </p:sldLayoutIdLst>
  <p:txStyles>
    <p:titleStyle>
      <a:lvl1pPr algn="l" defTabSz="457200" rtl="0" eaLnBrk="1" latinLnBrk="0" hangingPunct="1">
        <a:spcBef>
          <a:spcPct val="0"/>
        </a:spcBef>
        <a:buNone/>
        <a:defRPr sz="3600" b="1" kern="1200" baseline="0">
          <a:solidFill>
            <a:srgbClr val="006FAC"/>
          </a:solidFill>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4170-E2B0-B742-8DB7-C22EA6E99D97}"/>
              </a:ext>
            </a:extLst>
          </p:cNvPr>
          <p:cNvSpPr>
            <a:spLocks noGrp="1"/>
          </p:cNvSpPr>
          <p:nvPr>
            <p:ph type="ctrTitle"/>
          </p:nvPr>
        </p:nvSpPr>
        <p:spPr>
          <a:xfrm>
            <a:off x="1389211" y="1381537"/>
            <a:ext cx="8291156" cy="2422757"/>
          </a:xfrm>
        </p:spPr>
        <p:txBody>
          <a:bodyPr/>
          <a:lstStyle/>
          <a:p>
            <a:pPr algn="l"/>
            <a:r>
              <a:rPr lang="en-US" sz="4400">
                <a:solidFill>
                  <a:srgbClr val="005C97"/>
                </a:solidFill>
              </a:rPr>
              <a:t>The Positive Duty </a:t>
            </a:r>
            <a:br>
              <a:rPr lang="en-US" sz="4400">
                <a:solidFill>
                  <a:srgbClr val="005C97"/>
                </a:solidFill>
              </a:rPr>
            </a:br>
            <a:r>
              <a:rPr lang="en-US" sz="4400">
                <a:solidFill>
                  <a:srgbClr val="005C97"/>
                </a:solidFill>
              </a:rPr>
              <a:t>in the </a:t>
            </a:r>
            <a:r>
              <a:rPr lang="en-US" sz="4400" i="1">
                <a:solidFill>
                  <a:srgbClr val="005C97"/>
                </a:solidFill>
              </a:rPr>
              <a:t>Sex Discrimination Act:  </a:t>
            </a:r>
            <a:r>
              <a:rPr lang="en-US" sz="4400">
                <a:solidFill>
                  <a:srgbClr val="005C97"/>
                </a:solidFill>
              </a:rPr>
              <a:t>supporting safe, inclusive and respectful workplaces</a:t>
            </a:r>
            <a:endParaRPr lang="en-US" sz="4400">
              <a:solidFill>
                <a:srgbClr val="005C97"/>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F758FD48-7D2C-BA41-87B1-2E7AF265D675}"/>
              </a:ext>
            </a:extLst>
          </p:cNvPr>
          <p:cNvSpPr>
            <a:spLocks noGrp="1"/>
          </p:cNvSpPr>
          <p:nvPr>
            <p:ph type="subTitle" idx="1"/>
          </p:nvPr>
        </p:nvSpPr>
        <p:spPr/>
        <p:txBody>
          <a:bodyPr>
            <a:normAutofit lnSpcReduction="10000"/>
          </a:bodyPr>
          <a:lstStyle/>
          <a:p>
            <a:endParaRPr lang="en-AU" sz="1800" b="1" spc="-20"/>
          </a:p>
          <a:p>
            <a:r>
              <a:rPr lang="en-AU" sz="1800" b="1" spc="-20"/>
              <a:t>Presentation to the Parliamentary Library </a:t>
            </a:r>
          </a:p>
          <a:p>
            <a:r>
              <a:rPr lang="en-AU" b="1" spc="-20"/>
              <a:t>13 March 2023</a:t>
            </a: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B6FAFE0A-A672-8144-90C5-5C4A9F3DBF98}"/>
              </a:ext>
            </a:extLst>
          </p:cNvPr>
          <p:cNvPicPr>
            <a:picLocks noChangeAspect="1"/>
          </p:cNvPicPr>
          <p:nvPr/>
        </p:nvPicPr>
        <p:blipFill>
          <a:blip r:embed="rId3"/>
          <a:stretch>
            <a:fillRect/>
          </a:stretch>
        </p:blipFill>
        <p:spPr>
          <a:xfrm>
            <a:off x="215900" y="5640809"/>
            <a:ext cx="2584450" cy="1153221"/>
          </a:xfrm>
          <a:prstGeom prst="rect">
            <a:avLst/>
          </a:prstGeom>
        </p:spPr>
      </p:pic>
    </p:spTree>
    <p:extLst>
      <p:ext uri="{BB962C8B-B14F-4D97-AF65-F5344CB8AC3E}">
        <p14:creationId xmlns:p14="http://schemas.microsoft.com/office/powerpoint/2010/main" val="1847618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409F88-210F-B2A8-D4E2-49D081F898E1}"/>
              </a:ext>
            </a:extLst>
          </p:cNvPr>
          <p:cNvPicPr>
            <a:picLocks noChangeAspect="1"/>
          </p:cNvPicPr>
          <p:nvPr/>
        </p:nvPicPr>
        <p:blipFill>
          <a:blip r:embed="rId3"/>
          <a:stretch>
            <a:fillRect/>
          </a:stretch>
        </p:blipFill>
        <p:spPr>
          <a:xfrm>
            <a:off x="376518" y="940042"/>
            <a:ext cx="2041521" cy="2835006"/>
          </a:xfrm>
          <a:prstGeom prst="rect">
            <a:avLst/>
          </a:prstGeom>
        </p:spPr>
      </p:pic>
      <p:pic>
        <p:nvPicPr>
          <p:cNvPr id="9" name="Picture 8">
            <a:extLst>
              <a:ext uri="{FF2B5EF4-FFF2-40B4-BE49-F238E27FC236}">
                <a16:creationId xmlns:a16="http://schemas.microsoft.com/office/drawing/2014/main" id="{F990916A-86A7-AE5F-4B34-AE8A3C0BC224}"/>
              </a:ext>
            </a:extLst>
          </p:cNvPr>
          <p:cNvPicPr>
            <a:picLocks noChangeAspect="1"/>
          </p:cNvPicPr>
          <p:nvPr/>
        </p:nvPicPr>
        <p:blipFill>
          <a:blip r:embed="rId4"/>
          <a:stretch>
            <a:fillRect/>
          </a:stretch>
        </p:blipFill>
        <p:spPr>
          <a:xfrm>
            <a:off x="376518" y="3916010"/>
            <a:ext cx="2061898" cy="2831620"/>
          </a:xfrm>
          <a:prstGeom prst="rect">
            <a:avLst/>
          </a:prstGeom>
        </p:spPr>
      </p:pic>
      <p:sp>
        <p:nvSpPr>
          <p:cNvPr id="3" name="Text Placeholder 2">
            <a:extLst>
              <a:ext uri="{FF2B5EF4-FFF2-40B4-BE49-F238E27FC236}">
                <a16:creationId xmlns:a16="http://schemas.microsoft.com/office/drawing/2014/main" id="{34E9829E-06E0-AE7B-5414-472A58EEA159}"/>
              </a:ext>
            </a:extLst>
          </p:cNvPr>
          <p:cNvSpPr>
            <a:spLocks noGrp="1"/>
          </p:cNvSpPr>
          <p:nvPr>
            <p:ph type="body" idx="1"/>
          </p:nvPr>
        </p:nvSpPr>
        <p:spPr>
          <a:xfrm>
            <a:off x="2750733" y="1037578"/>
            <a:ext cx="7783143" cy="2643615"/>
          </a:xfrm>
        </p:spPr>
        <p:txBody>
          <a:bodyPr/>
          <a:lstStyle/>
          <a:p>
            <a:pPr>
              <a:spcBef>
                <a:spcPts val="400"/>
              </a:spcBef>
              <a:spcAft>
                <a:spcPts val="400"/>
              </a:spcAft>
            </a:pPr>
            <a:r>
              <a:rPr lang="en-GB" sz="1731" b="1">
                <a:solidFill>
                  <a:schemeClr val="tx1"/>
                </a:solidFill>
              </a:rPr>
              <a:t>Guidelines for Complying with the Positive Duty under the</a:t>
            </a:r>
            <a:r>
              <a:rPr lang="en-GB" sz="1731" b="1" i="1">
                <a:solidFill>
                  <a:schemeClr val="tx1"/>
                </a:solidFill>
              </a:rPr>
              <a:t> Sex Discrimination Act 1984</a:t>
            </a:r>
            <a:r>
              <a:rPr lang="en-GB" sz="1731" b="1">
                <a:solidFill>
                  <a:schemeClr val="tx1"/>
                </a:solidFill>
              </a:rPr>
              <a:t> (</a:t>
            </a:r>
            <a:r>
              <a:rPr lang="en-GB" sz="1731" b="1" err="1">
                <a:solidFill>
                  <a:schemeClr val="tx1"/>
                </a:solidFill>
              </a:rPr>
              <a:t>Cth</a:t>
            </a:r>
            <a:r>
              <a:rPr lang="en-GB" sz="1731" b="1">
                <a:solidFill>
                  <a:schemeClr val="tx1"/>
                </a:solidFill>
              </a:rPr>
              <a:t>):</a:t>
            </a:r>
          </a:p>
          <a:p>
            <a:pPr marL="380533" indent="-380533">
              <a:spcBef>
                <a:spcPts val="400"/>
              </a:spcBef>
              <a:spcAft>
                <a:spcPts val="400"/>
              </a:spcAft>
              <a:buFont typeface="Arial" panose="020B0604020202020204" pitchFamily="34" charset="0"/>
              <a:buChar char="•"/>
            </a:pPr>
            <a:r>
              <a:rPr lang="en-GB" sz="1731">
                <a:solidFill>
                  <a:schemeClr val="tx1"/>
                </a:solidFill>
              </a:rPr>
              <a:t>Helps organisations and businesses understand the positive duty </a:t>
            </a:r>
          </a:p>
          <a:p>
            <a:pPr marL="380533" indent="-380533">
              <a:spcBef>
                <a:spcPts val="400"/>
              </a:spcBef>
              <a:spcAft>
                <a:spcPts val="400"/>
              </a:spcAft>
              <a:buFont typeface="Arial" panose="020B0604020202020204" pitchFamily="34" charset="0"/>
              <a:buChar char="•"/>
            </a:pPr>
            <a:r>
              <a:rPr lang="en-GB" sz="1731">
                <a:solidFill>
                  <a:schemeClr val="tx1"/>
                </a:solidFill>
              </a:rPr>
              <a:t>P</a:t>
            </a:r>
            <a:r>
              <a:rPr lang="en-GB" sz="1731" kern="0">
                <a:solidFill>
                  <a:schemeClr val="tx1"/>
                </a:solidFill>
              </a:rPr>
              <a:t>rovides guidance on how to comply with the positive duty </a:t>
            </a:r>
          </a:p>
          <a:p>
            <a:pPr marL="380533" indent="-380533">
              <a:spcBef>
                <a:spcPts val="400"/>
              </a:spcBef>
              <a:spcAft>
                <a:spcPts val="400"/>
              </a:spcAft>
              <a:buFont typeface="Arial" panose="020B0604020202020204" pitchFamily="34" charset="0"/>
              <a:buChar char="•"/>
            </a:pPr>
            <a:r>
              <a:rPr lang="en-GB" sz="1731">
                <a:solidFill>
                  <a:schemeClr val="tx1"/>
                </a:solidFill>
              </a:rPr>
              <a:t>In</a:t>
            </a:r>
            <a:r>
              <a:rPr lang="en-GB" sz="1731" kern="0">
                <a:solidFill>
                  <a:schemeClr val="tx1"/>
                </a:solidFill>
              </a:rPr>
              <a:t>cludes the 4 Guiding Principles and 7 Standards they are expected to meet</a:t>
            </a:r>
          </a:p>
          <a:p>
            <a:pPr marL="380533" indent="-380533">
              <a:spcBef>
                <a:spcPts val="400"/>
              </a:spcBef>
              <a:spcAft>
                <a:spcPts val="400"/>
              </a:spcAft>
              <a:buFont typeface="Arial" panose="020B0604020202020204" pitchFamily="34" charset="0"/>
              <a:buChar char="•"/>
            </a:pPr>
            <a:r>
              <a:rPr lang="en-GB" sz="1731">
                <a:solidFill>
                  <a:schemeClr val="tx1"/>
                </a:solidFill>
              </a:rPr>
              <a:t>Explains the </a:t>
            </a:r>
            <a:r>
              <a:rPr lang="en-AU" sz="1731">
                <a:ea typeface="Calibri" panose="020F0502020204030204" pitchFamily="34" charset="0"/>
                <a:cs typeface="Times New Roman" panose="02020603050405020304" pitchFamily="18" charset="0"/>
              </a:rPr>
              <a:t>‘what’, ‘when’, ‘where’, ‘who’ and ‘how’ of the positive duty.</a:t>
            </a:r>
            <a:endParaRPr lang="en-AU" sz="173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400"/>
              </a:spcBef>
              <a:spcAft>
                <a:spcPts val="400"/>
              </a:spcAft>
            </a:pPr>
            <a:endParaRPr lang="en-AU" sz="1731">
              <a:solidFill>
                <a:schemeClr val="tx1"/>
              </a:solidFill>
            </a:endParaRPr>
          </a:p>
        </p:txBody>
      </p:sp>
      <p:sp>
        <p:nvSpPr>
          <p:cNvPr id="4" name="Text Placeholder 2">
            <a:extLst>
              <a:ext uri="{FF2B5EF4-FFF2-40B4-BE49-F238E27FC236}">
                <a16:creationId xmlns:a16="http://schemas.microsoft.com/office/drawing/2014/main" id="{514A9416-F85F-6007-AF86-57B461863C7A}"/>
              </a:ext>
            </a:extLst>
          </p:cNvPr>
          <p:cNvSpPr txBox="1">
            <a:spLocks/>
          </p:cNvSpPr>
          <p:nvPr/>
        </p:nvSpPr>
        <p:spPr>
          <a:xfrm>
            <a:off x="2904225" y="3916009"/>
            <a:ext cx="7783143" cy="3279103"/>
          </a:xfrm>
          <a:prstGeom prst="rect">
            <a:avLst/>
          </a:prstGeom>
        </p:spPr>
        <p:txBody>
          <a:bodyPr wrap="square" lIns="0" tIns="0" rIns="0" bIns="0">
            <a:spAutoFit/>
          </a:bodyPr>
          <a:lstStyle>
            <a:lvl1pPr marL="0">
              <a:defRPr sz="1900" b="0" i="0">
                <a:solidFill>
                  <a:srgbClr val="231E21"/>
                </a:solidFill>
                <a:latin typeface="Open Sans"/>
                <a:ea typeface="+mn-ea"/>
                <a:cs typeface="Open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400"/>
              </a:spcBef>
              <a:spcAft>
                <a:spcPts val="400"/>
              </a:spcAft>
            </a:pPr>
            <a:r>
              <a:rPr lang="en-GB" sz="1731" b="1" kern="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Guide on the Positive Duty under the </a:t>
            </a:r>
            <a:r>
              <a:rPr lang="en-GB" sz="1731" b="1" i="1" kern="0">
                <a:solidFill>
                  <a:schemeClr val="tx1"/>
                </a:solidFill>
                <a:latin typeface="Open Sans" panose="020B0606030504020204" pitchFamily="34" charset="0"/>
                <a:ea typeface="Open Sans" panose="020B0606030504020204" pitchFamily="34" charset="0"/>
                <a:cs typeface="Open Sans" panose="020B0606030504020204" pitchFamily="34" charset="0"/>
              </a:rPr>
              <a:t>Sex Discrimination Act 1984</a:t>
            </a:r>
            <a:r>
              <a:rPr lang="en-GB" sz="1731" b="1" kern="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GB" sz="1731" b="1" kern="0" err="1">
                <a:solidFill>
                  <a:schemeClr val="tx1"/>
                </a:solidFill>
                <a:latin typeface="Open Sans" panose="020B0606030504020204" pitchFamily="34" charset="0"/>
                <a:ea typeface="Open Sans" panose="020B0606030504020204" pitchFamily="34" charset="0"/>
                <a:cs typeface="Open Sans" panose="020B0606030504020204" pitchFamily="34" charset="0"/>
              </a:rPr>
              <a:t>Cth</a:t>
            </a:r>
            <a:r>
              <a:rPr lang="en-GB" sz="1731" b="1" kern="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380533" indent="-380533">
              <a:spcBef>
                <a:spcPts val="400"/>
              </a:spcBef>
              <a:spcAft>
                <a:spcPts val="400"/>
              </a:spcAft>
              <a:buFont typeface="Arial" panose="020B0604020202020204" pitchFamily="34" charset="0"/>
              <a:buChar char="•"/>
            </a:pPr>
            <a:r>
              <a:rPr lang="en-GB" sz="1731" kern="0">
                <a:solidFill>
                  <a:schemeClr val="tx1"/>
                </a:solidFill>
                <a:latin typeface="Open Sans" panose="020B0606030504020204" pitchFamily="34" charset="0"/>
                <a:ea typeface="Open Sans" panose="020B0606030504020204" pitchFamily="34" charset="0"/>
                <a:cs typeface="Open Sans" panose="020B0606030504020204" pitchFamily="34" charset="0"/>
              </a:rPr>
              <a:t>Companion to the Guidelines</a:t>
            </a:r>
          </a:p>
          <a:p>
            <a:pPr marL="380533" indent="-380533">
              <a:spcBef>
                <a:spcPts val="400"/>
              </a:spcBef>
              <a:spcAft>
                <a:spcPts val="400"/>
              </a:spcAft>
              <a:buFont typeface="Arial" panose="020B0604020202020204" pitchFamily="34" charset="0"/>
              <a:buChar char="•"/>
            </a:pPr>
            <a:r>
              <a:rPr lang="en-GB" sz="1731" kern="0">
                <a:solidFill>
                  <a:schemeClr val="tx1"/>
                </a:solidFill>
                <a:latin typeface="Open Sans" panose="020B0606030504020204" pitchFamily="34" charset="0"/>
                <a:ea typeface="Open Sans" panose="020B0606030504020204" pitchFamily="34" charset="0"/>
                <a:cs typeface="Open Sans" panose="020B0606030504020204" pitchFamily="34" charset="0"/>
              </a:rPr>
              <a:t>Provides </a:t>
            </a:r>
            <a:r>
              <a:rPr lang="en-AU" sz="1731">
                <a:solidFill>
                  <a:schemeClr val="tx1"/>
                </a:solidFill>
                <a:latin typeface="Open Sans" panose="020B0606030504020204" pitchFamily="34" charset="0"/>
                <a:ea typeface="Open Sans" panose="020B0606030504020204" pitchFamily="34" charset="0"/>
                <a:cs typeface="Open Sans" panose="020B0606030504020204" pitchFamily="34" charset="0"/>
              </a:rPr>
              <a:t>additional information to help recognise and understand the  unlawful conduct covered by the positive duty</a:t>
            </a:r>
          </a:p>
          <a:p>
            <a:pPr marL="380533" indent="-380533">
              <a:spcBef>
                <a:spcPts val="400"/>
              </a:spcBef>
              <a:spcAft>
                <a:spcPts val="400"/>
              </a:spcAft>
              <a:buFont typeface="Arial" panose="020B0604020202020204" pitchFamily="34" charset="0"/>
              <a:buChar char="•"/>
            </a:pPr>
            <a:r>
              <a:rPr lang="en-AU" sz="1731">
                <a:solidFill>
                  <a:schemeClr val="tx1"/>
                </a:solidFill>
                <a:latin typeface="Open Sans" panose="020B0606030504020204" pitchFamily="34" charset="0"/>
                <a:ea typeface="Open Sans" panose="020B0606030504020204" pitchFamily="34" charset="0"/>
                <a:cs typeface="Open Sans" panose="020B0606030504020204" pitchFamily="34" charset="0"/>
              </a:rPr>
              <a:t>Describes drivers and risk factors for relevant unlawful conduct</a:t>
            </a:r>
          </a:p>
          <a:p>
            <a:pPr marL="380533" indent="-380533">
              <a:spcBef>
                <a:spcPts val="400"/>
              </a:spcBef>
              <a:spcAft>
                <a:spcPts val="400"/>
              </a:spcAft>
              <a:buFont typeface="Arial" panose="020B0604020202020204" pitchFamily="34" charset="0"/>
              <a:buChar char="•"/>
            </a:pPr>
            <a:r>
              <a:rPr lang="en-AU" sz="1731">
                <a:solidFill>
                  <a:schemeClr val="tx1"/>
                </a:solidFill>
                <a:latin typeface="Open Sans" panose="020B0606030504020204" pitchFamily="34" charset="0"/>
                <a:ea typeface="Open Sans" panose="020B0606030504020204" pitchFamily="34" charset="0"/>
                <a:cs typeface="Open Sans" panose="020B0606030504020204" pitchFamily="34" charset="0"/>
              </a:rPr>
              <a:t>Outlines potential impacts on the person experiencing the conduct, others, the workplace, and the wider community.</a:t>
            </a:r>
            <a:r>
              <a:rPr lang="en-AU" sz="1731" b="1">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1731" ker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400"/>
              </a:spcBef>
              <a:spcAft>
                <a:spcPts val="400"/>
              </a:spcAft>
            </a:pPr>
            <a:endParaRPr lang="en-AU" sz="1731" ker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400"/>
              </a:spcBef>
              <a:spcAft>
                <a:spcPts val="400"/>
              </a:spcAft>
            </a:pPr>
            <a:endParaRPr lang="en-AU" sz="1731" kern="0">
              <a:solidFill>
                <a:schemeClr val="tx1"/>
              </a:solidFill>
            </a:endParaRPr>
          </a:p>
        </p:txBody>
      </p:sp>
      <p:sp>
        <p:nvSpPr>
          <p:cNvPr id="2" name="object 2">
            <a:extLst>
              <a:ext uri="{FF2B5EF4-FFF2-40B4-BE49-F238E27FC236}">
                <a16:creationId xmlns:a16="http://schemas.microsoft.com/office/drawing/2014/main" id="{C86B809F-495B-54FE-4D3F-D7B1DE6CA5D0}"/>
              </a:ext>
            </a:extLst>
          </p:cNvPr>
          <p:cNvSpPr txBox="1">
            <a:spLocks/>
          </p:cNvSpPr>
          <p:nvPr/>
        </p:nvSpPr>
        <p:spPr>
          <a:xfrm>
            <a:off x="304200" y="149715"/>
            <a:ext cx="2446533" cy="631861"/>
          </a:xfrm>
          <a:prstGeom prst="rect">
            <a:avLst/>
          </a:prstGeom>
        </p:spPr>
        <p:txBody>
          <a:bodyPr vert="horz" wrap="square" lIns="0" tIns="16912" rIns="0" bIns="0" rtlCol="0">
            <a:spAutoFit/>
          </a:bodyPr>
          <a:lstStyle>
            <a:lvl1pPr>
              <a:defRPr sz="1900" b="0" i="0">
                <a:solidFill>
                  <a:srgbClr val="231E21"/>
                </a:solidFill>
                <a:latin typeface="Open Sans"/>
                <a:ea typeface="+mj-ea"/>
                <a:cs typeface="Open Sans"/>
              </a:defRPr>
            </a:lvl1pPr>
          </a:lstStyle>
          <a:p>
            <a:pPr marL="16913">
              <a:spcBef>
                <a:spcPts val="133"/>
              </a:spcBef>
            </a:pPr>
            <a:r>
              <a:rPr lang="en-US" sz="3995" b="1" kern="0" spc="-7">
                <a:solidFill>
                  <a:srgbClr val="0E7C80"/>
                </a:solidFill>
                <a:latin typeface="OpenSans-Extrabold"/>
                <a:cs typeface="OpenSans-Extrabold"/>
              </a:rPr>
              <a:t>Resources</a:t>
            </a:r>
            <a:endParaRPr lang="en-US" sz="3995" kern="0">
              <a:latin typeface="OpenSans-Extrabold"/>
              <a:cs typeface="OpenSans-Extrabold"/>
            </a:endParaRPr>
          </a:p>
        </p:txBody>
      </p:sp>
    </p:spTree>
    <p:extLst>
      <p:ext uri="{BB962C8B-B14F-4D97-AF65-F5344CB8AC3E}">
        <p14:creationId xmlns:p14="http://schemas.microsoft.com/office/powerpoint/2010/main" val="300751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31BFD2-09D8-D9D4-5D03-D8F4D8DEE11B}"/>
              </a:ext>
            </a:extLst>
          </p:cNvPr>
          <p:cNvPicPr>
            <a:picLocks noChangeAspect="1"/>
          </p:cNvPicPr>
          <p:nvPr/>
        </p:nvPicPr>
        <p:blipFill>
          <a:blip r:embed="rId3"/>
          <a:stretch>
            <a:fillRect/>
          </a:stretch>
        </p:blipFill>
        <p:spPr>
          <a:xfrm>
            <a:off x="318393" y="3908525"/>
            <a:ext cx="1967746" cy="2707428"/>
          </a:xfrm>
          <a:prstGeom prst="rect">
            <a:avLst/>
          </a:prstGeom>
        </p:spPr>
      </p:pic>
      <p:pic>
        <p:nvPicPr>
          <p:cNvPr id="6" name="Picture 5">
            <a:extLst>
              <a:ext uri="{FF2B5EF4-FFF2-40B4-BE49-F238E27FC236}">
                <a16:creationId xmlns:a16="http://schemas.microsoft.com/office/drawing/2014/main" id="{1D543A29-607C-3420-867A-E64AFEFD87C2}"/>
              </a:ext>
            </a:extLst>
          </p:cNvPr>
          <p:cNvPicPr>
            <a:picLocks noChangeAspect="1"/>
          </p:cNvPicPr>
          <p:nvPr/>
        </p:nvPicPr>
        <p:blipFill>
          <a:blip r:embed="rId4"/>
          <a:stretch>
            <a:fillRect/>
          </a:stretch>
        </p:blipFill>
        <p:spPr>
          <a:xfrm>
            <a:off x="326300" y="1099691"/>
            <a:ext cx="1962352" cy="2707428"/>
          </a:xfrm>
          <a:prstGeom prst="rect">
            <a:avLst/>
          </a:prstGeom>
        </p:spPr>
      </p:pic>
      <p:sp>
        <p:nvSpPr>
          <p:cNvPr id="3" name="Text Placeholder 2">
            <a:extLst>
              <a:ext uri="{FF2B5EF4-FFF2-40B4-BE49-F238E27FC236}">
                <a16:creationId xmlns:a16="http://schemas.microsoft.com/office/drawing/2014/main" id="{34E9829E-06E0-AE7B-5414-472A58EEA159}"/>
              </a:ext>
            </a:extLst>
          </p:cNvPr>
          <p:cNvSpPr>
            <a:spLocks noGrp="1"/>
          </p:cNvSpPr>
          <p:nvPr>
            <p:ph type="body" idx="1"/>
          </p:nvPr>
        </p:nvSpPr>
        <p:spPr>
          <a:xfrm>
            <a:off x="2653923" y="1162444"/>
            <a:ext cx="8363609" cy="3685273"/>
          </a:xfrm>
        </p:spPr>
        <p:txBody>
          <a:bodyPr/>
          <a:lstStyle/>
          <a:p>
            <a:pPr>
              <a:spcBef>
                <a:spcPts val="400"/>
              </a:spcBef>
              <a:spcAft>
                <a:spcPts val="400"/>
              </a:spcAft>
            </a:pPr>
            <a:r>
              <a:rPr lang="en-AU" sz="1731" b="1">
                <a:solidFill>
                  <a:schemeClr val="tx1"/>
                </a:solidFill>
              </a:rPr>
              <a:t>A Quick Guide for Complying  with the Positive Duty under the </a:t>
            </a:r>
            <a:r>
              <a:rPr lang="en-AU" sz="1731" b="1" i="1">
                <a:solidFill>
                  <a:schemeClr val="tx1"/>
                </a:solidFill>
              </a:rPr>
              <a:t>Sex Discrimination Act 1984 </a:t>
            </a:r>
            <a:r>
              <a:rPr lang="en-AU" sz="1731" b="1">
                <a:solidFill>
                  <a:schemeClr val="tx1"/>
                </a:solidFill>
              </a:rPr>
              <a:t>(</a:t>
            </a:r>
            <a:r>
              <a:rPr lang="en-AU" sz="1731" b="1" err="1">
                <a:solidFill>
                  <a:schemeClr val="tx1"/>
                </a:solidFill>
              </a:rPr>
              <a:t>Cth</a:t>
            </a:r>
            <a:r>
              <a:rPr lang="en-AU" sz="1731" b="1">
                <a:solidFill>
                  <a:schemeClr val="tx1"/>
                </a:solidFill>
              </a:rPr>
              <a:t>):</a:t>
            </a:r>
            <a:endParaRPr lang="en-GB" sz="1731">
              <a:solidFill>
                <a:schemeClr val="tx1"/>
              </a:solidFill>
            </a:endParaRPr>
          </a:p>
          <a:p>
            <a:pPr marL="380533" indent="-380533">
              <a:spcBef>
                <a:spcPts val="400"/>
              </a:spcBef>
              <a:spcAft>
                <a:spcPts val="400"/>
              </a:spcAft>
              <a:buFont typeface="Arial" panose="020B0604020202020204" pitchFamily="34" charset="0"/>
              <a:buChar char="•"/>
            </a:pPr>
            <a:r>
              <a:rPr lang="en-AU" sz="1731">
                <a:ea typeface="Calibri" panose="020F0502020204030204" pitchFamily="34" charset="0"/>
                <a:cs typeface="Times New Roman" panose="02020603050405020304" pitchFamily="18" charset="0"/>
              </a:rPr>
              <a:t>Summary of the Guidelines and the Information Guide</a:t>
            </a:r>
          </a:p>
          <a:p>
            <a:pPr marL="380533" indent="-380533">
              <a:spcBef>
                <a:spcPts val="400"/>
              </a:spcBef>
              <a:spcAft>
                <a:spcPts val="400"/>
              </a:spcAft>
              <a:buFont typeface="Arial" panose="020B0604020202020204" pitchFamily="34" charset="0"/>
              <a:buChar char="•"/>
            </a:pPr>
            <a:r>
              <a:rPr lang="en-AU" sz="1731">
                <a:ea typeface="Calibri" panose="020F0502020204030204" pitchFamily="34" charset="0"/>
                <a:cs typeface="Times New Roman" panose="02020603050405020304" pitchFamily="18" charset="0"/>
              </a:rPr>
              <a:t>Explains the ‘what’, ‘when’, ‘where’, ‘who’ and ‘how’ of the positive duty. </a:t>
            </a:r>
          </a:p>
          <a:p>
            <a:pPr>
              <a:spcBef>
                <a:spcPts val="400"/>
              </a:spcBef>
              <a:spcAft>
                <a:spcPts val="400"/>
              </a:spcAft>
            </a:pPr>
            <a:endParaRPr lang="en-AU" sz="2397">
              <a:ea typeface="Calibri" panose="020F0502020204030204" pitchFamily="34" charset="0"/>
              <a:cs typeface="Times New Roman" panose="02020603050405020304" pitchFamily="18" charset="0"/>
            </a:endParaRPr>
          </a:p>
          <a:p>
            <a:pPr>
              <a:spcBef>
                <a:spcPts val="400"/>
              </a:spcBef>
              <a:spcAft>
                <a:spcPts val="400"/>
              </a:spcAft>
            </a:pPr>
            <a:endParaRPr lang="en-AU" sz="2397">
              <a:latin typeface="Calibri" panose="020F0502020204030204" pitchFamily="34" charset="0"/>
              <a:ea typeface="Calibri" panose="020F0502020204030204" pitchFamily="34" charset="0"/>
              <a:cs typeface="Times New Roman" panose="02020603050405020304" pitchFamily="18" charset="0"/>
            </a:endParaRPr>
          </a:p>
          <a:p>
            <a:pPr marL="380533" indent="-380533">
              <a:spcBef>
                <a:spcPts val="400"/>
              </a:spcBef>
              <a:spcAft>
                <a:spcPts val="400"/>
              </a:spcAft>
              <a:buFont typeface="Arial" panose="020B0604020202020204" pitchFamily="34" charset="0"/>
              <a:buChar char="•"/>
            </a:pPr>
            <a:endParaRPr lang="en-GB" sz="173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400"/>
              </a:spcBef>
              <a:spcAft>
                <a:spcPts val="400"/>
              </a:spcAft>
            </a:pPr>
            <a:endParaRPr lang="en-AU" sz="1731">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400"/>
              </a:spcBef>
              <a:spcAft>
                <a:spcPts val="400"/>
              </a:spcAft>
            </a:pPr>
            <a:endParaRPr lang="en-AU" sz="1731">
              <a:solidFill>
                <a:schemeClr val="tx1"/>
              </a:solidFill>
            </a:endParaRPr>
          </a:p>
        </p:txBody>
      </p:sp>
      <p:sp>
        <p:nvSpPr>
          <p:cNvPr id="4" name="Text Placeholder 2">
            <a:extLst>
              <a:ext uri="{FF2B5EF4-FFF2-40B4-BE49-F238E27FC236}">
                <a16:creationId xmlns:a16="http://schemas.microsoft.com/office/drawing/2014/main" id="{514A9416-F85F-6007-AF86-57B461863C7A}"/>
              </a:ext>
            </a:extLst>
          </p:cNvPr>
          <p:cNvSpPr txBox="1">
            <a:spLocks/>
          </p:cNvSpPr>
          <p:nvPr/>
        </p:nvSpPr>
        <p:spPr>
          <a:xfrm>
            <a:off x="2561272" y="3908525"/>
            <a:ext cx="8363609" cy="1905906"/>
          </a:xfrm>
          <a:prstGeom prst="rect">
            <a:avLst/>
          </a:prstGeom>
        </p:spPr>
        <p:txBody>
          <a:bodyPr wrap="square" lIns="0" tIns="0" rIns="0" bIns="0">
            <a:spAutoFit/>
          </a:bodyPr>
          <a:lstStyle>
            <a:lvl1pPr marL="0">
              <a:defRPr sz="1900" b="0" i="0">
                <a:solidFill>
                  <a:srgbClr val="231E21"/>
                </a:solidFill>
                <a:latin typeface="Open Sans"/>
                <a:ea typeface="+mn-ea"/>
                <a:cs typeface="Open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400"/>
              </a:spcBef>
              <a:spcAft>
                <a:spcPts val="400"/>
              </a:spcAft>
            </a:pPr>
            <a:r>
              <a:rPr lang="en-AU" sz="1731" b="1" kern="0">
                <a:solidFill>
                  <a:schemeClr val="tx1"/>
                </a:solidFill>
                <a:latin typeface="Open Sans" panose="020B0606030504020204" pitchFamily="34" charset="0"/>
                <a:ea typeface="Open Sans" panose="020B0606030504020204" pitchFamily="34" charset="0"/>
                <a:cs typeface="Open Sans" panose="020B0606030504020204" pitchFamily="34" charset="0"/>
              </a:rPr>
              <a:t>A Resource for Small Business on the Positive Duty under the </a:t>
            </a:r>
            <a:r>
              <a:rPr lang="en-AU" sz="1731" b="1" i="1" kern="0">
                <a:solidFill>
                  <a:schemeClr val="tx1"/>
                </a:solidFill>
                <a:latin typeface="Open Sans" panose="020B0606030504020204" pitchFamily="34" charset="0"/>
                <a:ea typeface="Open Sans" panose="020B0606030504020204" pitchFamily="34" charset="0"/>
                <a:cs typeface="Open Sans" panose="020B0606030504020204" pitchFamily="34" charset="0"/>
              </a:rPr>
              <a:t>Sex Discrimination Act 1984</a:t>
            </a:r>
            <a:r>
              <a:rPr lang="en-AU" sz="1731" b="1" kern="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AU" sz="1731" b="1" kern="0" err="1">
                <a:solidFill>
                  <a:schemeClr val="tx1"/>
                </a:solidFill>
                <a:latin typeface="Open Sans" panose="020B0606030504020204" pitchFamily="34" charset="0"/>
                <a:ea typeface="Open Sans" panose="020B0606030504020204" pitchFamily="34" charset="0"/>
                <a:cs typeface="Open Sans" panose="020B0606030504020204" pitchFamily="34" charset="0"/>
              </a:rPr>
              <a:t>Cth</a:t>
            </a:r>
            <a:r>
              <a:rPr lang="en-AU" sz="1731" b="1" kern="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GB" sz="1731" b="1" kern="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marL="380533" indent="-380533">
              <a:spcBef>
                <a:spcPts val="400"/>
              </a:spcBef>
              <a:spcAft>
                <a:spcPts val="400"/>
              </a:spcAft>
              <a:buFont typeface="Arial" panose="020B0604020202020204" pitchFamily="34" charset="0"/>
              <a:buChar char="•"/>
            </a:pPr>
            <a:r>
              <a:rPr lang="en-GB" sz="1731" kern="0">
                <a:latin typeface="Open Sans" panose="020B0606030504020204" pitchFamily="34" charset="0"/>
                <a:ea typeface="Calibri" panose="020F0502020204030204" pitchFamily="34" charset="0"/>
              </a:rPr>
              <a:t>Promotes understanding in the small business community about the positive duty</a:t>
            </a:r>
          </a:p>
          <a:p>
            <a:pPr marL="380533" indent="-380533">
              <a:spcBef>
                <a:spcPts val="400"/>
              </a:spcBef>
              <a:spcAft>
                <a:spcPts val="400"/>
              </a:spcAft>
              <a:buFont typeface="Arial" panose="020B0604020202020204" pitchFamily="34" charset="0"/>
              <a:buChar char="•"/>
            </a:pPr>
            <a:r>
              <a:rPr lang="en-GB" sz="1731" kern="0">
                <a:latin typeface="Open Sans" panose="020B0606030504020204" pitchFamily="34" charset="0"/>
                <a:ea typeface="Calibri" panose="020F0502020204030204" pitchFamily="34" charset="0"/>
              </a:rPr>
              <a:t>Outlines steps small businesses can take to satisfy their obligations </a:t>
            </a:r>
          </a:p>
          <a:p>
            <a:pPr marL="380533" indent="-380533">
              <a:spcBef>
                <a:spcPts val="400"/>
              </a:spcBef>
              <a:spcAft>
                <a:spcPts val="400"/>
              </a:spcAft>
              <a:buFont typeface="Arial" panose="020B0604020202020204" pitchFamily="34" charset="0"/>
              <a:buChar char="•"/>
            </a:pPr>
            <a:r>
              <a:rPr lang="en-GB" sz="1731" kern="0">
                <a:latin typeface="Open Sans" panose="020B0606030504020204" pitchFamily="34" charset="0"/>
                <a:ea typeface="Calibri" panose="020F0502020204030204" pitchFamily="34" charset="0"/>
              </a:rPr>
              <a:t>Provides practical case studies.</a:t>
            </a:r>
            <a:endParaRPr lang="en-AU" sz="1731" kern="0">
              <a:solidFill>
                <a:schemeClr val="tx1"/>
              </a:solidFill>
            </a:endParaRPr>
          </a:p>
        </p:txBody>
      </p:sp>
      <p:sp>
        <p:nvSpPr>
          <p:cNvPr id="2" name="object 2">
            <a:extLst>
              <a:ext uri="{FF2B5EF4-FFF2-40B4-BE49-F238E27FC236}">
                <a16:creationId xmlns:a16="http://schemas.microsoft.com/office/drawing/2014/main" id="{C86B809F-495B-54FE-4D3F-D7B1DE6CA5D0}"/>
              </a:ext>
            </a:extLst>
          </p:cNvPr>
          <p:cNvSpPr txBox="1">
            <a:spLocks/>
          </p:cNvSpPr>
          <p:nvPr/>
        </p:nvSpPr>
        <p:spPr>
          <a:xfrm>
            <a:off x="346673" y="298981"/>
            <a:ext cx="5056894" cy="631861"/>
          </a:xfrm>
          <a:prstGeom prst="rect">
            <a:avLst/>
          </a:prstGeom>
        </p:spPr>
        <p:txBody>
          <a:bodyPr vert="horz" wrap="square" lIns="0" tIns="16912" rIns="0" bIns="0" rtlCol="0">
            <a:spAutoFit/>
          </a:bodyPr>
          <a:lstStyle>
            <a:lvl1pPr>
              <a:defRPr sz="1900" b="0" i="0">
                <a:solidFill>
                  <a:srgbClr val="231E21"/>
                </a:solidFill>
                <a:latin typeface="Open Sans"/>
                <a:ea typeface="+mj-ea"/>
                <a:cs typeface="Open Sans"/>
              </a:defRPr>
            </a:lvl1pPr>
          </a:lstStyle>
          <a:p>
            <a:pPr marL="16913">
              <a:spcBef>
                <a:spcPts val="133"/>
              </a:spcBef>
            </a:pPr>
            <a:r>
              <a:rPr lang="en-US" sz="3995" b="1" kern="0" spc="-7">
                <a:solidFill>
                  <a:srgbClr val="0E7C80"/>
                </a:solidFill>
                <a:latin typeface="OpenSans-Extrabold"/>
                <a:cs typeface="OpenSans-Extrabold"/>
              </a:rPr>
              <a:t>Resources</a:t>
            </a:r>
            <a:endParaRPr lang="en-US" sz="3995" kern="0">
              <a:latin typeface="OpenSans-Extrabold"/>
              <a:cs typeface="OpenSans-Extrabold"/>
            </a:endParaRPr>
          </a:p>
        </p:txBody>
      </p:sp>
    </p:spTree>
    <p:extLst>
      <p:ext uri="{BB962C8B-B14F-4D97-AF65-F5344CB8AC3E}">
        <p14:creationId xmlns:p14="http://schemas.microsoft.com/office/powerpoint/2010/main" val="393290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767313" y="570441"/>
            <a:ext cx="9641722" cy="1229589"/>
          </a:xfrm>
        </p:spPr>
        <p:txBody>
          <a:bodyPr>
            <a:normAutofit fontScale="90000"/>
          </a:bodyPr>
          <a:lstStyle/>
          <a:p>
            <a:r>
              <a:rPr lang="en-US" sz="3995" spc="-7">
                <a:solidFill>
                  <a:srgbClr val="0E7C80"/>
                </a:solidFill>
                <a:latin typeface="OpenSans-Extrabold"/>
                <a:cs typeface="OpenSans-Extrabold"/>
              </a:rPr>
              <a:t>What is the positive duty in the SDA?</a:t>
            </a:r>
            <a:br>
              <a:rPr lang="en-US" sz="3995" kern="0">
                <a:latin typeface="OpenSans-Extrabold"/>
                <a:cs typeface="OpenSans-Extrabold"/>
              </a:rPr>
            </a:br>
            <a:endParaRPr lang="en-AU" sz="3995"/>
          </a:p>
        </p:txBody>
      </p:sp>
      <p:sp>
        <p:nvSpPr>
          <p:cNvPr id="3" name="object 5">
            <a:extLst>
              <a:ext uri="{FF2B5EF4-FFF2-40B4-BE49-F238E27FC236}">
                <a16:creationId xmlns:a16="http://schemas.microsoft.com/office/drawing/2014/main" id="{C18A73E1-84B1-AAF6-D37C-B837F3EB0FFF}"/>
              </a:ext>
            </a:extLst>
          </p:cNvPr>
          <p:cNvSpPr txBox="1"/>
          <p:nvPr/>
        </p:nvSpPr>
        <p:spPr>
          <a:xfrm>
            <a:off x="767313" y="1406427"/>
            <a:ext cx="9394398" cy="5768523"/>
          </a:xfrm>
          <a:prstGeom prst="rect">
            <a:avLst/>
          </a:prstGeom>
        </p:spPr>
        <p:txBody>
          <a:bodyPr vert="horz" wrap="square" lIns="0" tIns="16912" rIns="0" bIns="0" rtlCol="0">
            <a:spAutoFit/>
          </a:bodyPr>
          <a:lstStyle/>
          <a:p>
            <a:pPr>
              <a:spcBef>
                <a:spcPts val="799"/>
              </a:spcBef>
              <a:spcAft>
                <a:spcPts val="799"/>
              </a:spcAft>
            </a:pPr>
            <a:r>
              <a:rPr lang="en-AU" sz="2131">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AU" sz="2131" b="1">
                <a:solidFill>
                  <a:srgbClr val="000000"/>
                </a:solidFill>
                <a:latin typeface="Open Sans" panose="020B0606030504020204" pitchFamily="34" charset="0"/>
                <a:ea typeface="Open Sans" panose="020B0606030504020204" pitchFamily="34" charset="0"/>
                <a:cs typeface="Open Sans" panose="020B0606030504020204" pitchFamily="34" charset="0"/>
              </a:rPr>
              <a:t>positive duty</a:t>
            </a:r>
            <a:r>
              <a:rPr lang="en-AU" sz="2131">
                <a:solidFill>
                  <a:srgbClr val="000000"/>
                </a:solidFill>
                <a:latin typeface="Open Sans" panose="020B0606030504020204" pitchFamily="34" charset="0"/>
                <a:ea typeface="Open Sans" panose="020B0606030504020204" pitchFamily="34" charset="0"/>
                <a:cs typeface="Open Sans" panose="020B0606030504020204" pitchFamily="34" charset="0"/>
              </a:rPr>
              <a:t> requires duty holders to take ‘</a:t>
            </a:r>
            <a:r>
              <a:rPr lang="en-AU" sz="2131" b="1">
                <a:solidFill>
                  <a:srgbClr val="000000"/>
                </a:solidFill>
                <a:latin typeface="Open Sans" panose="020B0606030504020204" pitchFamily="34" charset="0"/>
                <a:ea typeface="Open Sans" panose="020B0606030504020204" pitchFamily="34" charset="0"/>
                <a:cs typeface="Open Sans" panose="020B0606030504020204" pitchFamily="34" charset="0"/>
              </a:rPr>
              <a:t>reasonable and proportionate’ </a:t>
            </a:r>
            <a:r>
              <a:rPr lang="en-AU" sz="2131">
                <a:solidFill>
                  <a:srgbClr val="000000"/>
                </a:solidFill>
                <a:latin typeface="Open Sans" panose="020B0606030504020204" pitchFamily="34" charset="0"/>
                <a:ea typeface="Open Sans" panose="020B0606030504020204" pitchFamily="34" charset="0"/>
                <a:cs typeface="Open Sans" panose="020B0606030504020204" pitchFamily="34" charset="0"/>
              </a:rPr>
              <a:t>measures to eliminate, as far as possible:</a:t>
            </a:r>
            <a:endParaRPr lang="en-AU" sz="2131">
              <a:latin typeface="Open Sans" panose="020B0606030504020204" pitchFamily="34" charset="0"/>
              <a:ea typeface="Open Sans" panose="020B0606030504020204" pitchFamily="34" charset="0"/>
              <a:cs typeface="Open Sans" panose="020B0606030504020204" pitchFamily="34" charset="0"/>
            </a:endParaRPr>
          </a:p>
          <a:p>
            <a:pPr lvl="1">
              <a:lnSpc>
                <a:spcPct val="110000"/>
              </a:lnSpc>
              <a:spcBef>
                <a:spcPts val="799"/>
              </a:spcBef>
              <a:spcAft>
                <a:spcPts val="799"/>
              </a:spcAft>
            </a:pPr>
            <a:r>
              <a:rPr lang="en-AU" sz="2131" b="1">
                <a:solidFill>
                  <a:srgbClr val="33DAA6"/>
                </a:solidFill>
                <a:latin typeface="Open Sans" panose="020B0606030504020204" pitchFamily="34" charset="0"/>
                <a:ea typeface="Open Sans" panose="020B0606030504020204" pitchFamily="34" charset="0"/>
                <a:cs typeface="Open Sans" panose="020B0606030504020204" pitchFamily="34" charset="0"/>
              </a:rPr>
              <a:t>• </a:t>
            </a:r>
            <a:r>
              <a:rPr lang="en-AU" sz="2131">
                <a:solidFill>
                  <a:srgbClr val="000000"/>
                </a:solidFill>
                <a:latin typeface="Open Sans" panose="020B0606030504020204" pitchFamily="34" charset="0"/>
                <a:ea typeface="Open Sans" panose="020B0606030504020204" pitchFamily="34" charset="0"/>
                <a:cs typeface="Open Sans" panose="020B0606030504020204" pitchFamily="34" charset="0"/>
              </a:rPr>
              <a:t>discrimination on the ground of sex in a work context (‘sex discrimination’) – both direct and indirect discrimination. </a:t>
            </a:r>
            <a:endParaRPr lang="en-AU" sz="2131">
              <a:latin typeface="Open Sans" panose="020B0606030504020204" pitchFamily="34" charset="0"/>
              <a:ea typeface="Open Sans" panose="020B0606030504020204" pitchFamily="34" charset="0"/>
              <a:cs typeface="Open Sans" panose="020B0606030504020204" pitchFamily="34" charset="0"/>
            </a:endParaRPr>
          </a:p>
          <a:p>
            <a:pPr lvl="1">
              <a:lnSpc>
                <a:spcPct val="110000"/>
              </a:lnSpc>
              <a:spcBef>
                <a:spcPts val="799"/>
              </a:spcBef>
              <a:spcAft>
                <a:spcPts val="799"/>
              </a:spcAft>
              <a:buClr>
                <a:srgbClr val="33DAA6"/>
              </a:buClr>
            </a:pPr>
            <a:r>
              <a:rPr lang="en-AU" sz="2131" b="1">
                <a:solidFill>
                  <a:srgbClr val="33DAA6"/>
                </a:solidFill>
                <a:latin typeface="Open Sans" panose="020B0606030504020204" pitchFamily="34" charset="0"/>
                <a:ea typeface="Open Sans" panose="020B0606030504020204" pitchFamily="34" charset="0"/>
                <a:cs typeface="Open Sans" panose="020B0606030504020204" pitchFamily="34" charset="0"/>
              </a:rPr>
              <a:t>• </a:t>
            </a:r>
            <a:r>
              <a:rPr lang="en-AU" sz="2131">
                <a:solidFill>
                  <a:srgbClr val="000000"/>
                </a:solidFill>
                <a:latin typeface="Open Sans" panose="020B0606030504020204" pitchFamily="34" charset="0"/>
                <a:ea typeface="Open Sans" panose="020B0606030504020204" pitchFamily="34" charset="0"/>
                <a:cs typeface="Open Sans" panose="020B0606030504020204" pitchFamily="34" charset="0"/>
              </a:rPr>
              <a:t>sexual harassment in connection with work</a:t>
            </a:r>
            <a:endParaRPr lang="en-AU" sz="2131">
              <a:latin typeface="Open Sans" panose="020B0606030504020204" pitchFamily="34" charset="0"/>
              <a:ea typeface="Open Sans" panose="020B0606030504020204" pitchFamily="34" charset="0"/>
              <a:cs typeface="Open Sans" panose="020B0606030504020204" pitchFamily="34" charset="0"/>
            </a:endParaRPr>
          </a:p>
          <a:p>
            <a:pPr lvl="1">
              <a:lnSpc>
                <a:spcPct val="110000"/>
              </a:lnSpc>
              <a:spcBef>
                <a:spcPts val="799"/>
              </a:spcBef>
              <a:spcAft>
                <a:spcPts val="799"/>
              </a:spcAft>
              <a:buClr>
                <a:srgbClr val="33DAA6"/>
              </a:buClr>
            </a:pPr>
            <a:r>
              <a:rPr lang="en-AU" sz="2131" b="1">
                <a:solidFill>
                  <a:srgbClr val="33DAA6"/>
                </a:solidFill>
                <a:latin typeface="Open Sans" panose="020B0606030504020204" pitchFamily="34" charset="0"/>
                <a:ea typeface="Open Sans" panose="020B0606030504020204" pitchFamily="34" charset="0"/>
                <a:cs typeface="Open Sans" panose="020B0606030504020204" pitchFamily="34" charset="0"/>
              </a:rPr>
              <a:t>• </a:t>
            </a:r>
            <a:r>
              <a:rPr lang="en-AU" sz="2131">
                <a:solidFill>
                  <a:srgbClr val="000000"/>
                </a:solidFill>
                <a:latin typeface="Open Sans" panose="020B0606030504020204" pitchFamily="34" charset="0"/>
                <a:ea typeface="Open Sans" panose="020B0606030504020204" pitchFamily="34" charset="0"/>
                <a:cs typeface="Open Sans" panose="020B0606030504020204" pitchFamily="34" charset="0"/>
              </a:rPr>
              <a:t>sex-based harassment in connection with work</a:t>
            </a:r>
            <a:endParaRPr lang="en-AU" sz="2131">
              <a:latin typeface="Open Sans" panose="020B0606030504020204" pitchFamily="34" charset="0"/>
              <a:ea typeface="Open Sans" panose="020B0606030504020204" pitchFamily="34" charset="0"/>
              <a:cs typeface="Open Sans" panose="020B0606030504020204" pitchFamily="34" charset="0"/>
            </a:endParaRPr>
          </a:p>
          <a:p>
            <a:pPr lvl="1">
              <a:lnSpc>
                <a:spcPct val="110000"/>
              </a:lnSpc>
              <a:spcBef>
                <a:spcPts val="799"/>
              </a:spcBef>
              <a:spcAft>
                <a:spcPts val="799"/>
              </a:spcAft>
              <a:buClr>
                <a:srgbClr val="33DAA6"/>
              </a:buClr>
            </a:pPr>
            <a:r>
              <a:rPr lang="en-AU" sz="2131" b="1">
                <a:solidFill>
                  <a:srgbClr val="33DAA6"/>
                </a:solidFill>
                <a:latin typeface="Open Sans" panose="020B0606030504020204" pitchFamily="34" charset="0"/>
                <a:ea typeface="Open Sans" panose="020B0606030504020204" pitchFamily="34" charset="0"/>
                <a:cs typeface="Open Sans" panose="020B0606030504020204" pitchFamily="34" charset="0"/>
              </a:rPr>
              <a:t>• </a:t>
            </a:r>
            <a:r>
              <a:rPr lang="en-AU" sz="2131">
                <a:solidFill>
                  <a:srgbClr val="000000"/>
                </a:solidFill>
                <a:latin typeface="Open Sans" panose="020B0606030504020204" pitchFamily="34" charset="0"/>
                <a:ea typeface="Open Sans" panose="020B0606030504020204" pitchFamily="34" charset="0"/>
                <a:cs typeface="Open Sans" panose="020B0606030504020204" pitchFamily="34" charset="0"/>
              </a:rPr>
              <a:t>conduct creating a workplace environment that is hostile on the ground of sex</a:t>
            </a:r>
            <a:endParaRPr lang="en-AU" sz="2131">
              <a:latin typeface="Open Sans" panose="020B0606030504020204" pitchFamily="34" charset="0"/>
              <a:ea typeface="Open Sans" panose="020B0606030504020204" pitchFamily="34" charset="0"/>
              <a:cs typeface="Open Sans" panose="020B0606030504020204" pitchFamily="34" charset="0"/>
            </a:endParaRPr>
          </a:p>
          <a:p>
            <a:pPr lvl="1">
              <a:lnSpc>
                <a:spcPct val="110000"/>
              </a:lnSpc>
              <a:spcBef>
                <a:spcPts val="799"/>
              </a:spcBef>
              <a:spcAft>
                <a:spcPts val="799"/>
              </a:spcAft>
              <a:buClr>
                <a:srgbClr val="33DAA6"/>
              </a:buClr>
            </a:pPr>
            <a:r>
              <a:rPr lang="en-AU" sz="2131" b="1">
                <a:solidFill>
                  <a:srgbClr val="33DAA6"/>
                </a:solidFill>
                <a:latin typeface="Open Sans" panose="020B0606030504020204" pitchFamily="34" charset="0"/>
                <a:ea typeface="Open Sans" panose="020B0606030504020204" pitchFamily="34" charset="0"/>
                <a:cs typeface="Open Sans" panose="020B0606030504020204" pitchFamily="34" charset="0"/>
              </a:rPr>
              <a:t>• </a:t>
            </a:r>
            <a:r>
              <a:rPr lang="en-AU" sz="2131">
                <a:solidFill>
                  <a:srgbClr val="000000"/>
                </a:solidFill>
                <a:latin typeface="Open Sans" panose="020B0606030504020204" pitchFamily="34" charset="0"/>
                <a:ea typeface="Open Sans" panose="020B0606030504020204" pitchFamily="34" charset="0"/>
                <a:cs typeface="Open Sans" panose="020B0606030504020204" pitchFamily="34" charset="0"/>
              </a:rPr>
              <a:t>related acts of victimisation.</a:t>
            </a:r>
          </a:p>
          <a:p>
            <a:pPr lvl="1">
              <a:lnSpc>
                <a:spcPct val="110000"/>
              </a:lnSpc>
              <a:spcBef>
                <a:spcPts val="799"/>
              </a:spcBef>
              <a:spcAft>
                <a:spcPts val="799"/>
              </a:spcAft>
              <a:buClr>
                <a:srgbClr val="33DAA6"/>
              </a:buClr>
            </a:pPr>
            <a:endParaRPr lang="en-AU" sz="1864">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lvl="1">
              <a:lnSpc>
                <a:spcPct val="110000"/>
              </a:lnSpc>
              <a:spcBef>
                <a:spcPts val="799"/>
              </a:spcBef>
              <a:spcAft>
                <a:spcPts val="799"/>
              </a:spcAft>
              <a:buClr>
                <a:srgbClr val="33DAA6"/>
              </a:buClr>
            </a:pPr>
            <a:endParaRPr lang="en-AU" sz="1864">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lvl="1">
              <a:lnSpc>
                <a:spcPct val="110000"/>
              </a:lnSpc>
              <a:spcBef>
                <a:spcPts val="799"/>
              </a:spcBef>
              <a:spcAft>
                <a:spcPts val="799"/>
              </a:spcAft>
              <a:buClr>
                <a:srgbClr val="33DAA6"/>
              </a:buClr>
            </a:pPr>
            <a:endParaRPr lang="en-AU" sz="1864">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448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EE3F44-43CC-7DD9-0F47-6034BB925AA6}"/>
              </a:ext>
            </a:extLst>
          </p:cNvPr>
          <p:cNvSpPr/>
          <p:nvPr/>
        </p:nvSpPr>
        <p:spPr>
          <a:xfrm>
            <a:off x="221706" y="5650702"/>
            <a:ext cx="2070847" cy="10064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bject 5">
            <a:extLst>
              <a:ext uri="{FF2B5EF4-FFF2-40B4-BE49-F238E27FC236}">
                <a16:creationId xmlns:a16="http://schemas.microsoft.com/office/drawing/2014/main" id="{000D16D7-F346-30C6-16F6-AED43F6CA537}"/>
              </a:ext>
            </a:extLst>
          </p:cNvPr>
          <p:cNvSpPr txBox="1"/>
          <p:nvPr/>
        </p:nvSpPr>
        <p:spPr>
          <a:xfrm>
            <a:off x="674304" y="1570978"/>
            <a:ext cx="3133296" cy="1583403"/>
          </a:xfrm>
          <a:prstGeom prst="rect">
            <a:avLst/>
          </a:prstGeom>
        </p:spPr>
        <p:txBody>
          <a:bodyPr vert="horz" wrap="square" lIns="0" tIns="16912" rIns="0" bIns="0" rtlCol="0">
            <a:spAutoFit/>
          </a:bodyPr>
          <a:lstStyle/>
          <a:p>
            <a:pPr>
              <a:lnSpc>
                <a:spcPct val="110000"/>
              </a:lnSpc>
              <a:spcBef>
                <a:spcPts val="799"/>
              </a:spcBef>
              <a:spcAft>
                <a:spcPts val="799"/>
              </a:spcAft>
            </a:pPr>
            <a:r>
              <a:rPr lang="en-AU" sz="1332">
                <a:latin typeface="Open Sans" panose="020B0606030504020204" pitchFamily="34" charset="0"/>
                <a:ea typeface="Open Sans" panose="020B0606030504020204" pitchFamily="34" charset="0"/>
                <a:cs typeface="Open Sans" panose="020B0606030504020204" pitchFamily="34" charset="0"/>
              </a:rPr>
              <a:t>Unwelcome behaviour of a demeaning nature that happens because of a person’s sex in circumstances where a reasonable person would anticipate that the person who is harassed might feel offended, humiliated or intimidated by the behaviour. </a:t>
            </a:r>
          </a:p>
        </p:txBody>
      </p:sp>
      <p:sp>
        <p:nvSpPr>
          <p:cNvPr id="16" name="Title 1">
            <a:extLst>
              <a:ext uri="{FF2B5EF4-FFF2-40B4-BE49-F238E27FC236}">
                <a16:creationId xmlns:a16="http://schemas.microsoft.com/office/drawing/2014/main" id="{EF9A1E17-392A-1CDD-D1F2-EC0C52E9B175}"/>
              </a:ext>
            </a:extLst>
          </p:cNvPr>
          <p:cNvSpPr txBox="1">
            <a:spLocks/>
          </p:cNvSpPr>
          <p:nvPr/>
        </p:nvSpPr>
        <p:spPr>
          <a:xfrm>
            <a:off x="1243003" y="704061"/>
            <a:ext cx="2564596" cy="327910"/>
          </a:xfrm>
          <a:prstGeom prst="rect">
            <a:avLst/>
          </a:prstGeom>
        </p:spPr>
        <p:txBody>
          <a:bodyPr wrap="square" lIns="0" tIns="0" rIns="0" bIns="0">
            <a:spAutoFit/>
          </a:bodyPr>
          <a:lstStyle>
            <a:lvl1pPr>
              <a:defRPr sz="1900" b="0" i="0">
                <a:solidFill>
                  <a:srgbClr val="231E21"/>
                </a:solidFill>
                <a:latin typeface="Open Sans"/>
                <a:ea typeface="+mj-ea"/>
                <a:cs typeface="Open Sans"/>
              </a:defRPr>
            </a:lvl1pPr>
          </a:lstStyle>
          <a:p>
            <a:r>
              <a:rPr lang="en-US" sz="2131" b="1" kern="0" spc="-7">
                <a:solidFill>
                  <a:srgbClr val="0E7C80"/>
                </a:solidFill>
                <a:latin typeface="OpenSans-Extrabold"/>
                <a:cs typeface="OpenSans-Extrabold"/>
              </a:rPr>
              <a:t>Sex-based harassment</a:t>
            </a:r>
            <a:endParaRPr lang="en-AU" sz="2131" kern="0"/>
          </a:p>
        </p:txBody>
      </p:sp>
      <p:pic>
        <p:nvPicPr>
          <p:cNvPr id="15" name="Picture 14" descr="A blue circle with a hand and speech bubbles&#10;&#10;Description automatically generated">
            <a:extLst>
              <a:ext uri="{FF2B5EF4-FFF2-40B4-BE49-F238E27FC236}">
                <a16:creationId xmlns:a16="http://schemas.microsoft.com/office/drawing/2014/main" id="{4B09D0AA-0703-FEB6-2A58-10C2DBBB0F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939" y="449306"/>
            <a:ext cx="837402" cy="837402"/>
          </a:xfrm>
          <a:prstGeom prst="rect">
            <a:avLst/>
          </a:prstGeom>
        </p:spPr>
      </p:pic>
      <p:sp>
        <p:nvSpPr>
          <p:cNvPr id="4" name="Title 1">
            <a:extLst>
              <a:ext uri="{FF2B5EF4-FFF2-40B4-BE49-F238E27FC236}">
                <a16:creationId xmlns:a16="http://schemas.microsoft.com/office/drawing/2014/main" id="{FF49CBD5-C56F-DD69-C91E-F124F9137BFA}"/>
              </a:ext>
            </a:extLst>
          </p:cNvPr>
          <p:cNvSpPr txBox="1">
            <a:spLocks/>
          </p:cNvSpPr>
          <p:nvPr/>
        </p:nvSpPr>
        <p:spPr>
          <a:xfrm>
            <a:off x="4954251" y="701734"/>
            <a:ext cx="2513259" cy="327910"/>
          </a:xfrm>
          <a:prstGeom prst="rect">
            <a:avLst/>
          </a:prstGeom>
        </p:spPr>
        <p:txBody>
          <a:bodyPr wrap="square" lIns="0" tIns="0" rIns="0" bIns="0">
            <a:spAutoFit/>
          </a:bodyPr>
          <a:lstStyle>
            <a:lvl1pPr>
              <a:defRPr sz="1900" b="0" i="0">
                <a:solidFill>
                  <a:srgbClr val="231E21"/>
                </a:solidFill>
                <a:latin typeface="Open Sans"/>
                <a:ea typeface="+mj-ea"/>
                <a:cs typeface="Open Sans"/>
              </a:defRPr>
            </a:lvl1pPr>
          </a:lstStyle>
          <a:p>
            <a:r>
              <a:rPr lang="en-US" sz="2131" b="1" kern="0" spc="-7">
                <a:solidFill>
                  <a:srgbClr val="0E7C80"/>
                </a:solidFill>
                <a:latin typeface="OpenSans-Extrabold"/>
                <a:cs typeface="OpenSans-Extrabold"/>
              </a:rPr>
              <a:t>Hostile environment</a:t>
            </a:r>
            <a:endParaRPr lang="en-AU" sz="2131" kern="0"/>
          </a:p>
        </p:txBody>
      </p:sp>
      <p:pic>
        <p:nvPicPr>
          <p:cNvPr id="8" name="Picture 7" descr="A blue circle with a white line on it and a computer with a smiley face&#10;&#10;Description automatically generated">
            <a:extLst>
              <a:ext uri="{FF2B5EF4-FFF2-40B4-BE49-F238E27FC236}">
                <a16:creationId xmlns:a16="http://schemas.microsoft.com/office/drawing/2014/main" id="{8AB6BA41-2B6D-9B53-8024-21DA826463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2602" y="446979"/>
            <a:ext cx="837401" cy="837401"/>
          </a:xfrm>
          <a:prstGeom prst="rect">
            <a:avLst/>
          </a:prstGeom>
        </p:spPr>
      </p:pic>
      <p:sp>
        <p:nvSpPr>
          <p:cNvPr id="3" name="object 5">
            <a:extLst>
              <a:ext uri="{FF2B5EF4-FFF2-40B4-BE49-F238E27FC236}">
                <a16:creationId xmlns:a16="http://schemas.microsoft.com/office/drawing/2014/main" id="{C18A73E1-84B1-AAF6-D37C-B837F3EB0FFF}"/>
              </a:ext>
            </a:extLst>
          </p:cNvPr>
          <p:cNvSpPr txBox="1"/>
          <p:nvPr/>
        </p:nvSpPr>
        <p:spPr>
          <a:xfrm>
            <a:off x="4206530" y="1570975"/>
            <a:ext cx="3055983" cy="1357893"/>
          </a:xfrm>
          <a:prstGeom prst="rect">
            <a:avLst/>
          </a:prstGeom>
        </p:spPr>
        <p:txBody>
          <a:bodyPr vert="horz" wrap="square" lIns="0" tIns="16912" rIns="0" bIns="0" rtlCol="0">
            <a:spAutoFit/>
          </a:bodyPr>
          <a:lstStyle/>
          <a:p>
            <a:pPr>
              <a:lnSpc>
                <a:spcPct val="110000"/>
              </a:lnSpc>
              <a:spcBef>
                <a:spcPts val="799"/>
              </a:spcBef>
              <a:spcAft>
                <a:spcPts val="799"/>
              </a:spcAft>
            </a:pPr>
            <a:r>
              <a:rPr lang="en-AU" sz="1332">
                <a:latin typeface="Open Sans" panose="020B0606030504020204" pitchFamily="34" charset="0"/>
                <a:ea typeface="Open Sans" panose="020B0606030504020204" pitchFamily="34" charset="0"/>
                <a:cs typeface="Open Sans" panose="020B0606030504020204" pitchFamily="34" charset="0"/>
              </a:rPr>
              <a:t>A workplace environment is hostile if a person behaves in a way that a reasonable person would expect might be offensive, intimidating or humiliating to someone because of their sex.</a:t>
            </a:r>
            <a:endParaRPr lang="en-AU" sz="1332" b="1">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7A488D49-18CC-FA8C-46AC-44D8E61FAF79}"/>
              </a:ext>
            </a:extLst>
          </p:cNvPr>
          <p:cNvSpPr txBox="1"/>
          <p:nvPr/>
        </p:nvSpPr>
        <p:spPr>
          <a:xfrm>
            <a:off x="4224108" y="3522056"/>
            <a:ext cx="3031896" cy="3093989"/>
          </a:xfrm>
          <a:prstGeom prst="rect">
            <a:avLst/>
          </a:prstGeom>
          <a:solidFill>
            <a:srgbClr val="3D405C">
              <a:alpha val="50000"/>
            </a:srgbClr>
          </a:solidFill>
        </p:spPr>
        <p:txBody>
          <a:bodyPr wrap="square" rtlCol="0">
            <a:spAutoFit/>
          </a:bodyPr>
          <a:lstStyle/>
          <a:p>
            <a:pPr>
              <a:lnSpc>
                <a:spcPct val="110000"/>
              </a:lnSpc>
              <a:spcBef>
                <a:spcPts val="266"/>
              </a:spcBef>
              <a:spcAft>
                <a:spcPts val="266"/>
              </a:spcAft>
            </a:pPr>
            <a:r>
              <a:rPr lang="en-AU" sz="1332" b="1">
                <a:latin typeface="Open Sans" panose="020B0606030504020204" pitchFamily="34" charset="0"/>
                <a:ea typeface="Open Sans" panose="020B0606030504020204" pitchFamily="34" charset="0"/>
                <a:cs typeface="Open Sans" panose="020B0606030504020204" pitchFamily="34" charset="0"/>
              </a:rPr>
              <a:t>For example:</a:t>
            </a:r>
          </a:p>
          <a:p>
            <a:pPr>
              <a:lnSpc>
                <a:spcPct val="110000"/>
              </a:lnSpc>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 </a:t>
            </a:r>
            <a:r>
              <a:rPr lang="en-AU" sz="1332">
                <a:latin typeface="Open Sans" panose="020B0606030504020204" pitchFamily="34" charset="0"/>
                <a:ea typeface="Open Sans" panose="020B0606030504020204" pitchFamily="34" charset="0"/>
                <a:cs typeface="Open Sans" panose="020B0606030504020204" pitchFamily="34" charset="0"/>
              </a:rPr>
              <a:t>behaviour involving gendered stereotypes, such as making women clean the office </a:t>
            </a:r>
          </a:p>
          <a:p>
            <a:pPr>
              <a:lnSpc>
                <a:spcPct val="110000"/>
              </a:lnSpc>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a:t>
            </a:r>
            <a:r>
              <a:rPr lang="en-AU" sz="1332">
                <a:latin typeface="Open Sans" panose="020B0606030504020204" pitchFamily="34" charset="0"/>
                <a:ea typeface="Open Sans" panose="020B0606030504020204" pitchFamily="34" charset="0"/>
                <a:cs typeface="Open Sans" panose="020B0606030504020204" pitchFamily="34" charset="0"/>
              </a:rPr>
              <a:t> displaying pornographic or sexually explicit posters, photos or images</a:t>
            </a:r>
          </a:p>
          <a:p>
            <a:pPr>
              <a:lnSpc>
                <a:spcPct val="110000"/>
              </a:lnSpc>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a:t>
            </a:r>
            <a:r>
              <a:rPr lang="en-AU" sz="1332">
                <a:latin typeface="Open Sans" panose="020B0606030504020204" pitchFamily="34" charset="0"/>
                <a:ea typeface="Open Sans" panose="020B0606030504020204" pitchFamily="34" charset="0"/>
                <a:cs typeface="Open Sans" panose="020B0606030504020204" pitchFamily="34" charset="0"/>
              </a:rPr>
              <a:t> sexist, derogatory, suggestive or sexual jokes, banter or nicknames </a:t>
            </a:r>
          </a:p>
          <a:p>
            <a:pPr>
              <a:lnSpc>
                <a:spcPct val="110000"/>
              </a:lnSpc>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a:t>
            </a:r>
            <a:r>
              <a:rPr lang="en-AU" sz="1332">
                <a:latin typeface="Open Sans" panose="020B0606030504020204" pitchFamily="34" charset="0"/>
                <a:ea typeface="Open Sans" panose="020B0606030504020204" pitchFamily="34" charset="0"/>
                <a:cs typeface="Open Sans" panose="020B0606030504020204" pitchFamily="34" charset="0"/>
              </a:rPr>
              <a:t> sexist, derogatory, suggestive or sexual emails, phone calls or messages. </a:t>
            </a:r>
            <a:endParaRPr lang="en-AU" sz="1332" b="1">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4E8BFB72-15DE-C7FC-E78C-8C12F7B556D2}"/>
              </a:ext>
            </a:extLst>
          </p:cNvPr>
          <p:cNvSpPr txBox="1"/>
          <p:nvPr/>
        </p:nvSpPr>
        <p:spPr>
          <a:xfrm>
            <a:off x="674304" y="3529692"/>
            <a:ext cx="3133296" cy="2719912"/>
          </a:xfrm>
          <a:prstGeom prst="rect">
            <a:avLst/>
          </a:prstGeom>
          <a:solidFill>
            <a:srgbClr val="0E7C80">
              <a:alpha val="50000"/>
            </a:srgbClr>
          </a:solidFill>
        </p:spPr>
        <p:txBody>
          <a:bodyPr wrap="square" rtlCol="0">
            <a:spAutoFit/>
          </a:bodyPr>
          <a:lstStyle/>
          <a:p>
            <a:pPr>
              <a:lnSpc>
                <a:spcPct val="110000"/>
              </a:lnSpc>
              <a:spcBef>
                <a:spcPts val="266"/>
              </a:spcBef>
              <a:spcAft>
                <a:spcPts val="266"/>
              </a:spcAft>
            </a:pPr>
            <a:r>
              <a:rPr lang="en-AU" sz="1332" b="1">
                <a:latin typeface="Open Sans" panose="020B0606030504020204" pitchFamily="34" charset="0"/>
                <a:ea typeface="Open Sans" panose="020B0606030504020204" pitchFamily="34" charset="0"/>
                <a:cs typeface="Open Sans" panose="020B0606030504020204" pitchFamily="34" charset="0"/>
              </a:rPr>
              <a:t>For example:</a:t>
            </a:r>
          </a:p>
          <a:p>
            <a:pPr>
              <a:lnSpc>
                <a:spcPct val="110000"/>
              </a:lnSpc>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a:t>
            </a:r>
            <a:r>
              <a:rPr lang="en-AU" sz="1332">
                <a:latin typeface="Open Sans" panose="020B0606030504020204" pitchFamily="34" charset="0"/>
                <a:ea typeface="Open Sans" panose="020B0606030504020204" pitchFamily="34" charset="0"/>
                <a:cs typeface="Open Sans" panose="020B0606030504020204" pitchFamily="34" charset="0"/>
              </a:rPr>
              <a:t> asking intrusive personal questions based on a person’s sex </a:t>
            </a:r>
          </a:p>
          <a:p>
            <a:pPr>
              <a:lnSpc>
                <a:spcPct val="110000"/>
              </a:lnSpc>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a:t>
            </a:r>
            <a:r>
              <a:rPr lang="en-AU" sz="1332">
                <a:latin typeface="Open Sans" panose="020B0606030504020204" pitchFamily="34" charset="0"/>
                <a:ea typeface="Open Sans" panose="020B0606030504020204" pitchFamily="34" charset="0"/>
                <a:cs typeface="Open Sans" panose="020B0606030504020204" pitchFamily="34" charset="0"/>
              </a:rPr>
              <a:t> making inappropriate comments and jokes based on a person’s sex </a:t>
            </a:r>
          </a:p>
          <a:p>
            <a:pPr>
              <a:lnSpc>
                <a:spcPct val="110000"/>
              </a:lnSpc>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a:t>
            </a:r>
            <a:r>
              <a:rPr lang="en-AU" sz="1332">
                <a:latin typeface="Open Sans" panose="020B0606030504020204" pitchFamily="34" charset="0"/>
                <a:ea typeface="Open Sans" panose="020B0606030504020204" pitchFamily="34" charset="0"/>
                <a:cs typeface="Open Sans" panose="020B0606030504020204" pitchFamily="34" charset="0"/>
              </a:rPr>
              <a:t> displaying images or materials that are sexist </a:t>
            </a:r>
          </a:p>
          <a:p>
            <a:pPr>
              <a:lnSpc>
                <a:spcPct val="110000"/>
              </a:lnSpc>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a:t>
            </a:r>
            <a:r>
              <a:rPr lang="en-AU" sz="1332">
                <a:latin typeface="Open Sans" panose="020B0606030504020204" pitchFamily="34" charset="0"/>
                <a:ea typeface="Open Sans" panose="020B0606030504020204" pitchFamily="34" charset="0"/>
                <a:cs typeface="Open Sans" panose="020B0606030504020204" pitchFamily="34" charset="0"/>
              </a:rPr>
              <a:t> verbally abusing or insulting someone because of their sex.</a:t>
            </a:r>
          </a:p>
          <a:p>
            <a:pPr>
              <a:lnSpc>
                <a:spcPct val="110000"/>
              </a:lnSpc>
              <a:spcBef>
                <a:spcPts val="266"/>
              </a:spcBef>
              <a:spcAft>
                <a:spcPts val="266"/>
              </a:spcAft>
            </a:pPr>
            <a:endParaRPr lang="en-AU" sz="1332" b="1">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FA7AD7BC-DB65-D036-C4AF-C4DC2EC0FE30}"/>
              </a:ext>
            </a:extLst>
          </p:cNvPr>
          <p:cNvSpPr txBox="1">
            <a:spLocks/>
          </p:cNvSpPr>
          <p:nvPr/>
        </p:nvSpPr>
        <p:spPr>
          <a:xfrm>
            <a:off x="8590575" y="701733"/>
            <a:ext cx="1718747" cy="327910"/>
          </a:xfrm>
          <a:prstGeom prst="rect">
            <a:avLst/>
          </a:prstGeom>
        </p:spPr>
        <p:txBody>
          <a:bodyPr wrap="square" lIns="0" tIns="0" rIns="0" bIns="0">
            <a:spAutoFit/>
          </a:bodyPr>
          <a:lstStyle>
            <a:lvl1pPr>
              <a:defRPr sz="1900" b="0" i="0">
                <a:solidFill>
                  <a:srgbClr val="231E21"/>
                </a:solidFill>
                <a:latin typeface="Open Sans"/>
                <a:ea typeface="+mj-ea"/>
                <a:cs typeface="Open Sans"/>
              </a:defRPr>
            </a:lvl1pPr>
          </a:lstStyle>
          <a:p>
            <a:r>
              <a:rPr lang="en-US" sz="2131" b="1" kern="0" spc="-7">
                <a:solidFill>
                  <a:srgbClr val="0E7C80"/>
                </a:solidFill>
                <a:latin typeface="OpenSans-Extrabold"/>
                <a:cs typeface="OpenSans-Extrabold"/>
              </a:rPr>
              <a:t>Victimisation</a:t>
            </a:r>
            <a:endParaRPr lang="en-AU" sz="2131" kern="0"/>
          </a:p>
        </p:txBody>
      </p:sp>
      <p:pic>
        <p:nvPicPr>
          <p:cNvPr id="5" name="Picture 4" descr="A blue circle with white outline of people in the middle&#10;&#10;Description automatically generated">
            <a:extLst>
              <a:ext uri="{FF2B5EF4-FFF2-40B4-BE49-F238E27FC236}">
                <a16:creationId xmlns:a16="http://schemas.microsoft.com/office/drawing/2014/main" id="{1ED24DF7-EABF-CDA9-79A0-21410563D6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2512" y="446976"/>
            <a:ext cx="837404" cy="837404"/>
          </a:xfrm>
          <a:prstGeom prst="rect">
            <a:avLst/>
          </a:prstGeom>
        </p:spPr>
      </p:pic>
      <p:sp>
        <p:nvSpPr>
          <p:cNvPr id="6" name="object 5">
            <a:extLst>
              <a:ext uri="{FF2B5EF4-FFF2-40B4-BE49-F238E27FC236}">
                <a16:creationId xmlns:a16="http://schemas.microsoft.com/office/drawing/2014/main" id="{6C87743B-D976-A252-F574-AAB3BB13B118}"/>
              </a:ext>
            </a:extLst>
          </p:cNvPr>
          <p:cNvSpPr txBox="1"/>
          <p:nvPr/>
        </p:nvSpPr>
        <p:spPr>
          <a:xfrm>
            <a:off x="7708602" y="1596730"/>
            <a:ext cx="3133296" cy="1132382"/>
          </a:xfrm>
          <a:prstGeom prst="rect">
            <a:avLst/>
          </a:prstGeom>
        </p:spPr>
        <p:txBody>
          <a:bodyPr vert="horz" wrap="square" lIns="0" tIns="16912" rIns="0" bIns="0" rtlCol="0">
            <a:spAutoFit/>
          </a:bodyPr>
          <a:lstStyle/>
          <a:p>
            <a:pPr>
              <a:lnSpc>
                <a:spcPct val="110000"/>
              </a:lnSpc>
              <a:spcBef>
                <a:spcPts val="799"/>
              </a:spcBef>
              <a:spcAft>
                <a:spcPts val="799"/>
              </a:spcAft>
            </a:pPr>
            <a:r>
              <a:rPr lang="en-AU" sz="1332">
                <a:latin typeface="Open Sans" panose="020B0606030504020204" pitchFamily="34" charset="0"/>
                <a:ea typeface="Open Sans" panose="020B0606030504020204" pitchFamily="34" charset="0"/>
                <a:cs typeface="Open Sans" panose="020B0606030504020204" pitchFamily="34" charset="0"/>
              </a:rPr>
              <a:t>Treating or threatening to treat someone badly or unfairly because they report unlawful behaviours; assert their rights under the law; or help someone else to do so. </a:t>
            </a:r>
            <a:endParaRPr lang="en-AU" sz="1332" b="1">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CEE3A702-AC2F-EA32-2528-C444A3553734}"/>
              </a:ext>
            </a:extLst>
          </p:cNvPr>
          <p:cNvSpPr txBox="1"/>
          <p:nvPr/>
        </p:nvSpPr>
        <p:spPr>
          <a:xfrm>
            <a:off x="7708602" y="3530253"/>
            <a:ext cx="3133296" cy="3085525"/>
          </a:xfrm>
          <a:prstGeom prst="rect">
            <a:avLst/>
          </a:prstGeom>
          <a:solidFill>
            <a:schemeClr val="accent5">
              <a:lumMod val="40000"/>
              <a:lumOff val="60000"/>
              <a:alpha val="50000"/>
            </a:schemeClr>
          </a:solidFill>
        </p:spPr>
        <p:txBody>
          <a:bodyPr wrap="square" rtlCol="0">
            <a:spAutoFit/>
          </a:bodyPr>
          <a:lstStyle/>
          <a:p>
            <a:pPr>
              <a:lnSpc>
                <a:spcPct val="110000"/>
              </a:lnSpc>
              <a:spcBef>
                <a:spcPts val="266"/>
              </a:spcBef>
              <a:spcAft>
                <a:spcPts val="266"/>
              </a:spcAft>
            </a:pPr>
            <a:r>
              <a:rPr lang="en-AU" sz="1332" b="1">
                <a:latin typeface="Open Sans" panose="020B0606030504020204" pitchFamily="34" charset="0"/>
                <a:ea typeface="Open Sans" panose="020B0606030504020204" pitchFamily="34" charset="0"/>
                <a:cs typeface="Open Sans" panose="020B0606030504020204" pitchFamily="34" charset="0"/>
              </a:rPr>
              <a:t>For example:</a:t>
            </a:r>
          </a:p>
          <a:p>
            <a:pPr marR="1864">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 </a:t>
            </a:r>
            <a:r>
              <a:rPr lang="en-AU" sz="1332">
                <a:solidFill>
                  <a:srgbClr val="000000"/>
                </a:solidFill>
                <a:latin typeface="Open Sans" panose="020B0606030504020204" pitchFamily="34" charset="0"/>
              </a:rPr>
              <a:t>demoting, reducing hours or shifts, excluding or threatening a person because they reported unlawful behaviour </a:t>
            </a:r>
          </a:p>
          <a:p>
            <a:pPr marR="1864">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a:t>
            </a:r>
            <a:r>
              <a:rPr lang="en-AU" sz="1332" b="1">
                <a:solidFill>
                  <a:srgbClr val="0077C1"/>
                </a:solidFill>
                <a:latin typeface="Open Sans" panose="020B0606030504020204" pitchFamily="34" charset="0"/>
              </a:rPr>
              <a:t> </a:t>
            </a:r>
            <a:r>
              <a:rPr lang="en-AU" sz="1332">
                <a:solidFill>
                  <a:srgbClr val="000000"/>
                </a:solidFill>
                <a:latin typeface="Open Sans" panose="020B0606030504020204" pitchFamily="34" charset="0"/>
              </a:rPr>
              <a:t>refusing to purchase from an independent contractor because they reported unlawful behaviour </a:t>
            </a:r>
          </a:p>
          <a:p>
            <a:pPr marR="1864">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a:t>
            </a:r>
            <a:r>
              <a:rPr lang="en-AU" sz="1332" b="1">
                <a:solidFill>
                  <a:srgbClr val="0077C1"/>
                </a:solidFill>
                <a:latin typeface="Open Sans" panose="020B0606030504020204" pitchFamily="34" charset="0"/>
              </a:rPr>
              <a:t> </a:t>
            </a:r>
            <a:r>
              <a:rPr lang="en-AU" sz="1332">
                <a:solidFill>
                  <a:srgbClr val="000000"/>
                </a:solidFill>
                <a:latin typeface="Open Sans" panose="020B0606030504020204" pitchFamily="34" charset="0"/>
              </a:rPr>
              <a:t>intimidating a worker to stop them from reporting unlawful behaviour </a:t>
            </a:r>
          </a:p>
          <a:p>
            <a:pPr marR="1864">
              <a:spcBef>
                <a:spcPts val="266"/>
              </a:spcBef>
              <a:spcAft>
                <a:spcPts val="266"/>
              </a:spcAft>
            </a:pPr>
            <a:r>
              <a:rPr lang="en-AU" sz="1332" b="1">
                <a:solidFill>
                  <a:srgbClr val="33DAA6"/>
                </a:solidFill>
                <a:latin typeface="Open Sans" panose="020B0606030504020204" pitchFamily="34" charset="0"/>
                <a:ea typeface="Open Sans" panose="020B0606030504020204" pitchFamily="34" charset="0"/>
                <a:cs typeface="Open Sans" panose="020B0606030504020204" pitchFamily="34" charset="0"/>
              </a:rPr>
              <a:t>•</a:t>
            </a:r>
            <a:r>
              <a:rPr lang="en-AU" sz="1332" b="1">
                <a:solidFill>
                  <a:srgbClr val="0077C1"/>
                </a:solidFill>
                <a:latin typeface="Open Sans" panose="020B0606030504020204" pitchFamily="34" charset="0"/>
              </a:rPr>
              <a:t> </a:t>
            </a:r>
            <a:r>
              <a:rPr lang="en-AU" sz="1332">
                <a:solidFill>
                  <a:srgbClr val="000000"/>
                </a:solidFill>
                <a:latin typeface="Open Sans" panose="020B0606030504020204" pitchFamily="34" charset="0"/>
              </a:rPr>
              <a:t>denying someone a promotion because they helped someone else to report unlawful behaviour. </a:t>
            </a:r>
            <a:endParaRPr lang="en-AU" sz="1332"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715865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523D7294-97AD-C450-AFF7-948B372BED0A}"/>
              </a:ext>
            </a:extLst>
          </p:cNvPr>
          <p:cNvSpPr txBox="1"/>
          <p:nvPr/>
        </p:nvSpPr>
        <p:spPr>
          <a:xfrm>
            <a:off x="409597" y="1375790"/>
            <a:ext cx="9698866" cy="11251948"/>
          </a:xfrm>
          <a:prstGeom prst="rect">
            <a:avLst/>
          </a:prstGeom>
        </p:spPr>
        <p:txBody>
          <a:bodyPr vert="horz" wrap="square" lIns="0" tIns="16912" rIns="0" bIns="0" rtlCol="0">
            <a:spAutoFit/>
          </a:bodyPr>
          <a:lstStyle/>
          <a:p>
            <a:r>
              <a:rPr lang="en-AU" sz="1700">
                <a:latin typeface="Open Sans" panose="020B0606030504020204" pitchFamily="34" charset="0"/>
                <a:ea typeface="Open Sans" panose="020B0606030504020204" pitchFamily="34" charset="0"/>
                <a:cs typeface="Open Sans" panose="020B0606030504020204" pitchFamily="34" charset="0"/>
              </a:rPr>
              <a:t>The positive duty applies to any ‘</a:t>
            </a:r>
            <a:r>
              <a:rPr lang="en-AU" sz="1700" b="1">
                <a:latin typeface="Open Sans" panose="020B0606030504020204" pitchFamily="34" charset="0"/>
                <a:ea typeface="Open Sans" panose="020B0606030504020204" pitchFamily="34" charset="0"/>
                <a:cs typeface="Open Sans" panose="020B0606030504020204" pitchFamily="34" charset="0"/>
              </a:rPr>
              <a:t>person conducting a business or undertaking</a:t>
            </a:r>
            <a:r>
              <a:rPr lang="en-AU" sz="1700">
                <a:latin typeface="Open Sans" panose="020B0606030504020204" pitchFamily="34" charset="0"/>
                <a:ea typeface="Open Sans" panose="020B0606030504020204" pitchFamily="34" charset="0"/>
                <a:cs typeface="Open Sans" panose="020B0606030504020204" pitchFamily="34" charset="0"/>
              </a:rPr>
              <a:t>’ (PCBU) or an ‘</a:t>
            </a:r>
            <a:r>
              <a:rPr lang="en-AU" sz="1700" b="1">
                <a:latin typeface="Open Sans" panose="020B0606030504020204" pitchFamily="34" charset="0"/>
                <a:ea typeface="Open Sans" panose="020B0606030504020204" pitchFamily="34" charset="0"/>
                <a:cs typeface="Open Sans" panose="020B0606030504020204" pitchFamily="34" charset="0"/>
              </a:rPr>
              <a:t>employer</a:t>
            </a:r>
            <a:r>
              <a:rPr lang="en-AU" sz="1700">
                <a:latin typeface="Open Sans" panose="020B0606030504020204" pitchFamily="34" charset="0"/>
                <a:ea typeface="Open Sans" panose="020B0606030504020204" pitchFamily="34" charset="0"/>
                <a:cs typeface="Open Sans" panose="020B0606030504020204" pitchFamily="34" charset="0"/>
              </a:rPr>
              <a:t>’, as defined in the Sex Discrimination Act (SDA).</a:t>
            </a:r>
          </a:p>
          <a:p>
            <a:endParaRPr lang="en-AU" sz="1700">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r>
              <a:rPr lang="en-AU" sz="1700">
                <a:latin typeface="Open Sans" panose="020B0606030504020204" pitchFamily="34" charset="0"/>
                <a:ea typeface="Open Sans" panose="020B0606030504020204" pitchFamily="34" charset="0"/>
                <a:cs typeface="Open Sans" panose="020B0606030504020204" pitchFamily="34" charset="0"/>
              </a:rPr>
              <a:t>These are broad definitions and include sole traders, small, medium and large businesses, as well as the government.</a:t>
            </a:r>
          </a:p>
          <a:p>
            <a:pPr>
              <a:lnSpc>
                <a:spcPct val="110000"/>
              </a:lnSpc>
            </a:pPr>
            <a:r>
              <a:rPr lang="en-AU" sz="1700">
                <a:latin typeface="Open Sans" panose="020B0606030504020204" pitchFamily="34" charset="0"/>
                <a:ea typeface="Open Sans" panose="020B0606030504020204" pitchFamily="34" charset="0"/>
                <a:cs typeface="Open Sans" panose="020B0606030504020204" pitchFamily="34" charset="0"/>
              </a:rPr>
              <a:t> </a:t>
            </a:r>
          </a:p>
          <a:p>
            <a:pPr>
              <a:lnSpc>
                <a:spcPct val="110000"/>
              </a:lnSpc>
            </a:pPr>
            <a:r>
              <a:rPr lang="en-AU" sz="1700">
                <a:latin typeface="Open Sans" panose="020B0606030504020204" pitchFamily="34" charset="0"/>
                <a:ea typeface="Open Sans" panose="020B0606030504020204" pitchFamily="34" charset="0"/>
                <a:cs typeface="Open Sans" panose="020B0606030504020204" pitchFamily="34" charset="0"/>
              </a:rPr>
              <a:t>The definition of </a:t>
            </a:r>
            <a:r>
              <a:rPr lang="en-AU" sz="1700" b="1">
                <a:latin typeface="Open Sans" panose="020B0606030504020204" pitchFamily="34" charset="0"/>
                <a:ea typeface="Open Sans" panose="020B0606030504020204" pitchFamily="34" charset="0"/>
                <a:cs typeface="Open Sans" panose="020B0606030504020204" pitchFamily="34" charset="0"/>
              </a:rPr>
              <a:t>‘Commonwealth employee’</a:t>
            </a:r>
            <a:r>
              <a:rPr lang="en-AU" sz="1700">
                <a:latin typeface="Open Sans" panose="020B0606030504020204" pitchFamily="34" charset="0"/>
                <a:ea typeface="Open Sans" panose="020B0606030504020204" pitchFamily="34" charset="0"/>
                <a:cs typeface="Open Sans" panose="020B0606030504020204" pitchFamily="34" charset="0"/>
              </a:rPr>
              <a:t> in the Sex Discrimination Act includes a person who:</a:t>
            </a:r>
          </a:p>
          <a:p>
            <a:pPr marL="0" lvl="1" indent="-285750">
              <a:lnSpc>
                <a:spcPct val="110000"/>
              </a:lnSpc>
              <a:buFont typeface="Arial" panose="020B0604020202020204" pitchFamily="34" charset="0"/>
              <a:buChar char="•"/>
            </a:pPr>
            <a:r>
              <a:rPr lang="en-AU" sz="1700">
                <a:latin typeface="Open Sans" panose="020B0606030504020204" pitchFamily="34" charset="0"/>
                <a:ea typeface="Open Sans" panose="020B0606030504020204" pitchFamily="34" charset="0"/>
                <a:cs typeface="Open Sans" panose="020B0606030504020204" pitchFamily="34" charset="0"/>
              </a:rPr>
              <a:t>is appointed or engaged under the </a:t>
            </a:r>
            <a:r>
              <a:rPr lang="en-AU" sz="1700" i="1">
                <a:latin typeface="Open Sans" panose="020B0606030504020204" pitchFamily="34" charset="0"/>
                <a:ea typeface="Open Sans" panose="020B0606030504020204" pitchFamily="34" charset="0"/>
                <a:cs typeface="Open Sans" panose="020B0606030504020204" pitchFamily="34" charset="0"/>
              </a:rPr>
              <a:t>Public Service Act 1999</a:t>
            </a:r>
            <a:r>
              <a:rPr lang="en-AU" sz="1700">
                <a:effectLst/>
                <a:latin typeface="Open Sans" panose="020B0606030504020204" pitchFamily="34" charset="0"/>
                <a:ea typeface="Open Sans" panose="020B0606030504020204" pitchFamily="34" charset="0"/>
                <a:cs typeface="Open Sans" panose="020B0606030504020204" pitchFamily="34" charset="0"/>
              </a:rPr>
              <a:t>;</a:t>
            </a:r>
          </a:p>
          <a:p>
            <a:pPr marL="0" lvl="1" indent="-285750">
              <a:lnSpc>
                <a:spcPct val="110000"/>
              </a:lnSpc>
              <a:buFont typeface="Arial" panose="020B0604020202020204" pitchFamily="34" charset="0"/>
              <a:buChar char="•"/>
            </a:pPr>
            <a:r>
              <a:rPr lang="en-AU" sz="1700">
                <a:latin typeface="Open Sans" panose="020B0606030504020204" pitchFamily="34" charset="0"/>
                <a:ea typeface="Open Sans" panose="020B0606030504020204" pitchFamily="34" charset="0"/>
                <a:cs typeface="Open Sans" panose="020B0606030504020204" pitchFamily="34" charset="0"/>
              </a:rPr>
              <a:t>holds</a:t>
            </a:r>
            <a:r>
              <a:rPr lang="en-AU" sz="1700">
                <a:effectLst/>
                <a:latin typeface="Open Sans" panose="020B0606030504020204" pitchFamily="34" charset="0"/>
                <a:ea typeface="Open Sans" panose="020B0606030504020204" pitchFamily="34" charset="0"/>
                <a:cs typeface="Open Sans" panose="020B0606030504020204" pitchFamily="34" charset="0"/>
              </a:rPr>
              <a:t> a Commonwealth administrative office;</a:t>
            </a:r>
          </a:p>
          <a:p>
            <a:pPr marL="0" lvl="1" indent="-285750">
              <a:lnSpc>
                <a:spcPct val="110000"/>
              </a:lnSpc>
              <a:buFont typeface="Arial" panose="020B0604020202020204" pitchFamily="34" charset="0"/>
              <a:buChar char="•"/>
            </a:pPr>
            <a:r>
              <a:rPr lang="en-AU" sz="1700">
                <a:effectLst/>
                <a:latin typeface="Open Sans" panose="020B0606030504020204" pitchFamily="34" charset="0"/>
                <a:ea typeface="Open Sans" panose="020B0606030504020204" pitchFamily="34" charset="0"/>
                <a:cs typeface="Open Sans" panose="020B0606030504020204" pitchFamily="34" charset="0"/>
              </a:rPr>
              <a:t>is a member of either House of the Parliament;</a:t>
            </a:r>
          </a:p>
          <a:p>
            <a:pPr marL="0" lvl="1" indent="-285750">
              <a:lnSpc>
                <a:spcPct val="110000"/>
              </a:lnSpc>
              <a:buFont typeface="Arial" panose="020B0604020202020204" pitchFamily="34" charset="0"/>
              <a:buChar char="•"/>
            </a:pPr>
            <a:r>
              <a:rPr lang="en-AU" sz="1700">
                <a:effectLst/>
                <a:latin typeface="Open Sans" panose="020B0606030504020204" pitchFamily="34" charset="0"/>
                <a:ea typeface="Open Sans" panose="020B0606030504020204" pitchFamily="34" charset="0"/>
                <a:cs typeface="Open Sans" panose="020B0606030504020204" pitchFamily="34" charset="0"/>
              </a:rPr>
              <a:t>is a person employed under the </a:t>
            </a:r>
            <a:r>
              <a:rPr lang="en-AU" sz="1700" i="1">
                <a:effectLst/>
                <a:latin typeface="Open Sans" panose="020B0606030504020204" pitchFamily="34" charset="0"/>
                <a:ea typeface="Open Sans" panose="020B0606030504020204" pitchFamily="34" charset="0"/>
                <a:cs typeface="Open Sans" panose="020B0606030504020204" pitchFamily="34" charset="0"/>
              </a:rPr>
              <a:t>Members of Parliament (Staff) Act 1984</a:t>
            </a:r>
            <a:r>
              <a:rPr lang="en-AU" sz="1700">
                <a:effectLst/>
                <a:latin typeface="Open Sans" panose="020B0606030504020204" pitchFamily="34" charset="0"/>
                <a:ea typeface="Open Sans" panose="020B0606030504020204" pitchFamily="34" charset="0"/>
                <a:cs typeface="Open Sans" panose="020B0606030504020204" pitchFamily="34" charset="0"/>
              </a:rPr>
              <a:t>; or</a:t>
            </a:r>
          </a:p>
          <a:p>
            <a:pPr marL="0" lvl="1" indent="-285750">
              <a:lnSpc>
                <a:spcPct val="110000"/>
              </a:lnSpc>
              <a:buFont typeface="Arial" panose="020B0604020202020204" pitchFamily="34" charset="0"/>
              <a:buChar char="•"/>
            </a:pPr>
            <a:r>
              <a:rPr lang="en-AU" sz="1700">
                <a:effectLst/>
                <a:latin typeface="Open Sans" panose="020B0606030504020204" pitchFamily="34" charset="0"/>
                <a:ea typeface="Open Sans" panose="020B0606030504020204" pitchFamily="34" charset="0"/>
                <a:cs typeface="Open Sans" panose="020B0606030504020204" pitchFamily="34" charset="0"/>
              </a:rPr>
              <a:t>is a person who holds a Commonwealth judicial office.</a:t>
            </a:r>
            <a:endParaRPr lang="en-AU" sz="1700">
              <a:latin typeface="Open Sans" panose="020B0606030504020204" pitchFamily="34" charset="0"/>
              <a:ea typeface="Open Sans" panose="020B0606030504020204" pitchFamily="34" charset="0"/>
              <a:cs typeface="Open Sans" panose="020B0606030504020204" pitchFamily="34" charset="0"/>
            </a:endParaRPr>
          </a:p>
          <a:p>
            <a:pPr marL="0" lvl="1">
              <a:lnSpc>
                <a:spcPct val="110000"/>
              </a:lnSpc>
            </a:pPr>
            <a:endParaRPr lang="en-AU" sz="1700">
              <a:latin typeface="Open Sans" panose="020B0606030504020204" pitchFamily="34" charset="0"/>
              <a:ea typeface="Open Sans" panose="020B0606030504020204" pitchFamily="34" charset="0"/>
              <a:cs typeface="Open Sans" panose="020B0606030504020204" pitchFamily="34" charset="0"/>
            </a:endParaRPr>
          </a:p>
          <a:p>
            <a:pPr marL="0" lvl="1">
              <a:lnSpc>
                <a:spcPct val="110000"/>
              </a:lnSpc>
            </a:pPr>
            <a:r>
              <a:rPr lang="en-AU" sz="1700">
                <a:latin typeface="Open Sans" panose="020B0606030504020204" pitchFamily="34" charset="0"/>
                <a:ea typeface="Open Sans" panose="020B0606030504020204" pitchFamily="34" charset="0"/>
                <a:cs typeface="Open Sans" panose="020B0606030504020204" pitchFamily="34" charset="0"/>
              </a:rPr>
              <a:t>The Sex Discrimination Act deems </a:t>
            </a:r>
            <a:r>
              <a:rPr lang="en-AU" sz="1700" b="1">
                <a:latin typeface="Open Sans" panose="020B0606030504020204" pitchFamily="34" charset="0"/>
                <a:ea typeface="Open Sans" panose="020B0606030504020204" pitchFamily="34" charset="0"/>
                <a:cs typeface="Open Sans" panose="020B0606030504020204" pitchFamily="34" charset="0"/>
              </a:rPr>
              <a:t>the Commonwealth </a:t>
            </a:r>
            <a:r>
              <a:rPr lang="en-AU" sz="1700">
                <a:latin typeface="Open Sans" panose="020B0606030504020204" pitchFamily="34" charset="0"/>
                <a:ea typeface="Open Sans" panose="020B0606030504020204" pitchFamily="34" charset="0"/>
                <a:cs typeface="Open Sans" panose="020B0606030504020204" pitchFamily="34" charset="0"/>
              </a:rPr>
              <a:t>to be the employer of ‘Commonwealth employees’.</a:t>
            </a:r>
          </a:p>
          <a:p>
            <a:pPr marL="742950" lvl="1" indent="-285750">
              <a:lnSpc>
                <a:spcPct val="110000"/>
              </a:lnSpc>
              <a:spcBef>
                <a:spcPts val="600"/>
              </a:spcBef>
              <a:spcAft>
                <a:spcPts val="600"/>
              </a:spcAft>
              <a:buFont typeface="Arial" panose="020B0604020202020204" pitchFamily="34" charset="0"/>
              <a:buChar char="•"/>
            </a:pPr>
            <a:endParaRPr lang="en-AU">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0000"/>
              </a:lnSpc>
              <a:spcBef>
                <a:spcPts val="600"/>
              </a:spcBef>
              <a:spcAft>
                <a:spcPts val="600"/>
              </a:spcAft>
              <a:buFont typeface="Arial" panose="020B0604020202020204" pitchFamily="34" charset="0"/>
              <a:buChar char="•"/>
            </a:pPr>
            <a:endParaRPr lang="en-AU" sz="180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0000"/>
              </a:lnSpc>
              <a:spcBef>
                <a:spcPts val="600"/>
              </a:spcBef>
              <a:spcAft>
                <a:spcPts val="600"/>
              </a:spcAft>
              <a:buFont typeface="Arial" panose="020B0604020202020204" pitchFamily="34" charset="0"/>
              <a:buChar char="•"/>
            </a:pPr>
            <a:endParaRPr lang="en-AU" sz="180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799"/>
              </a:spcBef>
              <a:spcAft>
                <a:spcPts val="1598"/>
              </a:spcAft>
            </a:pPr>
            <a:endParaRPr lang="en-AU">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Bef>
                <a:spcPts val="799"/>
              </a:spcBef>
              <a:spcAft>
                <a:spcPts val="1598"/>
              </a:spcAft>
            </a:pPr>
            <a:endParaRPr lang="en-AU" sz="18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Bef>
                <a:spcPts val="799"/>
              </a:spcBef>
              <a:spcAft>
                <a:spcPts val="1598"/>
              </a:spcAft>
            </a:pPr>
            <a:endParaRPr lang="en-AU" sz="18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Bef>
                <a:spcPts val="799"/>
              </a:spcBef>
              <a:spcAft>
                <a:spcPts val="1598"/>
              </a:spcAft>
            </a:pPr>
            <a:endParaRPr lang="en-AU" sz="18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Bef>
                <a:spcPts val="799"/>
              </a:spcBef>
              <a:spcAft>
                <a:spcPts val="1598"/>
              </a:spcAft>
            </a:pPr>
            <a:endParaRPr lang="en-AU" sz="18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Bef>
                <a:spcPts val="799"/>
              </a:spcBef>
              <a:spcAft>
                <a:spcPts val="1598"/>
              </a:spcAft>
            </a:pPr>
            <a:endParaRPr lang="en-AU" sz="1864">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799"/>
              </a:spcBef>
              <a:spcAft>
                <a:spcPts val="1598"/>
              </a:spcAft>
            </a:pPr>
            <a:endParaRPr lang="en-AU" sz="1864">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799"/>
              </a:spcBef>
              <a:spcAft>
                <a:spcPts val="1598"/>
              </a:spcAft>
            </a:pPr>
            <a:endParaRPr lang="en-AU" sz="1864">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799"/>
              </a:spcBef>
              <a:spcAft>
                <a:spcPts val="799"/>
              </a:spcAft>
            </a:pPr>
            <a:endParaRPr lang="en-AU" sz="1864">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FAB47E00-C96D-47C3-10F7-C5B980B10CED}"/>
              </a:ext>
            </a:extLst>
          </p:cNvPr>
          <p:cNvSpPr txBox="1">
            <a:spLocks/>
          </p:cNvSpPr>
          <p:nvPr/>
        </p:nvSpPr>
        <p:spPr>
          <a:xfrm>
            <a:off x="409597" y="493649"/>
            <a:ext cx="12353665" cy="553998"/>
          </a:xfrm>
          <a:prstGeom prst="rect">
            <a:avLst/>
          </a:prstGeom>
        </p:spPr>
        <p:txBody>
          <a:bodyPr wrap="square" lIns="0" tIns="0" rIns="0" bIns="0" anchor="t">
            <a:spAutoFit/>
          </a:bodyPr>
          <a:lstStyle>
            <a:lvl1pPr>
              <a:defRPr sz="1900" b="0" i="0">
                <a:solidFill>
                  <a:srgbClr val="231E21"/>
                </a:solidFill>
                <a:latin typeface="Open Sans"/>
                <a:ea typeface="+mj-ea"/>
                <a:cs typeface="Open Sans"/>
              </a:defRPr>
            </a:lvl1pPr>
          </a:lstStyle>
          <a:p>
            <a:r>
              <a:rPr lang="en-AU" sz="3600" b="1" kern="0">
                <a:solidFill>
                  <a:srgbClr val="0E7C80"/>
                </a:solidFill>
                <a:latin typeface="OpenSans-Extrabold"/>
                <a:ea typeface="Open Sans"/>
              </a:rPr>
              <a:t>Who must comply?</a:t>
            </a:r>
            <a:endParaRPr lang="en-AU" sz="3600" kern="0">
              <a:ea typeface="Open Sans"/>
            </a:endParaRPr>
          </a:p>
        </p:txBody>
      </p:sp>
    </p:spTree>
    <p:extLst>
      <p:ext uri="{BB962C8B-B14F-4D97-AF65-F5344CB8AC3E}">
        <p14:creationId xmlns:p14="http://schemas.microsoft.com/office/powerpoint/2010/main" val="2955147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523D7294-97AD-C450-AFF7-948B372BED0A}"/>
              </a:ext>
            </a:extLst>
          </p:cNvPr>
          <p:cNvSpPr txBox="1"/>
          <p:nvPr/>
        </p:nvSpPr>
        <p:spPr>
          <a:xfrm>
            <a:off x="409597" y="1375790"/>
            <a:ext cx="9698866" cy="2982312"/>
          </a:xfrm>
          <a:prstGeom prst="rect">
            <a:avLst/>
          </a:prstGeom>
        </p:spPr>
        <p:txBody>
          <a:bodyPr vert="horz" wrap="square" lIns="0" tIns="16912" rIns="0" bIns="0" rtlCol="0">
            <a:spAutoFit/>
          </a:bodyPr>
          <a:lstStyle/>
          <a:p>
            <a:pPr>
              <a:spcBef>
                <a:spcPts val="266"/>
              </a:spcBef>
              <a:spcAft>
                <a:spcPts val="266"/>
              </a:spcAft>
            </a:pPr>
            <a:r>
              <a:rPr lang="en-AU" sz="1864">
                <a:solidFill>
                  <a:srgbClr val="000000"/>
                </a:solidFill>
                <a:latin typeface="Open Sans" panose="020B0606030504020204" pitchFamily="34" charset="0"/>
                <a:ea typeface="Open Sans" panose="020B0606030504020204" pitchFamily="34" charset="0"/>
                <a:cs typeface="Open Sans" panose="020B0606030504020204" pitchFamily="34" charset="0"/>
              </a:rPr>
              <a:t>Duty holders must take reasonable and proportionate measures to eliminate, as far as possible, relevant unlawful conduct from being engaged in:</a:t>
            </a:r>
            <a:endParaRPr lang="en-AU" sz="1864">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266"/>
              </a:spcBef>
              <a:spcAft>
                <a:spcPts val="266"/>
              </a:spcAft>
            </a:pPr>
            <a:r>
              <a:rPr lang="en-AU" sz="1864" b="1">
                <a:solidFill>
                  <a:srgbClr val="33DAA6"/>
                </a:solidFill>
                <a:latin typeface="Open Sans" panose="020B0606030504020204" pitchFamily="34" charset="0"/>
                <a:ea typeface="Open Sans" panose="020B0606030504020204" pitchFamily="34" charset="0"/>
                <a:cs typeface="Open Sans" panose="020B0606030504020204" pitchFamily="34" charset="0"/>
              </a:rPr>
              <a:t>	• </a:t>
            </a:r>
            <a:r>
              <a:rPr lang="en-AU" sz="1864" b="1">
                <a:solidFill>
                  <a:srgbClr val="000000"/>
                </a:solidFill>
                <a:latin typeface="Open Sans" panose="020B0606030504020204" pitchFamily="34" charset="0"/>
                <a:ea typeface="Open Sans" panose="020B0606030504020204" pitchFamily="34" charset="0"/>
                <a:cs typeface="Open Sans" panose="020B0606030504020204" pitchFamily="34" charset="0"/>
              </a:rPr>
              <a:t>by themselves</a:t>
            </a:r>
            <a:endParaRPr lang="en-AU" sz="1864">
              <a:latin typeface="Open Sans" panose="020B0606030504020204" pitchFamily="34" charset="0"/>
              <a:ea typeface="Open Sans" panose="020B0606030504020204" pitchFamily="34" charset="0"/>
              <a:cs typeface="Open Sans" panose="020B0606030504020204" pitchFamily="34" charset="0"/>
            </a:endParaRPr>
          </a:p>
          <a:p>
            <a:pPr>
              <a:lnSpc>
                <a:spcPct val="150000"/>
              </a:lnSpc>
              <a:spcBef>
                <a:spcPts val="266"/>
              </a:spcBef>
              <a:spcAft>
                <a:spcPts val="266"/>
              </a:spcAft>
            </a:pPr>
            <a:r>
              <a:rPr lang="en-AU" sz="1864" b="1">
                <a:solidFill>
                  <a:srgbClr val="33DAA6"/>
                </a:solidFill>
                <a:latin typeface="Open Sans" panose="020B0606030504020204" pitchFamily="34" charset="0"/>
                <a:ea typeface="Open Sans" panose="020B0606030504020204" pitchFamily="34" charset="0"/>
                <a:cs typeface="Open Sans" panose="020B0606030504020204" pitchFamily="34" charset="0"/>
              </a:rPr>
              <a:t>	• </a:t>
            </a:r>
            <a:r>
              <a:rPr lang="en-AU" sz="1864" b="1">
                <a:solidFill>
                  <a:srgbClr val="000000"/>
                </a:solidFill>
                <a:latin typeface="Open Sans" panose="020B0606030504020204" pitchFamily="34" charset="0"/>
                <a:ea typeface="Open Sans" panose="020B0606030504020204" pitchFamily="34" charset="0"/>
                <a:cs typeface="Open Sans" panose="020B0606030504020204" pitchFamily="34" charset="0"/>
              </a:rPr>
              <a:t>by their employees, workers and agents</a:t>
            </a:r>
          </a:p>
          <a:p>
            <a:pPr>
              <a:lnSpc>
                <a:spcPct val="150000"/>
              </a:lnSpc>
              <a:spcBef>
                <a:spcPts val="266"/>
              </a:spcBef>
              <a:spcAft>
                <a:spcPts val="266"/>
              </a:spcAft>
            </a:pPr>
            <a:r>
              <a:rPr lang="en-AU" sz="1864" b="1">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AU" sz="1864" b="1">
                <a:solidFill>
                  <a:srgbClr val="33DAA6"/>
                </a:solidFill>
                <a:latin typeface="Open Sans" panose="020B0606030504020204" pitchFamily="34" charset="0"/>
                <a:ea typeface="Open Sans" panose="020B0606030504020204" pitchFamily="34" charset="0"/>
                <a:cs typeface="Open Sans" panose="020B0606030504020204" pitchFamily="34" charset="0"/>
              </a:rPr>
              <a:t>• </a:t>
            </a:r>
            <a:r>
              <a:rPr lang="en-AU" sz="1864">
                <a:solidFill>
                  <a:srgbClr val="000000"/>
                </a:solidFill>
                <a:latin typeface="Open Sans" panose="020B0606030504020204" pitchFamily="34" charset="0"/>
                <a:ea typeface="Open Sans" panose="020B0606030504020204" pitchFamily="34" charset="0"/>
                <a:cs typeface="Open Sans" panose="020B0606030504020204" pitchFamily="34" charset="0"/>
              </a:rPr>
              <a:t>in some cases, </a:t>
            </a:r>
            <a:r>
              <a:rPr lang="en-AU" sz="1864" b="1">
                <a:solidFill>
                  <a:srgbClr val="000000"/>
                </a:solidFill>
                <a:latin typeface="Open Sans" panose="020B0606030504020204" pitchFamily="34" charset="0"/>
                <a:ea typeface="Open Sans" panose="020B0606030504020204" pitchFamily="34" charset="0"/>
                <a:cs typeface="Open Sans" panose="020B0606030504020204" pitchFamily="34" charset="0"/>
              </a:rPr>
              <a:t>by third parties</a:t>
            </a:r>
            <a:r>
              <a:rPr lang="en-AU" sz="1864">
                <a:solidFill>
                  <a:srgbClr val="000000"/>
                </a:solidFill>
                <a:latin typeface="Open Sans" panose="020B0606030504020204" pitchFamily="34" charset="0"/>
                <a:ea typeface="Open Sans" panose="020B0606030504020204" pitchFamily="34" charset="0"/>
                <a:cs typeface="Open Sans" panose="020B0606030504020204" pitchFamily="34" charset="0"/>
              </a:rPr>
              <a:t>, such as customers, clients and members of the 		public, towards their employees and workers.</a:t>
            </a:r>
            <a:endParaRPr lang="en-US" sz="1864">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799"/>
              </a:spcBef>
              <a:spcAft>
                <a:spcPts val="799"/>
              </a:spcAft>
            </a:pPr>
            <a:endParaRPr lang="en-AU" sz="1864">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FAB47E00-C96D-47C3-10F7-C5B980B10CED}"/>
              </a:ext>
            </a:extLst>
          </p:cNvPr>
          <p:cNvSpPr txBox="1">
            <a:spLocks/>
          </p:cNvSpPr>
          <p:nvPr/>
        </p:nvSpPr>
        <p:spPr>
          <a:xfrm>
            <a:off x="409597" y="493649"/>
            <a:ext cx="12353665" cy="614784"/>
          </a:xfrm>
          <a:prstGeom prst="rect">
            <a:avLst/>
          </a:prstGeom>
        </p:spPr>
        <p:txBody>
          <a:bodyPr wrap="square" lIns="0" tIns="0" rIns="0" bIns="0" anchor="t">
            <a:spAutoFit/>
          </a:bodyPr>
          <a:lstStyle>
            <a:lvl1pPr>
              <a:defRPr sz="1900" b="0" i="0">
                <a:solidFill>
                  <a:srgbClr val="231E21"/>
                </a:solidFill>
                <a:latin typeface="Open Sans"/>
                <a:ea typeface="+mj-ea"/>
                <a:cs typeface="Open Sans"/>
              </a:defRPr>
            </a:lvl1pPr>
          </a:lstStyle>
          <a:p>
            <a:r>
              <a:rPr lang="en-AU" sz="3995" b="1" kern="0">
                <a:solidFill>
                  <a:srgbClr val="0E7C80"/>
                </a:solidFill>
                <a:latin typeface="OpenSans-Extrabold"/>
                <a:ea typeface="Open Sans"/>
              </a:rPr>
              <a:t>Who does it cover?</a:t>
            </a:r>
            <a:endParaRPr lang="en-AU" sz="3995" kern="0">
              <a:ea typeface="Open Sans"/>
            </a:endParaRPr>
          </a:p>
        </p:txBody>
      </p:sp>
    </p:spTree>
    <p:extLst>
      <p:ext uri="{BB962C8B-B14F-4D97-AF65-F5344CB8AC3E}">
        <p14:creationId xmlns:p14="http://schemas.microsoft.com/office/powerpoint/2010/main" val="3334702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B47E00-C96D-47C3-10F7-C5B980B10CED}"/>
              </a:ext>
            </a:extLst>
          </p:cNvPr>
          <p:cNvSpPr txBox="1">
            <a:spLocks/>
          </p:cNvSpPr>
          <p:nvPr/>
        </p:nvSpPr>
        <p:spPr>
          <a:xfrm>
            <a:off x="409597" y="493649"/>
            <a:ext cx="12353665" cy="614784"/>
          </a:xfrm>
          <a:prstGeom prst="rect">
            <a:avLst/>
          </a:prstGeom>
        </p:spPr>
        <p:txBody>
          <a:bodyPr wrap="square" lIns="0" tIns="0" rIns="0" bIns="0" anchor="t">
            <a:spAutoFit/>
          </a:bodyPr>
          <a:lstStyle>
            <a:lvl1pPr>
              <a:defRPr sz="1900" b="0" i="0">
                <a:solidFill>
                  <a:srgbClr val="231E21"/>
                </a:solidFill>
                <a:latin typeface="Open Sans"/>
                <a:ea typeface="+mj-ea"/>
                <a:cs typeface="Open Sans"/>
              </a:defRPr>
            </a:lvl1pPr>
          </a:lstStyle>
          <a:p>
            <a:r>
              <a:rPr lang="en-AU" sz="3995" b="1" kern="0">
                <a:solidFill>
                  <a:srgbClr val="0E7C80"/>
                </a:solidFill>
                <a:latin typeface="OpenSans-Extrabold"/>
                <a:ea typeface="Open Sans"/>
              </a:rPr>
              <a:t>Satisfying the positive duty</a:t>
            </a:r>
            <a:endParaRPr lang="en-AU" sz="3995" kern="0">
              <a:ea typeface="Open Sans"/>
            </a:endParaRPr>
          </a:p>
        </p:txBody>
      </p:sp>
      <p:sp>
        <p:nvSpPr>
          <p:cNvPr id="5" name="TextBox 4">
            <a:extLst>
              <a:ext uri="{FF2B5EF4-FFF2-40B4-BE49-F238E27FC236}">
                <a16:creationId xmlns:a16="http://schemas.microsoft.com/office/drawing/2014/main" id="{F763E2E2-1D03-6BE9-8C5B-45238D63DBA3}"/>
              </a:ext>
            </a:extLst>
          </p:cNvPr>
          <p:cNvSpPr txBox="1"/>
          <p:nvPr/>
        </p:nvSpPr>
        <p:spPr>
          <a:xfrm>
            <a:off x="409598" y="1471961"/>
            <a:ext cx="10094852" cy="4347729"/>
          </a:xfrm>
          <a:prstGeom prst="rect">
            <a:avLst/>
          </a:prstGeom>
          <a:noFill/>
        </p:spPr>
        <p:txBody>
          <a:bodyPr wrap="square">
            <a:spAutoFit/>
          </a:bodyPr>
          <a:lstStyle/>
          <a:p>
            <a:pPr lvl="0">
              <a:lnSpc>
                <a:spcPct val="110000"/>
              </a:lnSpc>
              <a:spcBef>
                <a:spcPts val="600"/>
              </a:spcBef>
              <a:spcAft>
                <a:spcPts val="200"/>
              </a:spcAft>
            </a:pPr>
            <a:r>
              <a:rPr lang="en-AU" sz="1800">
                <a:solidFill>
                  <a:srgbClr val="000000"/>
                </a:solidFill>
                <a:latin typeface="Open Sans" panose="020B0606030504020204" pitchFamily="34" charset="0"/>
                <a:ea typeface="Open Sans" panose="020B0606030504020204" pitchFamily="34" charset="0"/>
                <a:cs typeface="Open Sans" panose="020B0606030504020204" pitchFamily="34" charset="0"/>
              </a:rPr>
              <a:t>C</a:t>
            </a:r>
            <a:r>
              <a:rPr lang="en-AU" sz="18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ompliance will look different for different</a:t>
            </a:r>
            <a:r>
              <a:rPr lang="en-AU" sz="1800" i="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AU" sz="18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organisations and businesses. </a:t>
            </a:r>
            <a:r>
              <a:rPr lang="en-AU" sz="1800">
                <a:effectLst/>
                <a:latin typeface="Open Sans" panose="020B0606030504020204" pitchFamily="34" charset="0"/>
                <a:ea typeface="Open Sans" panose="020B0606030504020204" pitchFamily="34" charset="0"/>
                <a:cs typeface="Open Sans" panose="020B0606030504020204" pitchFamily="34" charset="0"/>
              </a:rPr>
              <a:t>In determining compliance, the SDA requires the Commission and the courts to consider:</a:t>
            </a:r>
          </a:p>
          <a:p>
            <a:pPr lvl="0">
              <a:lnSpc>
                <a:spcPct val="110000"/>
              </a:lnSpc>
              <a:spcBef>
                <a:spcPts val="600"/>
              </a:spcBef>
              <a:spcAft>
                <a:spcPts val="200"/>
              </a:spcAft>
            </a:pPr>
            <a:endParaRPr lang="en-AU" sz="1800">
              <a:effectLst/>
              <a:latin typeface="Open Sans" panose="020B0606030504020204" pitchFamily="34" charset="0"/>
              <a:ea typeface="Open Sans" panose="020B0606030504020204" pitchFamily="34" charset="0"/>
              <a:cs typeface="Open Sans" panose="020B0606030504020204" pitchFamily="34" charset="0"/>
            </a:endParaRPr>
          </a:p>
          <a:p>
            <a:pPr marL="800100" indent="-342900">
              <a:lnSpc>
                <a:spcPct val="110000"/>
              </a:lnSpc>
              <a:spcBef>
                <a:spcPts val="200"/>
              </a:spcBef>
              <a:spcAft>
                <a:spcPts val="200"/>
              </a:spcAft>
              <a:buFont typeface="+mj-lt"/>
              <a:buAutoNum type="alphaLcParenR"/>
            </a:pPr>
            <a:r>
              <a:rPr lang="en-AU" sz="1800">
                <a:latin typeface="Open Sans" panose="020B0606030504020204" pitchFamily="34" charset="0"/>
                <a:ea typeface="Open Sans" panose="020B0606030504020204" pitchFamily="34" charset="0"/>
                <a:cs typeface="Open Sans" panose="020B0606030504020204" pitchFamily="34" charset="0"/>
              </a:rPr>
              <a:t>t</a:t>
            </a:r>
            <a:r>
              <a:rPr lang="en-AU" sz="1800">
                <a:effectLst/>
                <a:latin typeface="Open Sans" panose="020B0606030504020204" pitchFamily="34" charset="0"/>
                <a:ea typeface="Open Sans" panose="020B0606030504020204" pitchFamily="34" charset="0"/>
                <a:cs typeface="Open Sans" panose="020B0606030504020204" pitchFamily="34" charset="0"/>
              </a:rPr>
              <a:t>he size, nature and circumstances</a:t>
            </a:r>
            <a:r>
              <a:rPr lang="en-AU" sz="1800">
                <a:latin typeface="Open Sans" panose="020B0606030504020204" pitchFamily="34" charset="0"/>
                <a:ea typeface="Open Sans" panose="020B0606030504020204" pitchFamily="34" charset="0"/>
                <a:cs typeface="Open Sans" panose="020B0606030504020204" pitchFamily="34" charset="0"/>
              </a:rPr>
              <a:t> </a:t>
            </a:r>
            <a:r>
              <a:rPr lang="en-AU" sz="1800">
                <a:effectLst/>
                <a:latin typeface="Open Sans" panose="020B0606030504020204" pitchFamily="34" charset="0"/>
                <a:ea typeface="Open Sans" panose="020B0606030504020204" pitchFamily="34" charset="0"/>
                <a:cs typeface="Open Sans" panose="020B0606030504020204" pitchFamily="34" charset="0"/>
              </a:rPr>
              <a:t>of the duty holder’s business or undertaking</a:t>
            </a:r>
          </a:p>
          <a:p>
            <a:pPr marL="800100" indent="-342900">
              <a:lnSpc>
                <a:spcPct val="110000"/>
              </a:lnSpc>
              <a:spcBef>
                <a:spcPts val="200"/>
              </a:spcBef>
              <a:spcAft>
                <a:spcPts val="200"/>
              </a:spcAft>
              <a:buFont typeface="+mj-lt"/>
              <a:buAutoNum type="alphaLcParenR"/>
            </a:pPr>
            <a:r>
              <a:rPr lang="en-AU" sz="1800">
                <a:latin typeface="Open Sans" panose="020B0606030504020204" pitchFamily="34" charset="0"/>
                <a:ea typeface="Open Sans" panose="020B0606030504020204" pitchFamily="34" charset="0"/>
                <a:cs typeface="Open Sans" panose="020B0606030504020204" pitchFamily="34" charset="0"/>
              </a:rPr>
              <a:t>t</a:t>
            </a:r>
            <a:r>
              <a:rPr lang="en-AU" sz="1800">
                <a:effectLst/>
                <a:latin typeface="Open Sans" panose="020B0606030504020204" pitchFamily="34" charset="0"/>
                <a:ea typeface="Open Sans" panose="020B0606030504020204" pitchFamily="34" charset="0"/>
                <a:cs typeface="Open Sans" panose="020B0606030504020204" pitchFamily="34" charset="0"/>
              </a:rPr>
              <a:t>he duty holder’s resources, financial </a:t>
            </a:r>
            <a:r>
              <a:rPr lang="en-AU" sz="1800">
                <a:latin typeface="Open Sans" panose="020B0606030504020204" pitchFamily="34" charset="0"/>
                <a:ea typeface="Open Sans" panose="020B0606030504020204" pitchFamily="34" charset="0"/>
                <a:cs typeface="Open Sans" panose="020B0606030504020204" pitchFamily="34" charset="0"/>
              </a:rPr>
              <a:t>or </a:t>
            </a:r>
            <a:r>
              <a:rPr lang="en-AU" sz="1800">
                <a:effectLst/>
                <a:latin typeface="Open Sans" panose="020B0606030504020204" pitchFamily="34" charset="0"/>
                <a:ea typeface="Open Sans" panose="020B0606030504020204" pitchFamily="34" charset="0"/>
                <a:cs typeface="Open Sans" panose="020B0606030504020204" pitchFamily="34" charset="0"/>
              </a:rPr>
              <a:t>otherwise </a:t>
            </a:r>
          </a:p>
          <a:p>
            <a:pPr marL="800100" indent="-342900">
              <a:lnSpc>
                <a:spcPct val="110000"/>
              </a:lnSpc>
              <a:spcBef>
                <a:spcPts val="200"/>
              </a:spcBef>
              <a:spcAft>
                <a:spcPts val="200"/>
              </a:spcAft>
              <a:buFont typeface="+mj-lt"/>
              <a:buAutoNum type="alphaLcParenR"/>
            </a:pPr>
            <a:r>
              <a:rPr lang="en-AU" sz="1800">
                <a:latin typeface="Open Sans" panose="020B0606030504020204" pitchFamily="34" charset="0"/>
                <a:ea typeface="Open Sans" panose="020B0606030504020204" pitchFamily="34" charset="0"/>
                <a:cs typeface="Open Sans" panose="020B0606030504020204" pitchFamily="34" charset="0"/>
              </a:rPr>
              <a:t>t</a:t>
            </a:r>
            <a:r>
              <a:rPr lang="en-AU" sz="1800">
                <a:effectLst/>
                <a:latin typeface="Open Sans" panose="020B0606030504020204" pitchFamily="34" charset="0"/>
                <a:ea typeface="Open Sans" panose="020B0606030504020204" pitchFamily="34" charset="0"/>
                <a:cs typeface="Open Sans" panose="020B0606030504020204" pitchFamily="34" charset="0"/>
              </a:rPr>
              <a:t>he practicability and the cost of the measures to eliminate the conduct</a:t>
            </a:r>
          </a:p>
          <a:p>
            <a:pPr marL="800100" indent="-342900">
              <a:lnSpc>
                <a:spcPct val="110000"/>
              </a:lnSpc>
              <a:spcBef>
                <a:spcPts val="200"/>
              </a:spcBef>
              <a:spcAft>
                <a:spcPts val="200"/>
              </a:spcAft>
              <a:buFont typeface="+mj-lt"/>
              <a:buAutoNum type="alphaLcParenR"/>
            </a:pPr>
            <a:r>
              <a:rPr lang="en-AU" sz="1800">
                <a:effectLst/>
                <a:latin typeface="Open Sans" panose="020B0606030504020204" pitchFamily="34" charset="0"/>
                <a:ea typeface="Open Sans" panose="020B0606030504020204" pitchFamily="34" charset="0"/>
                <a:cs typeface="Open Sans" panose="020B0606030504020204" pitchFamily="34" charset="0"/>
              </a:rPr>
              <a:t>any other relevant matter.</a:t>
            </a:r>
          </a:p>
          <a:p>
            <a:pPr marL="457200">
              <a:lnSpc>
                <a:spcPct val="110000"/>
              </a:lnSpc>
              <a:spcBef>
                <a:spcPts val="200"/>
              </a:spcBef>
              <a:spcAft>
                <a:spcPts val="200"/>
              </a:spcAft>
            </a:pPr>
            <a:endParaRPr lang="en-AU" sz="1800">
              <a:effectLst/>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600"/>
              </a:spcBef>
              <a:spcAft>
                <a:spcPts val="600"/>
              </a:spcAft>
            </a:pPr>
            <a:r>
              <a:rPr lang="en-AU" sz="1800">
                <a:effectLst/>
                <a:latin typeface="Open Sans" panose="020B0606030504020204" pitchFamily="34" charset="0"/>
                <a:ea typeface="Open Sans" panose="020B0606030504020204" pitchFamily="34" charset="0"/>
                <a:cs typeface="Open Sans" panose="020B0606030504020204" pitchFamily="34" charset="0"/>
              </a:rPr>
              <a:t>The Commission’s series of resources, including </a:t>
            </a:r>
            <a:r>
              <a:rPr lang="en-AU" sz="1800" b="1">
                <a:effectLst/>
                <a:latin typeface="Open Sans" panose="020B0606030504020204" pitchFamily="34" charset="0"/>
                <a:ea typeface="Open Sans" panose="020B0606030504020204" pitchFamily="34" charset="0"/>
                <a:cs typeface="Open Sans" panose="020B0606030504020204" pitchFamily="34" charset="0"/>
              </a:rPr>
              <a:t>Guidelines</a:t>
            </a:r>
            <a:r>
              <a:rPr lang="en-AU" sz="1800">
                <a:effectLst/>
                <a:latin typeface="Open Sans" panose="020B0606030504020204" pitchFamily="34" charset="0"/>
                <a:ea typeface="Open Sans" panose="020B0606030504020204" pitchFamily="34" charset="0"/>
                <a:cs typeface="Open Sans" panose="020B0606030504020204" pitchFamily="34" charset="0"/>
              </a:rPr>
              <a:t>, aim to help businesses to understand their obligations and provide examples of practical actions. </a:t>
            </a:r>
          </a:p>
          <a:p>
            <a:pPr lvl="0">
              <a:lnSpc>
                <a:spcPct val="110000"/>
              </a:lnSpc>
              <a:spcBef>
                <a:spcPts val="600"/>
              </a:spcBef>
              <a:spcAft>
                <a:spcPts val="600"/>
              </a:spcAft>
            </a:pPr>
            <a:r>
              <a:rPr lang="en-AU" sz="1800">
                <a:effectLst/>
                <a:latin typeface="Open Sans" panose="020B0606030504020204" pitchFamily="34" charset="0"/>
                <a:ea typeface="Open Sans" panose="020B0606030504020204" pitchFamily="34" charset="0"/>
                <a:cs typeface="Open Sans" panose="020B0606030504020204" pitchFamily="34" charset="0"/>
              </a:rPr>
              <a:t>The Guidelines set out four </a:t>
            </a:r>
            <a:r>
              <a:rPr lang="en-AU" sz="1800" b="1">
                <a:effectLst/>
                <a:latin typeface="Open Sans" panose="020B0606030504020204" pitchFamily="34" charset="0"/>
                <a:ea typeface="Open Sans" panose="020B0606030504020204" pitchFamily="34" charset="0"/>
                <a:cs typeface="Open Sans" panose="020B0606030504020204" pitchFamily="34" charset="0"/>
              </a:rPr>
              <a:t>Guiding Princi</a:t>
            </a:r>
            <a:r>
              <a:rPr lang="en-AU" sz="1800" b="1">
                <a:latin typeface="Open Sans" panose="020B0606030504020204" pitchFamily="34" charset="0"/>
                <a:ea typeface="Open Sans" panose="020B0606030504020204" pitchFamily="34" charset="0"/>
                <a:cs typeface="Open Sans" panose="020B0606030504020204" pitchFamily="34" charset="0"/>
              </a:rPr>
              <a:t>ples </a:t>
            </a:r>
            <a:r>
              <a:rPr lang="en-AU" sz="1800">
                <a:latin typeface="Open Sans" panose="020B0606030504020204" pitchFamily="34" charset="0"/>
                <a:ea typeface="Open Sans" panose="020B0606030504020204" pitchFamily="34" charset="0"/>
                <a:cs typeface="Open Sans" panose="020B0606030504020204" pitchFamily="34" charset="0"/>
              </a:rPr>
              <a:t>and seven </a:t>
            </a:r>
            <a:r>
              <a:rPr lang="en-AU" sz="1800" b="1">
                <a:latin typeface="Open Sans" panose="020B0606030504020204" pitchFamily="34" charset="0"/>
                <a:ea typeface="Open Sans" panose="020B0606030504020204" pitchFamily="34" charset="0"/>
                <a:cs typeface="Open Sans" panose="020B0606030504020204" pitchFamily="34" charset="0"/>
              </a:rPr>
              <a:t>Standards</a:t>
            </a:r>
            <a:r>
              <a:rPr lang="en-AU" sz="1800">
                <a:latin typeface="Open Sans" panose="020B0606030504020204" pitchFamily="34" charset="0"/>
                <a:ea typeface="Open Sans" panose="020B0606030504020204" pitchFamily="34" charset="0"/>
                <a:cs typeface="Open Sans" panose="020B0606030504020204" pitchFamily="34" charset="0"/>
              </a:rPr>
              <a:t>. Together, these provide guidance on how to satisfy the positive duty. </a:t>
            </a:r>
          </a:p>
        </p:txBody>
      </p:sp>
    </p:spTree>
    <p:extLst>
      <p:ext uri="{BB962C8B-B14F-4D97-AF65-F5344CB8AC3E}">
        <p14:creationId xmlns:p14="http://schemas.microsoft.com/office/powerpoint/2010/main" val="4178516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440CF52E-445E-43A4-9928-1D5008A49B40}"/>
              </a:ext>
            </a:extLst>
          </p:cNvPr>
          <p:cNvSpPr txBox="1">
            <a:spLocks/>
          </p:cNvSpPr>
          <p:nvPr/>
        </p:nvSpPr>
        <p:spPr>
          <a:xfrm>
            <a:off x="5179654" y="169941"/>
            <a:ext cx="5784092" cy="631861"/>
          </a:xfrm>
          <a:prstGeom prst="rect">
            <a:avLst/>
          </a:prstGeom>
        </p:spPr>
        <p:txBody>
          <a:bodyPr vert="horz" wrap="square" lIns="0" tIns="16912" rIns="0" bIns="0" rtlCol="0">
            <a:spAutoFit/>
          </a:bodyPr>
          <a:lstStyle>
            <a:lvl1pPr>
              <a:defRPr sz="1900" b="0" i="0">
                <a:solidFill>
                  <a:srgbClr val="231E21"/>
                </a:solidFill>
                <a:latin typeface="Open Sans"/>
                <a:ea typeface="+mj-ea"/>
                <a:cs typeface="Open Sans"/>
              </a:defRPr>
            </a:lvl1pPr>
          </a:lstStyle>
          <a:p>
            <a:pPr marL="16913">
              <a:spcBef>
                <a:spcPts val="133"/>
              </a:spcBef>
            </a:pPr>
            <a:r>
              <a:rPr lang="en-US" sz="3995" b="1" kern="0" spc="-7">
                <a:solidFill>
                  <a:srgbClr val="0E7C80"/>
                </a:solidFill>
                <a:latin typeface="OpenSans-Extrabold"/>
                <a:cs typeface="OpenSans-Extrabold"/>
              </a:rPr>
              <a:t>The Guiding Principles</a:t>
            </a:r>
            <a:endParaRPr lang="en-US" sz="3995" kern="0">
              <a:latin typeface="OpenSans-Extrabold"/>
              <a:cs typeface="OpenSans-Extrabold"/>
            </a:endParaRPr>
          </a:p>
        </p:txBody>
      </p:sp>
      <p:sp>
        <p:nvSpPr>
          <p:cNvPr id="6" name="TextBox 5">
            <a:extLst>
              <a:ext uri="{FF2B5EF4-FFF2-40B4-BE49-F238E27FC236}">
                <a16:creationId xmlns:a16="http://schemas.microsoft.com/office/drawing/2014/main" id="{141CD446-C3A0-1637-3A9C-A6CB08B78545}"/>
              </a:ext>
            </a:extLst>
          </p:cNvPr>
          <p:cNvSpPr txBox="1"/>
          <p:nvPr/>
        </p:nvSpPr>
        <p:spPr>
          <a:xfrm>
            <a:off x="5151727" y="951870"/>
            <a:ext cx="5482316" cy="5712654"/>
          </a:xfrm>
          <a:prstGeom prst="rect">
            <a:avLst/>
          </a:prstGeom>
          <a:noFill/>
        </p:spPr>
        <p:txBody>
          <a:bodyPr wrap="square">
            <a:spAutoFit/>
          </a:bodyPr>
          <a:lstStyle/>
          <a:p>
            <a:pPr>
              <a:lnSpc>
                <a:spcPct val="107000"/>
              </a:lnSpc>
              <a:spcAft>
                <a:spcPts val="666"/>
              </a:spcAft>
            </a:pPr>
            <a:r>
              <a:rPr lang="en-AU" sz="1598" b="1">
                <a:solidFill>
                  <a:srgbClr val="0E7C80"/>
                </a:solidFill>
                <a:latin typeface="Open Sans" panose="020B0606030504020204" pitchFamily="34" charset="0"/>
                <a:ea typeface="Open Sans" panose="020B0606030504020204" pitchFamily="34" charset="0"/>
                <a:cs typeface="Open Sans" panose="020B0606030504020204" pitchFamily="34" charset="0"/>
              </a:rPr>
              <a:t>Consultation</a:t>
            </a:r>
            <a:r>
              <a:rPr lang="en-AU" sz="1598" b="1">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a:lnSpc>
                <a:spcPct val="107000"/>
              </a:lnSpc>
              <a:spcAft>
                <a:spcPts val="666"/>
              </a:spcAft>
            </a:pPr>
            <a:r>
              <a:rPr lang="en-AU" sz="1598">
                <a:solidFill>
                  <a:srgbClr val="000000"/>
                </a:solidFill>
                <a:latin typeface="Open Sans" panose="020B0606030504020204" pitchFamily="34" charset="0"/>
                <a:ea typeface="Open Sans" panose="020B0606030504020204" pitchFamily="34" charset="0"/>
                <a:cs typeface="Open Sans" panose="020B0606030504020204" pitchFamily="34" charset="0"/>
              </a:rPr>
              <a:t>Actions taken are informed by those affected by relevant unlawful conduct.</a:t>
            </a:r>
          </a:p>
          <a:p>
            <a:pPr>
              <a:lnSpc>
                <a:spcPct val="107000"/>
              </a:lnSpc>
              <a:spcAft>
                <a:spcPts val="666"/>
              </a:spcAft>
            </a:pPr>
            <a:endParaRPr lang="en-AU" sz="1065">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666"/>
              </a:spcAft>
            </a:pPr>
            <a:r>
              <a:rPr lang="en-AU" sz="1598" b="1">
                <a:solidFill>
                  <a:srgbClr val="0E7C80"/>
                </a:solidFill>
                <a:latin typeface="Open Sans" panose="020B0606030504020204" pitchFamily="34" charset="0"/>
                <a:ea typeface="Open Sans" panose="020B0606030504020204" pitchFamily="34" charset="0"/>
                <a:cs typeface="Open Sans" panose="020B0606030504020204" pitchFamily="34" charset="0"/>
              </a:rPr>
              <a:t>Gender equality</a:t>
            </a:r>
          </a:p>
          <a:p>
            <a:pPr>
              <a:lnSpc>
                <a:spcPct val="107000"/>
              </a:lnSpc>
              <a:spcAft>
                <a:spcPts val="666"/>
              </a:spcAft>
            </a:pPr>
            <a:r>
              <a:rPr lang="en-AU" sz="1598">
                <a:solidFill>
                  <a:srgbClr val="000000"/>
                </a:solidFill>
                <a:latin typeface="Open Sans" panose="020B0606030504020204" pitchFamily="34" charset="0"/>
                <a:ea typeface="Open Sans" panose="020B0606030504020204" pitchFamily="34" charset="0"/>
                <a:cs typeface="Open Sans" panose="020B0606030504020204" pitchFamily="34" charset="0"/>
              </a:rPr>
              <a:t>Actions taken should ensure that people of all genders have equal rights, rewards, opportunities and resources.</a:t>
            </a:r>
            <a:endParaRPr lang="en-AU" sz="1598">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666"/>
              </a:spcAft>
            </a:pPr>
            <a:endParaRPr lang="en-AU" sz="1065">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666"/>
              </a:spcAft>
            </a:pPr>
            <a:r>
              <a:rPr lang="en-AU" sz="1598" b="1">
                <a:solidFill>
                  <a:srgbClr val="0E7C80"/>
                </a:solidFill>
                <a:latin typeface="Open Sans" panose="020B0606030504020204" pitchFamily="34" charset="0"/>
                <a:ea typeface="Open Sans" panose="020B0606030504020204" pitchFamily="34" charset="0"/>
                <a:cs typeface="Open Sans" panose="020B0606030504020204" pitchFamily="34" charset="0"/>
              </a:rPr>
              <a:t>Intersectionality </a:t>
            </a:r>
          </a:p>
          <a:p>
            <a:pPr>
              <a:lnSpc>
                <a:spcPct val="107000"/>
              </a:lnSpc>
              <a:spcAft>
                <a:spcPts val="666"/>
              </a:spcAft>
            </a:pPr>
            <a:r>
              <a:rPr lang="en-AU" sz="1598">
                <a:solidFill>
                  <a:srgbClr val="000000"/>
                </a:solidFill>
                <a:latin typeface="Open Sans" panose="020B0606030504020204" pitchFamily="34" charset="0"/>
                <a:ea typeface="Open Sans" panose="020B0606030504020204" pitchFamily="34" charset="0"/>
                <a:cs typeface="Open Sans" panose="020B0606030504020204" pitchFamily="34" charset="0"/>
              </a:rPr>
              <a:t>Recognising that different aspects of a person’s identity intersect with and impact one another. A person’s experience of unlawful conduct can be compounded by other forms of inequality.</a:t>
            </a:r>
          </a:p>
          <a:p>
            <a:pPr>
              <a:lnSpc>
                <a:spcPct val="107000"/>
              </a:lnSpc>
              <a:spcAft>
                <a:spcPts val="666"/>
              </a:spcAft>
            </a:pPr>
            <a:endParaRPr lang="en-AU" sz="1065" b="1">
              <a:solidFill>
                <a:srgbClr val="0E7C80"/>
              </a:solidFill>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666"/>
              </a:spcAft>
            </a:pPr>
            <a:r>
              <a:rPr lang="en-AU" sz="1598" b="1">
                <a:solidFill>
                  <a:srgbClr val="0E7C80"/>
                </a:solidFill>
                <a:latin typeface="Open Sans" panose="020B0606030504020204" pitchFamily="34" charset="0"/>
                <a:ea typeface="Open Sans" panose="020B0606030504020204" pitchFamily="34" charset="0"/>
                <a:cs typeface="Open Sans" panose="020B0606030504020204" pitchFamily="34" charset="0"/>
              </a:rPr>
              <a:t>Person-centred &amp; trauma-informed </a:t>
            </a:r>
          </a:p>
          <a:p>
            <a:pPr>
              <a:lnSpc>
                <a:spcPct val="107000"/>
              </a:lnSpc>
              <a:spcAft>
                <a:spcPts val="666"/>
              </a:spcAft>
            </a:pPr>
            <a:r>
              <a:rPr lang="en-AU" sz="1598">
                <a:solidFill>
                  <a:srgbClr val="000000"/>
                </a:solidFill>
                <a:latin typeface="Open Sans" panose="020B0606030504020204" pitchFamily="34" charset="0"/>
                <a:ea typeface="Open Sans" panose="020B0606030504020204" pitchFamily="34" charset="0"/>
                <a:cs typeface="Open Sans" panose="020B0606030504020204" pitchFamily="34" charset="0"/>
              </a:rPr>
              <a:t>Ensuring that workplace systems, policies and practices support safety and dignity, and avoid causing further harm. </a:t>
            </a:r>
            <a:endParaRPr lang="en-AU" sz="1598">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54013F83-3980-636C-7E31-5937EEDEFC3F}"/>
              </a:ext>
            </a:extLst>
          </p:cNvPr>
          <p:cNvPicPr>
            <a:picLocks noChangeAspect="1"/>
          </p:cNvPicPr>
          <p:nvPr/>
        </p:nvPicPr>
        <p:blipFill rotWithShape="1">
          <a:blip r:embed="rId3"/>
          <a:srcRect l="3948" r="4478"/>
          <a:stretch/>
        </p:blipFill>
        <p:spPr>
          <a:xfrm>
            <a:off x="482319" y="739796"/>
            <a:ext cx="4688457" cy="4746731"/>
          </a:xfrm>
          <a:prstGeom prst="rect">
            <a:avLst/>
          </a:prstGeom>
        </p:spPr>
      </p:pic>
    </p:spTree>
    <p:extLst>
      <p:ext uri="{BB962C8B-B14F-4D97-AF65-F5344CB8AC3E}">
        <p14:creationId xmlns:p14="http://schemas.microsoft.com/office/powerpoint/2010/main" val="1621712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440CF52E-445E-43A4-9928-1D5008A49B40}"/>
              </a:ext>
            </a:extLst>
          </p:cNvPr>
          <p:cNvSpPr txBox="1">
            <a:spLocks/>
          </p:cNvSpPr>
          <p:nvPr/>
        </p:nvSpPr>
        <p:spPr>
          <a:xfrm>
            <a:off x="725972" y="1049660"/>
            <a:ext cx="3624975" cy="5555325"/>
          </a:xfrm>
          <a:prstGeom prst="rect">
            <a:avLst/>
          </a:prstGeom>
        </p:spPr>
        <p:txBody>
          <a:bodyPr vert="horz" wrap="square" lIns="0" tIns="16912" rIns="0" bIns="0" rtlCol="0">
            <a:spAutoFit/>
          </a:bodyPr>
          <a:lstStyle>
            <a:lvl1pPr>
              <a:defRPr sz="1900" b="0" i="0">
                <a:solidFill>
                  <a:srgbClr val="231E21"/>
                </a:solidFill>
                <a:latin typeface="Open Sans"/>
                <a:ea typeface="+mj-ea"/>
                <a:cs typeface="Open Sans"/>
              </a:defRPr>
            </a:lvl1pPr>
          </a:lstStyle>
          <a:p>
            <a:pPr marL="16913">
              <a:spcBef>
                <a:spcPts val="133"/>
              </a:spcBef>
            </a:pPr>
            <a:r>
              <a:rPr lang="en-AU" sz="2663" b="1">
                <a:solidFill>
                  <a:srgbClr val="0E7C80"/>
                </a:solidFill>
                <a:latin typeface="Open Sans" panose="020B0606030504020204" pitchFamily="34" charset="0"/>
                <a:ea typeface="Open Sans" panose="020B0606030504020204" pitchFamily="34" charset="0"/>
                <a:cs typeface="Open Sans" panose="020B0606030504020204" pitchFamily="34" charset="0"/>
              </a:rPr>
              <a:t>The Standards </a:t>
            </a:r>
          </a:p>
          <a:p>
            <a:endParaRPr lang="en-AU" sz="2131">
              <a:solidFill>
                <a:srgbClr val="000000"/>
              </a:solidFill>
              <a:latin typeface="Open Sans" panose="020B0606030504020204" pitchFamily="34" charset="0"/>
              <a:ea typeface="Malgun Gothic" panose="020B0503020000020004" pitchFamily="34" charset="-127"/>
            </a:endParaRPr>
          </a:p>
          <a:p>
            <a:r>
              <a:rPr lang="en-AU" sz="2131">
                <a:solidFill>
                  <a:srgbClr val="000000"/>
                </a:solidFill>
                <a:latin typeface="Open Sans" panose="020B0606030504020204" pitchFamily="34" charset="0"/>
                <a:ea typeface="Malgun Gothic" panose="020B0503020000020004" pitchFamily="34" charset="-127"/>
              </a:rPr>
              <a:t>The Seven Standards are based on the Prevention and Response Framework in the </a:t>
            </a:r>
            <a:r>
              <a:rPr lang="en-AU" sz="2131" err="1">
                <a:solidFill>
                  <a:srgbClr val="000000"/>
                </a:solidFill>
                <a:latin typeface="Open Sans" panose="020B0606030504020204" pitchFamily="34" charset="0"/>
                <a:ea typeface="Malgun Gothic" panose="020B0503020000020004" pitchFamily="34" charset="-127"/>
              </a:rPr>
              <a:t>Respect@Work</a:t>
            </a:r>
            <a:r>
              <a:rPr lang="en-AU" sz="2131">
                <a:solidFill>
                  <a:srgbClr val="000000"/>
                </a:solidFill>
                <a:latin typeface="Open Sans" panose="020B0606030504020204" pitchFamily="34" charset="0"/>
                <a:ea typeface="Malgun Gothic" panose="020B0503020000020004" pitchFamily="34" charset="-127"/>
              </a:rPr>
              <a:t> report.</a:t>
            </a:r>
          </a:p>
          <a:p>
            <a:r>
              <a:rPr lang="en-AU" sz="2131">
                <a:solidFill>
                  <a:srgbClr val="000000"/>
                </a:solidFill>
                <a:latin typeface="Open Sans" panose="020B0606030504020204" pitchFamily="34" charset="0"/>
                <a:ea typeface="Malgun Gothic" panose="020B0503020000020004" pitchFamily="34" charset="-127"/>
              </a:rPr>
              <a:t> </a:t>
            </a:r>
          </a:p>
          <a:p>
            <a:pPr>
              <a:lnSpc>
                <a:spcPct val="110000"/>
              </a:lnSpc>
              <a:spcAft>
                <a:spcPts val="666"/>
              </a:spcAft>
            </a:pPr>
            <a:r>
              <a:rPr lang="en-AU" sz="2131">
                <a:solidFill>
                  <a:srgbClr val="000000"/>
                </a:solidFill>
                <a:latin typeface="Open Sans" panose="020B0606030504020204" pitchFamily="34" charset="0"/>
                <a:ea typeface="Malgun Gothic" panose="020B0503020000020004" pitchFamily="34" charset="-127"/>
                <a:cs typeface="Arial" panose="020B0604020202020204" pitchFamily="34" charset="0"/>
              </a:rPr>
              <a:t>The Commission expects all duty holders to meet these Standards, while recognising that the way in which they do so is likely to differ. </a:t>
            </a:r>
            <a:endParaRPr lang="en-AU" sz="2131">
              <a:latin typeface="Calibri" panose="020F0502020204030204" pitchFamily="34" charset="0"/>
              <a:ea typeface="Malgun Gothic" panose="020B0503020000020004" pitchFamily="34" charset="-127"/>
              <a:cs typeface="Arial" panose="020B0604020202020204" pitchFamily="34" charset="0"/>
            </a:endParaRPr>
          </a:p>
          <a:p>
            <a:pPr marL="16913">
              <a:spcBef>
                <a:spcPts val="133"/>
              </a:spcBef>
            </a:pPr>
            <a:endParaRPr lang="en-AU" sz="2663" b="1">
              <a:solidFill>
                <a:srgbClr val="0E7C80"/>
              </a:solidFill>
              <a:latin typeface="Open Sans" panose="020B0606030504020204" pitchFamily="34" charset="0"/>
              <a:ea typeface="Open Sans" panose="020B0606030504020204" pitchFamily="34" charset="0"/>
              <a:cs typeface="Open Sans" panose="020B0606030504020204" pitchFamily="34" charset="0"/>
            </a:endParaRPr>
          </a:p>
          <a:p>
            <a:pPr marL="16913">
              <a:spcBef>
                <a:spcPts val="133"/>
              </a:spcBef>
            </a:pPr>
            <a:endParaRPr lang="en-AU" sz="2663" b="1">
              <a:solidFill>
                <a:srgbClr val="0E7C80"/>
              </a:solidFill>
              <a:latin typeface="Open Sans" panose="020B0606030504020204" pitchFamily="34" charset="0"/>
              <a:ea typeface="Open Sans" panose="020B0606030504020204" pitchFamily="34" charset="0"/>
              <a:cs typeface="Open Sans" panose="020B0606030504020204" pitchFamily="34" charset="0"/>
            </a:endParaRPr>
          </a:p>
          <a:p>
            <a:pPr marL="16913">
              <a:spcBef>
                <a:spcPts val="133"/>
              </a:spcBef>
            </a:pPr>
            <a:endParaRPr lang="en-AU" sz="2663" b="1">
              <a:solidFill>
                <a:srgbClr val="0E7C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diagram of a diagram&#10;&#10;Description automatically generated with medium confidence">
            <a:extLst>
              <a:ext uri="{FF2B5EF4-FFF2-40B4-BE49-F238E27FC236}">
                <a16:creationId xmlns:a16="http://schemas.microsoft.com/office/drawing/2014/main" id="{4D2475FD-6552-6B38-378D-ABE69AD7A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6223" y="501140"/>
            <a:ext cx="5631846" cy="5631846"/>
          </a:xfrm>
          <a:prstGeom prst="rect">
            <a:avLst/>
          </a:prstGeom>
        </p:spPr>
      </p:pic>
    </p:spTree>
    <p:extLst>
      <p:ext uri="{BB962C8B-B14F-4D97-AF65-F5344CB8AC3E}">
        <p14:creationId xmlns:p14="http://schemas.microsoft.com/office/powerpoint/2010/main" val="309930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BB18E7-4150-23EF-E725-A8CAFE184951}"/>
              </a:ext>
            </a:extLst>
          </p:cNvPr>
          <p:cNvPicPr>
            <a:picLocks noChangeAspect="1"/>
          </p:cNvPicPr>
          <p:nvPr/>
        </p:nvPicPr>
        <p:blipFill rotWithShape="1">
          <a:blip r:embed="rId3"/>
          <a:srcRect l="31466" t="12768" r="35086" b="12278"/>
          <a:stretch/>
        </p:blipFill>
        <p:spPr>
          <a:xfrm>
            <a:off x="385015" y="178245"/>
            <a:ext cx="5252714" cy="6621069"/>
          </a:xfrm>
          <a:prstGeom prst="rect">
            <a:avLst/>
          </a:prstGeom>
        </p:spPr>
      </p:pic>
      <p:pic>
        <p:nvPicPr>
          <p:cNvPr id="8" name="Picture 7">
            <a:extLst>
              <a:ext uri="{FF2B5EF4-FFF2-40B4-BE49-F238E27FC236}">
                <a16:creationId xmlns:a16="http://schemas.microsoft.com/office/drawing/2014/main" id="{F031E00F-D549-81F0-234F-31D9721D2E1E}"/>
              </a:ext>
            </a:extLst>
          </p:cNvPr>
          <p:cNvPicPr>
            <a:picLocks noChangeAspect="1"/>
          </p:cNvPicPr>
          <p:nvPr/>
        </p:nvPicPr>
        <p:blipFill rotWithShape="1">
          <a:blip r:embed="rId4"/>
          <a:srcRect l="31466" t="10651" r="35086" b="12946"/>
          <a:stretch/>
        </p:blipFill>
        <p:spPr>
          <a:xfrm>
            <a:off x="5791201" y="178245"/>
            <a:ext cx="5158243" cy="6627623"/>
          </a:xfrm>
          <a:prstGeom prst="rect">
            <a:avLst/>
          </a:prstGeom>
        </p:spPr>
      </p:pic>
    </p:spTree>
    <p:extLst>
      <p:ext uri="{BB962C8B-B14F-4D97-AF65-F5344CB8AC3E}">
        <p14:creationId xmlns:p14="http://schemas.microsoft.com/office/powerpoint/2010/main" val="215602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6C0625-6F62-7816-D959-81ACEC01F1F1}"/>
              </a:ext>
            </a:extLst>
          </p:cNvPr>
          <p:cNvSpPr>
            <a:spLocks noGrp="1"/>
          </p:cNvSpPr>
          <p:nvPr>
            <p:ph type="title"/>
          </p:nvPr>
        </p:nvSpPr>
        <p:spPr>
          <a:xfrm>
            <a:off x="863314" y="1417261"/>
            <a:ext cx="8596668" cy="1608572"/>
          </a:xfrm>
        </p:spPr>
        <p:txBody>
          <a:bodyPr anchor="b">
            <a:normAutofit fontScale="90000"/>
          </a:bodyPr>
          <a:lstStyle/>
          <a:p>
            <a:br>
              <a:rPr lang="en-AU"/>
            </a:br>
            <a:r>
              <a:rPr lang="en-AU" b="1"/>
              <a:t>Why was the positive duty introduced?</a:t>
            </a:r>
          </a:p>
        </p:txBody>
      </p:sp>
      <p:sp>
        <p:nvSpPr>
          <p:cNvPr id="5" name="Subtitle 4">
            <a:extLst>
              <a:ext uri="{FF2B5EF4-FFF2-40B4-BE49-F238E27FC236}">
                <a16:creationId xmlns:a16="http://schemas.microsoft.com/office/drawing/2014/main" id="{51D77959-7CC5-01A0-0FF8-94DE5EDC88EF}"/>
              </a:ext>
            </a:extLst>
          </p:cNvPr>
          <p:cNvSpPr>
            <a:spLocks noGrp="1"/>
          </p:cNvSpPr>
          <p:nvPr>
            <p:ph type="body" idx="1"/>
          </p:nvPr>
        </p:nvSpPr>
        <p:spPr>
          <a:xfrm flipV="1">
            <a:off x="936215" y="4289399"/>
            <a:ext cx="8596668" cy="438243"/>
          </a:xfrm>
        </p:spPr>
        <p:txBody>
          <a:bodyPr anchor="t">
            <a:normAutofit/>
          </a:bodyPr>
          <a:lstStyle/>
          <a:p>
            <a:endParaRPr lang="en-AU"/>
          </a:p>
        </p:txBody>
      </p:sp>
    </p:spTree>
    <p:extLst>
      <p:ext uri="{BB962C8B-B14F-4D97-AF65-F5344CB8AC3E}">
        <p14:creationId xmlns:p14="http://schemas.microsoft.com/office/powerpoint/2010/main" val="380748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63D45D1-656B-2BE3-2639-767E98201AB6}"/>
              </a:ext>
            </a:extLst>
          </p:cNvPr>
          <p:cNvSpPr txBox="1"/>
          <p:nvPr/>
        </p:nvSpPr>
        <p:spPr>
          <a:xfrm>
            <a:off x="1443585" y="451393"/>
            <a:ext cx="11380533" cy="3897948"/>
          </a:xfrm>
          <a:prstGeom prst="rect">
            <a:avLst/>
          </a:prstGeom>
        </p:spPr>
        <p:txBody>
          <a:bodyPr vert="horz" wrap="square" lIns="0" tIns="16912" rIns="0" bIns="0" rtlCol="0">
            <a:spAutoFit/>
          </a:bodyPr>
          <a:lstStyle/>
          <a:p>
            <a:pPr marL="16067" marR="1882371">
              <a:lnSpc>
                <a:spcPct val="118400"/>
              </a:lnSpc>
              <a:spcBef>
                <a:spcPts val="133"/>
              </a:spcBef>
              <a:buClr>
                <a:srgbClr val="0E7C80"/>
              </a:buClr>
              <a:buSzPct val="78947"/>
              <a:tabLst>
                <a:tab pos="351782" algn="l"/>
                <a:tab pos="352628" algn="l"/>
              </a:tabLst>
            </a:pPr>
            <a:r>
              <a:rPr lang="en-US" sz="2397" b="1" kern="0" spc="-7">
                <a:solidFill>
                  <a:srgbClr val="0E7C80"/>
                </a:solidFill>
                <a:latin typeface="Open Sans" panose="020B0606030504020204" pitchFamily="34" charset="0"/>
                <a:ea typeface="Open Sans" panose="020B0606030504020204" pitchFamily="34" charset="0"/>
                <a:cs typeface="Open Sans" panose="020B0606030504020204" pitchFamily="34" charset="0"/>
              </a:rPr>
              <a:t>1: Leadership </a:t>
            </a:r>
            <a:endParaRPr lang="en-US" sz="2397" b="1" kern="0" spc="-7">
              <a:solidFill>
                <a:srgbClr val="231E21"/>
              </a:solidFill>
              <a:latin typeface="Open Sans" panose="020B0606030504020204" pitchFamily="34" charset="0"/>
              <a:ea typeface="Open Sans" panose="020B0606030504020204" pitchFamily="34" charset="0"/>
              <a:cs typeface="Open Sans" panose="020B0606030504020204" pitchFamily="34" charset="0"/>
            </a:endParaRPr>
          </a:p>
          <a:p>
            <a:pPr marL="16067" marR="1882371">
              <a:lnSpc>
                <a:spcPct val="118400"/>
              </a:lnSpc>
              <a:spcBef>
                <a:spcPts val="133"/>
              </a:spcBef>
              <a:buClr>
                <a:srgbClr val="0E7C80"/>
              </a:buClr>
              <a:buSzPct val="78947"/>
              <a:tabLst>
                <a:tab pos="351782" algn="l"/>
                <a:tab pos="352628" algn="l"/>
              </a:tabLst>
            </a:pPr>
            <a:r>
              <a:rPr lang="en-US" sz="2397" spc="-7">
                <a:latin typeface="Open Sans" panose="020B0606030504020204" pitchFamily="34" charset="0"/>
                <a:ea typeface="Open Sans" panose="020B0606030504020204" pitchFamily="34" charset="0"/>
                <a:cs typeface="Open Sans" panose="020B0606030504020204" pitchFamily="34" charset="0"/>
              </a:rPr>
              <a:t>Senior leadership is crucial in creating safe, respectful workplaces.</a:t>
            </a:r>
          </a:p>
          <a:p>
            <a:pPr marL="16067" marR="1882371">
              <a:lnSpc>
                <a:spcPct val="118400"/>
              </a:lnSpc>
              <a:spcBef>
                <a:spcPts val="133"/>
              </a:spcBef>
              <a:buClr>
                <a:srgbClr val="0E7C80"/>
              </a:buClr>
              <a:buSzPct val="78947"/>
              <a:tabLst>
                <a:tab pos="351782" algn="l"/>
                <a:tab pos="352628" algn="l"/>
              </a:tabLst>
            </a:pPr>
            <a:endParaRPr lang="en-US" sz="2397" spc="-7">
              <a:latin typeface="Open Sans" panose="020B0606030504020204" pitchFamily="34" charset="0"/>
              <a:ea typeface="Open Sans" panose="020B0606030504020204" pitchFamily="34" charset="0"/>
              <a:cs typeface="Open Sans" panose="020B0606030504020204" pitchFamily="34" charset="0"/>
            </a:endParaRPr>
          </a:p>
          <a:p>
            <a:pPr marL="16067" marR="1882371">
              <a:lnSpc>
                <a:spcPct val="118400"/>
              </a:lnSpc>
              <a:spcBef>
                <a:spcPts val="133"/>
              </a:spcBef>
              <a:buClr>
                <a:srgbClr val="0E7C80"/>
              </a:buClr>
              <a:buSzPct val="78947"/>
              <a:tabLst>
                <a:tab pos="351782" algn="l"/>
                <a:tab pos="352628" algn="l"/>
              </a:tabLst>
            </a:pPr>
            <a:endParaRPr lang="en-US" sz="2397" spc="-7">
              <a:latin typeface="Open Sans" panose="020B0606030504020204" pitchFamily="34" charset="0"/>
              <a:ea typeface="Open Sans" panose="020B0606030504020204" pitchFamily="34" charset="0"/>
              <a:cs typeface="Open Sans" panose="020B0606030504020204" pitchFamily="34" charset="0"/>
            </a:endParaRPr>
          </a:p>
          <a:p>
            <a:pPr marL="16067" marR="1882371">
              <a:lnSpc>
                <a:spcPct val="118400"/>
              </a:lnSpc>
              <a:spcBef>
                <a:spcPts val="133"/>
              </a:spcBef>
              <a:buClr>
                <a:srgbClr val="0E7C80"/>
              </a:buClr>
              <a:buSzPct val="78947"/>
              <a:tabLst>
                <a:tab pos="351782" algn="l"/>
                <a:tab pos="352628" algn="l"/>
              </a:tabLst>
            </a:pPr>
            <a:endParaRPr lang="en-US" sz="1598" spc="-7">
              <a:latin typeface="Open Sans" panose="020B0606030504020204" pitchFamily="34" charset="0"/>
              <a:ea typeface="Open Sans" panose="020B0606030504020204" pitchFamily="34" charset="0"/>
              <a:cs typeface="Open Sans" panose="020B0606030504020204" pitchFamily="34" charset="0"/>
            </a:endParaRPr>
          </a:p>
          <a:p>
            <a:pPr marL="16067" marR="1882371">
              <a:lnSpc>
                <a:spcPct val="118400"/>
              </a:lnSpc>
              <a:spcBef>
                <a:spcPts val="133"/>
              </a:spcBef>
              <a:buClr>
                <a:srgbClr val="0E7C80"/>
              </a:buClr>
              <a:buSzPct val="78947"/>
              <a:tabLst>
                <a:tab pos="351782" algn="l"/>
                <a:tab pos="352628" algn="l"/>
              </a:tabLst>
            </a:pPr>
            <a:endParaRPr lang="en-US" sz="1598" spc="-7">
              <a:latin typeface="Open Sans" panose="020B0606030504020204" pitchFamily="34" charset="0"/>
              <a:ea typeface="Open Sans" panose="020B0606030504020204" pitchFamily="34" charset="0"/>
              <a:cs typeface="Open Sans" panose="020B0606030504020204" pitchFamily="34" charset="0"/>
            </a:endParaRPr>
          </a:p>
          <a:p>
            <a:pPr marL="16067" marR="1882371">
              <a:lnSpc>
                <a:spcPct val="118400"/>
              </a:lnSpc>
              <a:spcBef>
                <a:spcPts val="133"/>
              </a:spcBef>
              <a:buClr>
                <a:srgbClr val="0E7C80"/>
              </a:buClr>
              <a:buSzPct val="78947"/>
              <a:tabLst>
                <a:tab pos="351782" algn="l"/>
                <a:tab pos="352628" algn="l"/>
              </a:tabLst>
            </a:pPr>
            <a:endParaRPr lang="en-US" sz="1598" spc="-7">
              <a:latin typeface="Open Sans" panose="020B0606030504020204" pitchFamily="34" charset="0"/>
              <a:ea typeface="Open Sans" panose="020B0606030504020204" pitchFamily="34" charset="0"/>
              <a:cs typeface="Open Sans" panose="020B0606030504020204" pitchFamily="34" charset="0"/>
            </a:endParaRPr>
          </a:p>
          <a:p>
            <a:pPr marL="16067" marR="1882371">
              <a:lnSpc>
                <a:spcPct val="118400"/>
              </a:lnSpc>
              <a:spcBef>
                <a:spcPts val="133"/>
              </a:spcBef>
              <a:buClr>
                <a:srgbClr val="0E7C80"/>
              </a:buClr>
              <a:buSzPct val="78947"/>
              <a:tabLst>
                <a:tab pos="351782" algn="l"/>
                <a:tab pos="352628" algn="l"/>
              </a:tabLst>
            </a:pPr>
            <a:r>
              <a:rPr lang="en-US" sz="1598" spc="-7">
                <a:solidFill>
                  <a:srgbClr val="231E21"/>
                </a:solidFill>
                <a:latin typeface="Open Sans" panose="020B0606030504020204" pitchFamily="34" charset="0"/>
                <a:ea typeface="Open Sans" panose="020B0606030504020204" pitchFamily="34" charset="0"/>
                <a:cs typeface="Open Sans" panose="020B0606030504020204" pitchFamily="34" charset="0"/>
              </a:rPr>
              <a:t> </a:t>
            </a:r>
          </a:p>
          <a:p>
            <a:pPr marL="16067" marR="1882371">
              <a:lnSpc>
                <a:spcPct val="118400"/>
              </a:lnSpc>
              <a:spcBef>
                <a:spcPts val="133"/>
              </a:spcBef>
              <a:buClr>
                <a:srgbClr val="0E7C80"/>
              </a:buClr>
              <a:buSzPct val="78947"/>
              <a:tabLst>
                <a:tab pos="351782" algn="l"/>
                <a:tab pos="352628" algn="l"/>
              </a:tabLst>
            </a:pPr>
            <a:endParaRPr lang="en-AU" sz="1598" kern="0">
              <a:latin typeface="Open Sans" panose="020B0606030504020204" pitchFamily="34" charset="0"/>
              <a:ea typeface="Open Sans" panose="020B0606030504020204" pitchFamily="34" charset="0"/>
              <a:cs typeface="Open Sans" panose="020B0606030504020204" pitchFamily="34" charset="0"/>
            </a:endParaRPr>
          </a:p>
          <a:p>
            <a:pPr marL="16067" marR="1882371">
              <a:lnSpc>
                <a:spcPct val="118400"/>
              </a:lnSpc>
              <a:spcBef>
                <a:spcPts val="133"/>
              </a:spcBef>
              <a:buClr>
                <a:srgbClr val="0E7C80"/>
              </a:buClr>
              <a:buSzPct val="78947"/>
              <a:tabLst>
                <a:tab pos="351782" algn="l"/>
                <a:tab pos="352628" algn="l"/>
              </a:tabLst>
            </a:pPr>
            <a:endParaRPr lang="en-US" sz="1598" spc="-7">
              <a:solidFill>
                <a:srgbClr val="231E21"/>
              </a:solidFill>
              <a:latin typeface="Open Sans" panose="020B0606030504020204" pitchFamily="34" charset="0"/>
              <a:ea typeface="Open Sans" panose="020B0606030504020204" pitchFamily="34" charset="0"/>
              <a:cs typeface="Open Sans" panose="020B0606030504020204" pitchFamily="34" charset="0"/>
            </a:endParaRPr>
          </a:p>
          <a:p>
            <a:pPr marL="16067" marR="1882371">
              <a:lnSpc>
                <a:spcPct val="118400"/>
              </a:lnSpc>
              <a:spcBef>
                <a:spcPts val="133"/>
              </a:spcBef>
              <a:buClr>
                <a:srgbClr val="0E7C80"/>
              </a:buClr>
              <a:buSzPct val="78947"/>
              <a:tabLst>
                <a:tab pos="351782" algn="l"/>
                <a:tab pos="352628" algn="l"/>
              </a:tabLst>
            </a:pPr>
            <a:endParaRPr lang="en-AU" sz="1598" kern="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group of people in a circle&#10;&#10;Description automatically generated">
            <a:extLst>
              <a:ext uri="{FF2B5EF4-FFF2-40B4-BE49-F238E27FC236}">
                <a16:creationId xmlns:a16="http://schemas.microsoft.com/office/drawing/2014/main" id="{ADB3E8FD-AA76-0AF2-C990-5E4D3DA81E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90" y="451394"/>
            <a:ext cx="542532" cy="542532"/>
          </a:xfrm>
          <a:prstGeom prst="rect">
            <a:avLst/>
          </a:prstGeom>
        </p:spPr>
      </p:pic>
      <p:graphicFrame>
        <p:nvGraphicFramePr>
          <p:cNvPr id="6" name="Table 7">
            <a:extLst>
              <a:ext uri="{FF2B5EF4-FFF2-40B4-BE49-F238E27FC236}">
                <a16:creationId xmlns:a16="http://schemas.microsoft.com/office/drawing/2014/main" id="{333D4ED0-99FF-A2CE-85AA-8B2F4FEF5EB7}"/>
              </a:ext>
            </a:extLst>
          </p:cNvPr>
          <p:cNvGraphicFramePr>
            <a:graphicFrameLocks noGrp="1"/>
          </p:cNvGraphicFramePr>
          <p:nvPr>
            <p:extLst>
              <p:ext uri="{D42A27DB-BD31-4B8C-83A1-F6EECF244321}">
                <p14:modId xmlns:p14="http://schemas.microsoft.com/office/powerpoint/2010/main" val="867568466"/>
              </p:ext>
            </p:extLst>
          </p:nvPr>
        </p:nvGraphicFramePr>
        <p:xfrm>
          <a:off x="1061620" y="1622920"/>
          <a:ext cx="10143592" cy="4899803"/>
        </p:xfrm>
        <a:graphic>
          <a:graphicData uri="http://schemas.openxmlformats.org/drawingml/2006/table">
            <a:tbl>
              <a:tblPr firstRow="1" bandRow="1">
                <a:tableStyleId>{21E4AEA4-8DFA-4A89-87EB-49C32662AFE0}</a:tableStyleId>
              </a:tblPr>
              <a:tblGrid>
                <a:gridCol w="5071796">
                  <a:extLst>
                    <a:ext uri="{9D8B030D-6E8A-4147-A177-3AD203B41FA5}">
                      <a16:colId xmlns:a16="http://schemas.microsoft.com/office/drawing/2014/main" val="4200721137"/>
                    </a:ext>
                  </a:extLst>
                </a:gridCol>
                <a:gridCol w="5071796">
                  <a:extLst>
                    <a:ext uri="{9D8B030D-6E8A-4147-A177-3AD203B41FA5}">
                      <a16:colId xmlns:a16="http://schemas.microsoft.com/office/drawing/2014/main" val="3633649591"/>
                    </a:ext>
                  </a:extLst>
                </a:gridCol>
              </a:tblGrid>
              <a:tr h="570942">
                <a:tc>
                  <a:txBody>
                    <a:bodyPr/>
                    <a:lstStyle/>
                    <a:p>
                      <a:r>
                        <a:rPr lang="en-US" sz="2400"/>
                        <a:t>Outcome</a:t>
                      </a:r>
                      <a:endParaRPr lang="en-AU" sz="2400"/>
                    </a:p>
                  </a:txBody>
                  <a:tcPr marL="121770" marR="121770" marT="60885" marB="60885"/>
                </a:tc>
                <a:tc>
                  <a:txBody>
                    <a:bodyPr/>
                    <a:lstStyle/>
                    <a:p>
                      <a:r>
                        <a:rPr lang="en-US" sz="2400"/>
                        <a:t>Examples of actions to meet</a:t>
                      </a:r>
                      <a:endParaRPr lang="en-AU" sz="2400"/>
                    </a:p>
                  </a:txBody>
                  <a:tcPr marL="121770" marR="121770" marT="60885" marB="60885"/>
                </a:tc>
                <a:extLst>
                  <a:ext uri="{0D108BD9-81ED-4DB2-BD59-A6C34878D82A}">
                    <a16:rowId xmlns:a16="http://schemas.microsoft.com/office/drawing/2014/main" val="2469875345"/>
                  </a:ext>
                </a:extLst>
              </a:tr>
              <a:tr h="3044242">
                <a:tc>
                  <a:txBody>
                    <a:bodyPr/>
                    <a:lstStyle/>
                    <a:p>
                      <a:r>
                        <a:rPr lang="en-AU" sz="1600" b="0" u="none" strike="noStrike" baseline="0">
                          <a:solidFill>
                            <a:schemeClr val="dk1"/>
                          </a:solidFill>
                        </a:rPr>
                        <a:t>Senior leaders understand their obligations under the Sex Discrimination Act and have up-to-date knowledge about relevant unlawful conduct. </a:t>
                      </a:r>
                      <a:endParaRPr lang="en-AU" sz="1600"/>
                    </a:p>
                  </a:txBody>
                  <a:tcPr marL="121770" marR="121770" marT="60885" marB="60885"/>
                </a:tc>
                <a:tc>
                  <a:txBody>
                    <a:bodyPr/>
                    <a:lstStyle/>
                    <a:p>
                      <a:pPr marL="171450" indent="-171450" algn="l">
                        <a:buFont typeface="Arial" panose="020B0604020202020204" pitchFamily="34" charset="0"/>
                        <a:buChar char="•"/>
                      </a:pPr>
                      <a:r>
                        <a:rPr lang="en-AU" sz="1600" b="0" u="none" strike="noStrike" baseline="0">
                          <a:solidFill>
                            <a:schemeClr val="dk1"/>
                          </a:solidFill>
                        </a:rPr>
                        <a:t>Senior leaders read the Guidelines</a:t>
                      </a:r>
                    </a:p>
                    <a:p>
                      <a:pPr marL="0" indent="0" algn="l">
                        <a:buFont typeface="Arial" panose="020B0604020202020204" pitchFamily="34" charset="0"/>
                        <a:buNone/>
                      </a:pPr>
                      <a:endParaRPr lang="en-AU" sz="1600" b="0" u="none" strike="noStrike" baseline="0">
                        <a:solidFill>
                          <a:schemeClr val="dk1"/>
                        </a:solidFill>
                      </a:endParaRPr>
                    </a:p>
                    <a:p>
                      <a:pPr marL="171450" indent="-171450" algn="l">
                        <a:buFont typeface="Arial" panose="020B0604020202020204" pitchFamily="34" charset="0"/>
                        <a:buChar char="•"/>
                      </a:pPr>
                      <a:r>
                        <a:rPr lang="en-AU" sz="1600" b="0" u="none" strike="noStrike" baseline="0">
                          <a:solidFill>
                            <a:schemeClr val="dk1"/>
                          </a:solidFill>
                        </a:rPr>
                        <a:t>Senior leaders attend quality education sessions on the applicable laws and their rights and responsibilities.</a:t>
                      </a:r>
                    </a:p>
                    <a:p>
                      <a:pPr marL="0" indent="0" algn="l">
                        <a:buFont typeface="Arial" panose="020B0604020202020204" pitchFamily="34" charset="0"/>
                        <a:buNone/>
                      </a:pPr>
                      <a:endParaRPr lang="en-AU" sz="1600" b="0" u="none" strike="noStrike" baseline="0">
                        <a:solidFill>
                          <a:schemeClr val="dk1"/>
                        </a:solidFill>
                      </a:endParaRPr>
                    </a:p>
                    <a:p>
                      <a:pPr marL="171450" indent="-171450" algn="l">
                        <a:buFont typeface="Arial" panose="020B0604020202020204" pitchFamily="34" charset="0"/>
                        <a:buChar char="•"/>
                      </a:pPr>
                      <a:r>
                        <a:rPr lang="en-AU" sz="1600" b="0" u="none" strike="noStrike" baseline="0">
                          <a:solidFill>
                            <a:schemeClr val="dk1"/>
                          </a:solidFill>
                        </a:rPr>
                        <a:t>Senior leaders arrange for the organisation to subscribe to relevant updates from regulators and peak bodies on developments in laws relating to relevant unlawful conduct and for this information to be distributed to senior leaders.</a:t>
                      </a:r>
                      <a:endParaRPr lang="en-AU" sz="1600" b="0" i="0" u="none" strike="noStrike"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marL="121770" marR="121770" marT="60885" marB="60885"/>
                </a:tc>
                <a:extLst>
                  <a:ext uri="{0D108BD9-81ED-4DB2-BD59-A6C34878D82A}">
                    <a16:rowId xmlns:a16="http://schemas.microsoft.com/office/drawing/2014/main" val="1949506772"/>
                  </a:ext>
                </a:extLst>
              </a:tr>
              <a:tr h="128461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AU" sz="1600" b="0" u="none" strike="noStrike" baseline="0">
                          <a:solidFill>
                            <a:schemeClr val="dk1"/>
                          </a:solidFill>
                        </a:rPr>
                        <a:t>Senior leaders are visible in their commitment to safe, respectful and inclusive workplaces that value diversity and gender equality. They set clear expectations and role model respectful behaviour. </a:t>
                      </a:r>
                      <a:endParaRPr lang="en-AU" sz="1600" b="0" i="0" u="none" strike="noStrike"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marL="121770" marR="121770" marT="60885" marB="60885"/>
                </a:tc>
                <a:tc>
                  <a:txBody>
                    <a:bodyPr/>
                    <a:lstStyle/>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u="none" strike="noStrike" baseline="0">
                          <a:solidFill>
                            <a:schemeClr val="dk1"/>
                          </a:solidFill>
                        </a:rPr>
                        <a:t>Senior leaders take an active interest in learning from, and supporting, relevant committees and groups. This may include diversity and inclusion committees or existing WHS committees. </a:t>
                      </a:r>
                      <a:endParaRPr lang="en-AU" sz="1600" b="0" i="0" u="none" strike="noStrike" baseline="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marL="121770" marR="121770" marT="60885" marB="60885"/>
                </a:tc>
                <a:extLst>
                  <a:ext uri="{0D108BD9-81ED-4DB2-BD59-A6C34878D82A}">
                    <a16:rowId xmlns:a16="http://schemas.microsoft.com/office/drawing/2014/main" val="3932511687"/>
                  </a:ext>
                </a:extLst>
              </a:tr>
            </a:tbl>
          </a:graphicData>
        </a:graphic>
      </p:graphicFrame>
    </p:spTree>
    <p:extLst>
      <p:ext uri="{BB962C8B-B14F-4D97-AF65-F5344CB8AC3E}">
        <p14:creationId xmlns:p14="http://schemas.microsoft.com/office/powerpoint/2010/main" val="296052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1CD446-C3A0-1637-3A9C-A6CB08B78545}"/>
              </a:ext>
            </a:extLst>
          </p:cNvPr>
          <p:cNvSpPr txBox="1"/>
          <p:nvPr/>
        </p:nvSpPr>
        <p:spPr>
          <a:xfrm>
            <a:off x="765616" y="803700"/>
            <a:ext cx="9621257" cy="5202643"/>
          </a:xfrm>
          <a:prstGeom prst="rect">
            <a:avLst/>
          </a:prstGeom>
          <a:noFill/>
        </p:spPr>
        <p:txBody>
          <a:bodyPr wrap="square">
            <a:spAutoFit/>
          </a:bodyPr>
          <a:lstStyle/>
          <a:p>
            <a:pPr fontAlgn="base">
              <a:lnSpc>
                <a:spcPct val="150000"/>
              </a:lnSpc>
              <a:spcBef>
                <a:spcPts val="533"/>
              </a:spcBef>
              <a:spcAft>
                <a:spcPts val="533"/>
              </a:spcAft>
            </a:pPr>
            <a:r>
              <a:rPr lang="en-AU" sz="2663" i="1">
                <a:latin typeface="Open Sans" panose="020B0606030504020204" pitchFamily="34" charset="0"/>
                <a:ea typeface="Open Sans" panose="020B0606030504020204" pitchFamily="34" charset="0"/>
                <a:cs typeface="Open Sans" panose="020B0606030504020204" pitchFamily="34" charset="0"/>
              </a:rPr>
              <a:t>“The Commission expects organisations and businesses to take a </a:t>
            </a:r>
            <a:r>
              <a:rPr lang="en-AU" sz="2663" b="1" i="1">
                <a:latin typeface="Open Sans" panose="020B0606030504020204" pitchFamily="34" charset="0"/>
                <a:ea typeface="Open Sans" panose="020B0606030504020204" pitchFamily="34" charset="0"/>
                <a:cs typeface="Open Sans" panose="020B0606030504020204" pitchFamily="34" charset="0"/>
              </a:rPr>
              <a:t>holistic approach </a:t>
            </a:r>
            <a:r>
              <a:rPr lang="en-AU" sz="2663" i="1">
                <a:latin typeface="Open Sans" panose="020B0606030504020204" pitchFamily="34" charset="0"/>
                <a:ea typeface="Open Sans" panose="020B0606030504020204" pitchFamily="34" charset="0"/>
                <a:cs typeface="Open Sans" panose="020B0606030504020204" pitchFamily="34" charset="0"/>
              </a:rPr>
              <a:t>to creating safe and respectful workplaces and </a:t>
            </a:r>
            <a:r>
              <a:rPr lang="en-AU" sz="2663" b="1" i="1">
                <a:latin typeface="Open Sans" panose="020B0606030504020204" pitchFamily="34" charset="0"/>
                <a:ea typeface="Open Sans" panose="020B0606030504020204" pitchFamily="34" charset="0"/>
                <a:cs typeface="Open Sans" panose="020B0606030504020204" pitchFamily="34" charset="0"/>
              </a:rPr>
              <a:t>not feel restricted </a:t>
            </a:r>
            <a:r>
              <a:rPr lang="en-AU" sz="2663" i="1">
                <a:latin typeface="Open Sans" panose="020B0606030504020204" pitchFamily="34" charset="0"/>
                <a:ea typeface="Open Sans" panose="020B0606030504020204" pitchFamily="34" charset="0"/>
                <a:cs typeface="Open Sans" panose="020B0606030504020204" pitchFamily="34" charset="0"/>
              </a:rPr>
              <a:t>to the examples contained in these Guidelines.</a:t>
            </a:r>
          </a:p>
          <a:p>
            <a:pPr fontAlgn="base">
              <a:lnSpc>
                <a:spcPct val="150000"/>
              </a:lnSpc>
              <a:spcBef>
                <a:spcPts val="533"/>
              </a:spcBef>
              <a:spcAft>
                <a:spcPts val="533"/>
              </a:spcAft>
            </a:pPr>
            <a:r>
              <a:rPr lang="en-AU" sz="2663" b="1" i="1">
                <a:latin typeface="Open Sans" panose="020B0606030504020204" pitchFamily="34" charset="0"/>
                <a:ea typeface="Open Sans" panose="020B0606030504020204" pitchFamily="34" charset="0"/>
                <a:cs typeface="Open Sans" panose="020B0606030504020204" pitchFamily="34" charset="0"/>
              </a:rPr>
              <a:t>Creative, innovative and bold</a:t>
            </a:r>
            <a:r>
              <a:rPr lang="en-AU" sz="2663" i="1">
                <a:latin typeface="Open Sans" panose="020B0606030504020204" pitchFamily="34" charset="0"/>
                <a:ea typeface="Open Sans" panose="020B0606030504020204" pitchFamily="34" charset="0"/>
                <a:cs typeface="Open Sans" panose="020B0606030504020204" pitchFamily="34" charset="0"/>
              </a:rPr>
              <a:t> strategies to achieve substantive </a:t>
            </a:r>
            <a:r>
              <a:rPr lang="en-AU" sz="2663" b="1" i="1">
                <a:latin typeface="Open Sans" panose="020B0606030504020204" pitchFamily="34" charset="0"/>
                <a:ea typeface="Open Sans" panose="020B0606030504020204" pitchFamily="34" charset="0"/>
                <a:cs typeface="Open Sans" panose="020B0606030504020204" pitchFamily="34" charset="0"/>
              </a:rPr>
              <a:t>equality</a:t>
            </a:r>
            <a:r>
              <a:rPr lang="en-AU" sz="2663" i="1">
                <a:latin typeface="Open Sans" panose="020B0606030504020204" pitchFamily="34" charset="0"/>
                <a:ea typeface="Open Sans" panose="020B0606030504020204" pitchFamily="34" charset="0"/>
                <a:cs typeface="Open Sans" panose="020B0606030504020204" pitchFamily="34" charset="0"/>
              </a:rPr>
              <a:t> and </a:t>
            </a:r>
            <a:r>
              <a:rPr lang="en-AU" sz="2663" b="1" i="1">
                <a:latin typeface="Open Sans" panose="020B0606030504020204" pitchFamily="34" charset="0"/>
                <a:ea typeface="Open Sans" panose="020B0606030504020204" pitchFamily="34" charset="0"/>
                <a:cs typeface="Open Sans" panose="020B0606030504020204" pitchFamily="34" charset="0"/>
              </a:rPr>
              <a:t>foster positive workplace cultures </a:t>
            </a:r>
            <a:r>
              <a:rPr lang="en-AU" sz="2663" i="1">
                <a:latin typeface="Open Sans" panose="020B0606030504020204" pitchFamily="34" charset="0"/>
                <a:ea typeface="Open Sans" panose="020B0606030504020204" pitchFamily="34" charset="0"/>
                <a:cs typeface="Open Sans" panose="020B0606030504020204" pitchFamily="34" charset="0"/>
              </a:rPr>
              <a:t>are strongly encouraged.”</a:t>
            </a:r>
          </a:p>
          <a:p>
            <a:pPr algn="r" fontAlgn="base">
              <a:lnSpc>
                <a:spcPct val="150000"/>
              </a:lnSpc>
              <a:spcBef>
                <a:spcPts val="533"/>
              </a:spcBef>
              <a:spcAft>
                <a:spcPts val="533"/>
              </a:spcAft>
            </a:pPr>
            <a:r>
              <a:rPr lang="en-US" sz="2663" b="1" kern="0" spc="-7">
                <a:solidFill>
                  <a:srgbClr val="0E7C80"/>
                </a:solidFill>
                <a:latin typeface="OpenSans-Extrabold"/>
                <a:cs typeface="OpenSans-Extrabold"/>
              </a:rPr>
              <a:t>					Guidelines (page 12)</a:t>
            </a:r>
            <a:endParaRPr lang="en-AU" sz="2663" i="1">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3C11F-3561-DF45-CCF7-7A68F00ED2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4F2C42-5954-0D6F-469F-6FF7C0B58432}"/>
              </a:ext>
            </a:extLst>
          </p:cNvPr>
          <p:cNvSpPr>
            <a:spLocks noGrp="1"/>
          </p:cNvSpPr>
          <p:nvPr>
            <p:ph type="title"/>
          </p:nvPr>
        </p:nvSpPr>
        <p:spPr>
          <a:xfrm>
            <a:off x="847816" y="1417261"/>
            <a:ext cx="8596668" cy="1826581"/>
          </a:xfrm>
        </p:spPr>
        <p:txBody>
          <a:bodyPr anchor="b">
            <a:normAutofit/>
          </a:bodyPr>
          <a:lstStyle/>
          <a:p>
            <a:r>
              <a:rPr lang="en-AU"/>
              <a:t>The AHRC’s Approach to Compliance and Enforcement</a:t>
            </a:r>
          </a:p>
        </p:txBody>
      </p:sp>
      <p:sp>
        <p:nvSpPr>
          <p:cNvPr id="5" name="Subtitle 4">
            <a:extLst>
              <a:ext uri="{FF2B5EF4-FFF2-40B4-BE49-F238E27FC236}">
                <a16:creationId xmlns:a16="http://schemas.microsoft.com/office/drawing/2014/main" id="{E8F4CEBD-39C2-C4DE-019B-FC94D2E326B0}"/>
              </a:ext>
            </a:extLst>
          </p:cNvPr>
          <p:cNvSpPr>
            <a:spLocks noGrp="1"/>
          </p:cNvSpPr>
          <p:nvPr>
            <p:ph type="body" idx="1"/>
          </p:nvPr>
        </p:nvSpPr>
        <p:spPr>
          <a:xfrm>
            <a:off x="847816" y="3429000"/>
            <a:ext cx="8596668" cy="860400"/>
          </a:xfrm>
        </p:spPr>
        <p:txBody>
          <a:bodyPr anchor="t">
            <a:normAutofit/>
          </a:bodyPr>
          <a:lstStyle/>
          <a:p>
            <a:pPr marL="0" lvl="1" algn="l" fontAlgn="auto"/>
            <a:r>
              <a:rPr lang="en-AU" sz="2000" b="0" i="0">
                <a:solidFill>
                  <a:srgbClr val="030303"/>
                </a:solidFill>
                <a:effectLst/>
              </a:rPr>
              <a:t>To understand the Commission’s approach to regulating the Positive Duty.</a:t>
            </a:r>
          </a:p>
        </p:txBody>
      </p:sp>
    </p:spTree>
    <p:extLst>
      <p:ext uri="{BB962C8B-B14F-4D97-AF65-F5344CB8AC3E}">
        <p14:creationId xmlns:p14="http://schemas.microsoft.com/office/powerpoint/2010/main" val="2567158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533204" y="348163"/>
            <a:ext cx="9701089" cy="1229589"/>
          </a:xfrm>
        </p:spPr>
        <p:txBody>
          <a:bodyPr>
            <a:normAutofit fontScale="90000"/>
          </a:bodyPr>
          <a:lstStyle/>
          <a:p>
            <a:r>
              <a:rPr lang="en-US" sz="3995" spc="-7">
                <a:solidFill>
                  <a:srgbClr val="0E7C80"/>
                </a:solidFill>
                <a:latin typeface="OpenSans-Extrabold"/>
                <a:cs typeface="OpenSans-Extrabold"/>
              </a:rPr>
              <a:t>Enforcement – Our Functions</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599193" y="1248188"/>
            <a:ext cx="11592807" cy="4941502"/>
          </a:xfrm>
          <a:prstGeom prst="rect">
            <a:avLst/>
          </a:prstGeom>
        </p:spPr>
        <p:txBody>
          <a:bodyPr vert="horz" wrap="square" lIns="0" tIns="16912" rIns="0" bIns="0" rtlCol="0">
            <a:spAutoFit/>
          </a:bodyPr>
          <a:lstStyle/>
          <a:p>
            <a:pPr marR="1882371">
              <a:spcBef>
                <a:spcPts val="1598"/>
              </a:spcBef>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Commission has compliance and enforcement functions:</a:t>
            </a:r>
          </a:p>
          <a:p>
            <a:pPr marL="380533" marR="1882371" indent="-380533">
              <a:spcBef>
                <a:spcPts val="1598"/>
              </a:spcBef>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to </a:t>
            </a:r>
            <a:r>
              <a:rPr lang="en-AU" sz="2400" b="1">
                <a:latin typeface="Open Sans" panose="020B0606030504020204" pitchFamily="34" charset="0"/>
                <a:ea typeface="Open Sans" panose="020B0606030504020204" pitchFamily="34" charset="0"/>
                <a:cs typeface="Open Sans" panose="020B0606030504020204" pitchFamily="34" charset="0"/>
              </a:rPr>
              <a:t>inquire</a:t>
            </a:r>
            <a:r>
              <a:rPr lang="en-AU" sz="2400">
                <a:latin typeface="Open Sans" panose="020B0606030504020204" pitchFamily="34" charset="0"/>
                <a:ea typeface="Open Sans" panose="020B0606030504020204" pitchFamily="34" charset="0"/>
                <a:cs typeface="Open Sans" panose="020B0606030504020204" pitchFamily="34" charset="0"/>
              </a:rPr>
              <a:t> into the positive duty</a:t>
            </a:r>
          </a:p>
          <a:p>
            <a:pPr marL="380533" marR="1882371" indent="-380533">
              <a:spcBef>
                <a:spcPts val="1598"/>
              </a:spcBef>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to </a:t>
            </a:r>
            <a:r>
              <a:rPr lang="en-AU" sz="2400" b="1">
                <a:latin typeface="Open Sans" panose="020B0606030504020204" pitchFamily="34" charset="0"/>
                <a:ea typeface="Open Sans" panose="020B0606030504020204" pitchFamily="34" charset="0"/>
                <a:cs typeface="Open Sans" panose="020B0606030504020204" pitchFamily="34" charset="0"/>
              </a:rPr>
              <a:t>ensure compliance </a:t>
            </a:r>
            <a:r>
              <a:rPr lang="en-AU" sz="2400">
                <a:latin typeface="Open Sans" panose="020B0606030504020204" pitchFamily="34" charset="0"/>
                <a:ea typeface="Open Sans" panose="020B0606030504020204" pitchFamily="34" charset="0"/>
                <a:cs typeface="Open Sans" panose="020B0606030504020204" pitchFamily="34" charset="0"/>
              </a:rPr>
              <a:t>with the positive duty</a:t>
            </a:r>
          </a:p>
          <a:p>
            <a:pPr marR="1882371">
              <a:spcBef>
                <a:spcPts val="1598"/>
              </a:spcBef>
              <a:buClr>
                <a:srgbClr val="0E7C80"/>
              </a:buClr>
              <a:buSzPct val="78947"/>
              <a:tabLst>
                <a:tab pos="351782" algn="l"/>
                <a:tab pos="352628" algn="l"/>
              </a:tabLst>
            </a:pPr>
            <a:endParaRPr lang="en-AU" sz="2400">
              <a:latin typeface="Open Sans" panose="020B0606030504020204" pitchFamily="34" charset="0"/>
              <a:ea typeface="Open Sans" panose="020B0606030504020204" pitchFamily="34" charset="0"/>
              <a:cs typeface="Open Sans" panose="020B0606030504020204" pitchFamily="34" charset="0"/>
            </a:endParaRPr>
          </a:p>
          <a:p>
            <a:pPr marR="1882371">
              <a:spcBef>
                <a:spcPts val="1598"/>
              </a:spcBef>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Commission also has statutory functions:</a:t>
            </a:r>
          </a:p>
          <a:p>
            <a:pPr marL="380533" marR="1882371" indent="-380533">
              <a:spcBef>
                <a:spcPts val="1598"/>
              </a:spcBef>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to </a:t>
            </a:r>
            <a:r>
              <a:rPr lang="en-AU" sz="2400" b="1">
                <a:latin typeface="Open Sans" panose="020B0606030504020204" pitchFamily="34" charset="0"/>
                <a:ea typeface="Open Sans" panose="020B0606030504020204" pitchFamily="34" charset="0"/>
                <a:cs typeface="Open Sans" panose="020B0606030504020204" pitchFamily="34" charset="0"/>
              </a:rPr>
              <a:t>promote understanding </a:t>
            </a:r>
            <a:r>
              <a:rPr lang="en-AU" sz="2400">
                <a:latin typeface="Open Sans" panose="020B0606030504020204" pitchFamily="34" charset="0"/>
                <a:ea typeface="Open Sans" panose="020B0606030504020204" pitchFamily="34" charset="0"/>
                <a:cs typeface="Open Sans" panose="020B0606030504020204" pitchFamily="34" charset="0"/>
              </a:rPr>
              <a:t>and </a:t>
            </a:r>
            <a:r>
              <a:rPr lang="en-AU" sz="2400" b="1">
                <a:latin typeface="Open Sans" panose="020B0606030504020204" pitchFamily="34" charset="0"/>
                <a:ea typeface="Open Sans" panose="020B0606030504020204" pitchFamily="34" charset="0"/>
                <a:cs typeface="Open Sans" panose="020B0606030504020204" pitchFamily="34" charset="0"/>
              </a:rPr>
              <a:t>acceptance</a:t>
            </a:r>
            <a:r>
              <a:rPr lang="en-AU" sz="2400">
                <a:latin typeface="Open Sans" panose="020B0606030504020204" pitchFamily="34" charset="0"/>
                <a:ea typeface="Open Sans" panose="020B0606030504020204" pitchFamily="34" charset="0"/>
                <a:cs typeface="Open Sans" panose="020B0606030504020204" pitchFamily="34" charset="0"/>
              </a:rPr>
              <a:t>, and </a:t>
            </a:r>
            <a:r>
              <a:rPr lang="en-AU" sz="2400" b="1">
                <a:latin typeface="Open Sans" panose="020B0606030504020204" pitchFamily="34" charset="0"/>
                <a:ea typeface="Open Sans" panose="020B0606030504020204" pitchFamily="34" charset="0"/>
                <a:cs typeface="Open Sans" panose="020B0606030504020204" pitchFamily="34" charset="0"/>
              </a:rPr>
              <a:t>public discussion</a:t>
            </a:r>
            <a:r>
              <a:rPr lang="en-AU" sz="2400">
                <a:latin typeface="Open Sans" panose="020B0606030504020204" pitchFamily="34" charset="0"/>
                <a:ea typeface="Open Sans" panose="020B0606030504020204" pitchFamily="34" charset="0"/>
                <a:cs typeface="Open Sans" panose="020B0606030504020204" pitchFamily="34" charset="0"/>
              </a:rPr>
              <a:t>, of the positive duty and</a:t>
            </a:r>
          </a:p>
          <a:p>
            <a:pPr marL="380533" marR="1882371" indent="-380533">
              <a:spcBef>
                <a:spcPts val="1598"/>
              </a:spcBef>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to undertake </a:t>
            </a:r>
            <a:r>
              <a:rPr lang="en-AU" sz="2400" b="1">
                <a:latin typeface="Open Sans" panose="020B0606030504020204" pitchFamily="34" charset="0"/>
                <a:ea typeface="Open Sans" panose="020B0606030504020204" pitchFamily="34" charset="0"/>
                <a:cs typeface="Open Sans" panose="020B0606030504020204" pitchFamily="34" charset="0"/>
              </a:rPr>
              <a:t>educational programs </a:t>
            </a:r>
            <a:r>
              <a:rPr lang="en-AU" sz="2400">
                <a:latin typeface="Open Sans" panose="020B0606030504020204" pitchFamily="34" charset="0"/>
                <a:ea typeface="Open Sans" panose="020B0606030504020204" pitchFamily="34" charset="0"/>
                <a:cs typeface="Open Sans" panose="020B0606030504020204" pitchFamily="34" charset="0"/>
              </a:rPr>
              <a:t>and </a:t>
            </a:r>
            <a:r>
              <a:rPr lang="en-AU" sz="2400" b="1">
                <a:latin typeface="Open Sans" panose="020B0606030504020204" pitchFamily="34" charset="0"/>
                <a:ea typeface="Open Sans" panose="020B0606030504020204" pitchFamily="34" charset="0"/>
                <a:cs typeface="Open Sans" panose="020B0606030504020204" pitchFamily="34" charset="0"/>
              </a:rPr>
              <a:t>research</a:t>
            </a:r>
            <a:r>
              <a:rPr lang="en-AU" sz="2400">
                <a:latin typeface="Open Sans" panose="020B0606030504020204" pitchFamily="34" charset="0"/>
                <a:ea typeface="Open Sans" panose="020B0606030504020204" pitchFamily="34" charset="0"/>
                <a:cs typeface="Open Sans" panose="020B0606030504020204" pitchFamily="34" charset="0"/>
              </a:rPr>
              <a:t> into the positive duty.</a:t>
            </a:r>
          </a:p>
          <a:p>
            <a:pPr marR="1882371">
              <a:buClr>
                <a:srgbClr val="0E7C80"/>
              </a:buClr>
              <a:buSzPct val="78947"/>
              <a:tabLst>
                <a:tab pos="351782" algn="l"/>
                <a:tab pos="352628" algn="l"/>
              </a:tabLst>
            </a:pPr>
            <a:endParaRPr lang="en-AU"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03927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697425" y="653889"/>
            <a:ext cx="9857430" cy="1229589"/>
          </a:xfrm>
        </p:spPr>
        <p:txBody>
          <a:bodyPr>
            <a:normAutofit fontScale="90000"/>
          </a:bodyPr>
          <a:lstStyle/>
          <a:p>
            <a:r>
              <a:rPr lang="en-US" sz="3995" spc="-7">
                <a:solidFill>
                  <a:srgbClr val="0E7C80"/>
                </a:solidFill>
                <a:latin typeface="OpenSans-Extrabold"/>
                <a:cs typeface="OpenSans-Extrabold"/>
              </a:rPr>
              <a:t>Enforcement – Our Powers</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853765" y="1678544"/>
            <a:ext cx="12751493" cy="3525730"/>
          </a:xfrm>
          <a:prstGeom prst="rect">
            <a:avLst/>
          </a:prstGeom>
        </p:spPr>
        <p:txBody>
          <a:bodyPr vert="horz" wrap="square" lIns="0" tIns="16912" rIns="0" bIns="0" rtlCol="0">
            <a:spAutoFit/>
          </a:bodyPr>
          <a:lstStyle/>
          <a:p>
            <a:pPr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With respect to the positive duty, the </a:t>
            </a:r>
          </a:p>
          <a:p>
            <a:pPr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Commission now has the power to: </a:t>
            </a:r>
          </a:p>
          <a:p>
            <a:pPr marL="380533" marR="1882371" indent="-380533">
              <a:spcBef>
                <a:spcPts val="2397"/>
              </a:spcBef>
              <a:buClr>
                <a:srgbClr val="0E7C80"/>
              </a:buClr>
              <a:buSzPct val="78947"/>
              <a:buFont typeface="Arial" panose="020B0604020202020204" pitchFamily="34" charset="0"/>
              <a:buChar char="•"/>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inquire</a:t>
            </a:r>
            <a:r>
              <a:rPr lang="en-AU" sz="2400">
                <a:latin typeface="Open Sans" panose="020B0606030504020204" pitchFamily="34" charset="0"/>
                <a:ea typeface="Open Sans" panose="020B0606030504020204" pitchFamily="34" charset="0"/>
                <a:cs typeface="Open Sans" panose="020B0606030504020204" pitchFamily="34" charset="0"/>
              </a:rPr>
              <a:t> into compliance, </a:t>
            </a:r>
          </a:p>
          <a:p>
            <a:pPr marL="380533" marR="1882371" indent="-380533">
              <a:spcBef>
                <a:spcPts val="1598"/>
              </a:spcBef>
              <a:buClr>
                <a:srgbClr val="0E7C80"/>
              </a:buClr>
              <a:buSzPct val="78947"/>
              <a:buFont typeface="Arial" panose="020B0604020202020204" pitchFamily="34" charset="0"/>
              <a:buChar char="•"/>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make findings </a:t>
            </a:r>
            <a:r>
              <a:rPr lang="en-AU" sz="2400">
                <a:latin typeface="Open Sans" panose="020B0606030504020204" pitchFamily="34" charset="0"/>
                <a:ea typeface="Open Sans" panose="020B0606030504020204" pitchFamily="34" charset="0"/>
                <a:cs typeface="Open Sans" panose="020B0606030504020204" pitchFamily="34" charset="0"/>
              </a:rPr>
              <a:t>of </a:t>
            </a:r>
            <a:r>
              <a:rPr lang="en-AU" sz="2400" b="1" u="sng">
                <a:latin typeface="Open Sans" panose="020B0606030504020204" pitchFamily="34" charset="0"/>
                <a:ea typeface="Open Sans" panose="020B0606030504020204" pitchFamily="34" charset="0"/>
                <a:cs typeface="Open Sans" panose="020B0606030504020204" pitchFamily="34" charset="0"/>
              </a:rPr>
              <a:t>non-compliance</a:t>
            </a:r>
            <a:r>
              <a:rPr lang="en-AU" sz="2400">
                <a:latin typeface="Open Sans" panose="020B0606030504020204" pitchFamily="34" charset="0"/>
                <a:ea typeface="Open Sans" panose="020B0606030504020204" pitchFamily="34" charset="0"/>
                <a:cs typeface="Open Sans" panose="020B0606030504020204" pitchFamily="34" charset="0"/>
              </a:rPr>
              <a:t>, </a:t>
            </a:r>
          </a:p>
          <a:p>
            <a:pPr marL="380533" marR="1882371" indent="-380533">
              <a:spcBef>
                <a:spcPts val="1598"/>
              </a:spcBef>
              <a:buClr>
                <a:srgbClr val="0E7C80"/>
              </a:buClr>
              <a:buSzPct val="78947"/>
              <a:buFont typeface="Arial" panose="020B0604020202020204" pitchFamily="34" charset="0"/>
              <a:buChar char="•"/>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issue compliance notices </a:t>
            </a:r>
            <a:r>
              <a:rPr lang="en-AU" sz="2400">
                <a:latin typeface="Open Sans" panose="020B0606030504020204" pitchFamily="34" charset="0"/>
                <a:ea typeface="Open Sans" panose="020B0606030504020204" pitchFamily="34" charset="0"/>
                <a:cs typeface="Open Sans" panose="020B0606030504020204" pitchFamily="34" charset="0"/>
              </a:rPr>
              <a:t>that can be enforced by courts, and</a:t>
            </a:r>
          </a:p>
          <a:p>
            <a:pPr marL="380533" marR="1882371" indent="-380533">
              <a:spcBef>
                <a:spcPts val="1598"/>
              </a:spcBef>
              <a:buClr>
                <a:srgbClr val="0E7C80"/>
              </a:buClr>
              <a:buSzPct val="78947"/>
              <a:buFont typeface="Arial" panose="020B0604020202020204" pitchFamily="34" charset="0"/>
              <a:buChar char="•"/>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enter into enforceable undertakings </a:t>
            </a:r>
            <a:r>
              <a:rPr lang="en-AU" sz="2400">
                <a:latin typeface="Open Sans" panose="020B0606030504020204" pitchFamily="34" charset="0"/>
                <a:ea typeface="Open Sans" panose="020B0606030504020204" pitchFamily="34" charset="0"/>
                <a:cs typeface="Open Sans" panose="020B0606030504020204" pitchFamily="34" charset="0"/>
              </a:rPr>
              <a:t>(EU’s) with organisations and businesses.</a:t>
            </a:r>
          </a:p>
        </p:txBody>
      </p:sp>
      <p:pic>
        <p:nvPicPr>
          <p:cNvPr id="4" name="Picture 3">
            <a:extLst>
              <a:ext uri="{FF2B5EF4-FFF2-40B4-BE49-F238E27FC236}">
                <a16:creationId xmlns:a16="http://schemas.microsoft.com/office/drawing/2014/main" id="{0E77FB88-6E93-F590-E97B-FB6DAB52819E}"/>
              </a:ext>
            </a:extLst>
          </p:cNvPr>
          <p:cNvPicPr>
            <a:picLocks noChangeAspect="1"/>
          </p:cNvPicPr>
          <p:nvPr/>
        </p:nvPicPr>
        <p:blipFill>
          <a:blip r:embed="rId3"/>
          <a:stretch>
            <a:fillRect/>
          </a:stretch>
        </p:blipFill>
        <p:spPr>
          <a:xfrm>
            <a:off x="7229511" y="862045"/>
            <a:ext cx="3743014" cy="2566955"/>
          </a:xfrm>
          <a:prstGeom prst="rect">
            <a:avLst/>
          </a:prstGeom>
        </p:spPr>
      </p:pic>
    </p:spTree>
    <p:extLst>
      <p:ext uri="{BB962C8B-B14F-4D97-AF65-F5344CB8AC3E}">
        <p14:creationId xmlns:p14="http://schemas.microsoft.com/office/powerpoint/2010/main" val="1972702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036AB2-01A0-0279-A649-E3B9A4B12200}"/>
              </a:ext>
            </a:extLst>
          </p:cNvPr>
          <p:cNvSpPr/>
          <p:nvPr/>
        </p:nvSpPr>
        <p:spPr>
          <a:xfrm>
            <a:off x="204716" y="5745707"/>
            <a:ext cx="2238233" cy="9416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331699" y="348163"/>
            <a:ext cx="9701089" cy="1229589"/>
          </a:xfrm>
        </p:spPr>
        <p:txBody>
          <a:bodyPr>
            <a:normAutofit fontScale="90000"/>
          </a:bodyPr>
          <a:lstStyle/>
          <a:p>
            <a:r>
              <a:rPr lang="en-US" sz="3995" spc="-7">
                <a:solidFill>
                  <a:srgbClr val="0E7C80"/>
                </a:solidFill>
                <a:latin typeface="OpenSans-Extrabold"/>
                <a:cs typeface="OpenSans-Extrabold"/>
              </a:rPr>
              <a:t>How to Provide Information</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331699" y="1205504"/>
            <a:ext cx="12121157" cy="5187723"/>
          </a:xfrm>
          <a:prstGeom prst="rect">
            <a:avLst/>
          </a:prstGeom>
        </p:spPr>
        <p:txBody>
          <a:bodyPr vert="horz" wrap="square" lIns="0" tIns="16912" rIns="0" bIns="0" rtlCol="0">
            <a:spAutoFit/>
          </a:bodyPr>
          <a:lstStyle/>
          <a:p>
            <a:pPr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Commission has a webpage titled </a:t>
            </a:r>
            <a:r>
              <a:rPr lang="en-AU" sz="2400" b="1">
                <a:solidFill>
                  <a:srgbClr val="002060"/>
                </a:solidFill>
                <a:latin typeface="Open Sans" panose="020B0606030504020204" pitchFamily="34" charset="0"/>
                <a:ea typeface="Open Sans" panose="020B0606030504020204" pitchFamily="34" charset="0"/>
                <a:cs typeface="Open Sans" panose="020B0606030504020204" pitchFamily="34" charset="0"/>
              </a:rPr>
              <a:t>Positive Duty online form and resources</a:t>
            </a:r>
            <a:r>
              <a:rPr lang="en-AU" sz="2400">
                <a:latin typeface="Open Sans" panose="020B0606030504020204" pitchFamily="34" charset="0"/>
                <a:ea typeface="Open Sans" panose="020B0606030504020204" pitchFamily="34" charset="0"/>
                <a:cs typeface="Open Sans" panose="020B0606030504020204" pitchFamily="34" charset="0"/>
              </a:rPr>
              <a:t>.  </a:t>
            </a:r>
          </a:p>
          <a:p>
            <a:pPr marR="1882371">
              <a:buClr>
                <a:srgbClr val="0E7C80"/>
              </a:buClr>
              <a:buSzPct val="78947"/>
              <a:tabLst>
                <a:tab pos="351782" algn="l"/>
                <a:tab pos="352628" algn="l"/>
              </a:tabLst>
            </a:pPr>
            <a:endParaRPr lang="en-AU" sz="2400">
              <a:latin typeface="Open Sans" panose="020B0606030504020204" pitchFamily="34" charset="0"/>
              <a:ea typeface="Open Sans" panose="020B0606030504020204" pitchFamily="34" charset="0"/>
              <a:cs typeface="Open Sans" panose="020B0606030504020204" pitchFamily="34" charset="0"/>
            </a:endParaRPr>
          </a:p>
          <a:p>
            <a:pPr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This webpage also links to the Commission’s </a:t>
            </a:r>
          </a:p>
          <a:p>
            <a:pPr marL="456640" marR="1882371" indent="-456640">
              <a:buClr>
                <a:srgbClr val="0E7C80"/>
              </a:buClr>
              <a:buSzPct val="78947"/>
              <a:buFont typeface="Arial" panose="020B0604020202020204" pitchFamily="34" charset="0"/>
              <a:buChar char="•"/>
              <a:tabLst>
                <a:tab pos="351782" algn="l"/>
                <a:tab pos="352628" algn="l"/>
              </a:tabLst>
            </a:pPr>
            <a:r>
              <a:rPr lang="en-AU" sz="2400" b="1" i="1">
                <a:latin typeface="Open Sans" panose="020B0606030504020204" pitchFamily="34" charset="0"/>
                <a:ea typeface="Open Sans" panose="020B0606030504020204" pitchFamily="34" charset="0"/>
                <a:cs typeface="Open Sans" panose="020B0606030504020204" pitchFamily="34" charset="0"/>
              </a:rPr>
              <a:t>Compliance and Enforcement Policy</a:t>
            </a:r>
            <a:endParaRPr lang="en-AU" sz="2400">
              <a:latin typeface="Open Sans" panose="020B0606030504020204" pitchFamily="34" charset="0"/>
              <a:ea typeface="Open Sans" panose="020B0606030504020204" pitchFamily="34" charset="0"/>
              <a:cs typeface="Open Sans" panose="020B0606030504020204" pitchFamily="34" charset="0"/>
            </a:endParaRPr>
          </a:p>
          <a:p>
            <a:pPr marL="456640" marR="1882371" indent="-456640">
              <a:buClr>
                <a:srgbClr val="0E7C80"/>
              </a:buClr>
              <a:buSzPct val="78947"/>
              <a:buFont typeface="Arial" panose="020B0604020202020204" pitchFamily="34" charset="0"/>
              <a:buChar char="•"/>
              <a:tabLst>
                <a:tab pos="351782" algn="l"/>
                <a:tab pos="352628" algn="l"/>
              </a:tabLst>
            </a:pPr>
            <a:r>
              <a:rPr lang="en-AU" sz="2400" b="1" i="1">
                <a:latin typeface="Open Sans" panose="020B0606030504020204" pitchFamily="34" charset="0"/>
                <a:ea typeface="Open Sans" panose="020B0606030504020204" pitchFamily="34" charset="0"/>
                <a:cs typeface="Open Sans" panose="020B0606030504020204" pitchFamily="34" charset="0"/>
              </a:rPr>
              <a:t>Online Positive Duty Form </a:t>
            </a:r>
          </a:p>
          <a:p>
            <a:pPr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where people can provide information about any concerns with an organisation or business complying with the positive duty. </a:t>
            </a:r>
          </a:p>
          <a:p>
            <a:pPr marR="1882371">
              <a:buClr>
                <a:srgbClr val="0E7C80"/>
              </a:buClr>
              <a:buSzPct val="78947"/>
              <a:tabLst>
                <a:tab pos="351782" algn="l"/>
                <a:tab pos="352628" algn="l"/>
              </a:tabLst>
            </a:pPr>
            <a:endParaRPr lang="en-AU" sz="2400">
              <a:latin typeface="Open Sans" panose="020B0606030504020204" pitchFamily="34" charset="0"/>
              <a:ea typeface="Open Sans" panose="020B0606030504020204" pitchFamily="34" charset="0"/>
              <a:cs typeface="Open Sans" panose="020B0606030504020204" pitchFamily="34" charset="0"/>
            </a:endParaRPr>
          </a:p>
          <a:p>
            <a:pPr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webpage also provides information about what the Commission </a:t>
            </a:r>
          </a:p>
          <a:p>
            <a:pPr marL="456640" marR="1882371" indent="-456640">
              <a:buClr>
                <a:srgbClr val="0E7C80"/>
              </a:buClr>
              <a:buSzPct val="78947"/>
              <a:buFont typeface="Arial" panose="020B0604020202020204" pitchFamily="34" charset="0"/>
              <a:buChar char="•"/>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will do </a:t>
            </a:r>
            <a:r>
              <a:rPr lang="en-AU" sz="2400">
                <a:latin typeface="Open Sans" panose="020B0606030504020204" pitchFamily="34" charset="0"/>
                <a:ea typeface="Open Sans" panose="020B0606030504020204" pitchFamily="34" charset="0"/>
                <a:cs typeface="Open Sans" panose="020B0606030504020204" pitchFamily="34" charset="0"/>
              </a:rPr>
              <a:t>with your information and </a:t>
            </a:r>
          </a:p>
          <a:p>
            <a:pPr marL="456640" marR="1882371" indent="-456640">
              <a:buClr>
                <a:srgbClr val="0E7C80"/>
              </a:buClr>
              <a:buSzPct val="78947"/>
              <a:buFont typeface="Arial" panose="020B0604020202020204" pitchFamily="34" charset="0"/>
              <a:buChar char="•"/>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will not do </a:t>
            </a:r>
            <a:r>
              <a:rPr lang="en-AU" sz="2400">
                <a:latin typeface="Open Sans" panose="020B0606030504020204" pitchFamily="34" charset="0"/>
                <a:ea typeface="Open Sans" panose="020B0606030504020204" pitchFamily="34" charset="0"/>
                <a:cs typeface="Open Sans" panose="020B0606030504020204" pitchFamily="34" charset="0"/>
              </a:rPr>
              <a:t>with your information.</a:t>
            </a:r>
          </a:p>
          <a:p>
            <a:pPr marR="1882371">
              <a:buClr>
                <a:srgbClr val="0E7C80"/>
              </a:buClr>
              <a:buSzPct val="78947"/>
              <a:tabLst>
                <a:tab pos="351782" algn="l"/>
                <a:tab pos="352628" algn="l"/>
              </a:tabLst>
            </a:pPr>
            <a:endParaRPr lang="en-AU" sz="2400">
              <a:latin typeface="Open Sans" panose="020B0606030504020204" pitchFamily="34" charset="0"/>
              <a:ea typeface="Open Sans" panose="020B0606030504020204" pitchFamily="34" charset="0"/>
              <a:cs typeface="Open Sans" panose="020B0606030504020204" pitchFamily="34" charset="0"/>
            </a:endParaRPr>
          </a:p>
          <a:p>
            <a:pPr marR="1882371">
              <a:buClr>
                <a:srgbClr val="0E7C80"/>
              </a:buClr>
              <a:buSzPct val="78947"/>
              <a:tabLst>
                <a:tab pos="351782" algn="l"/>
                <a:tab pos="352628" algn="l"/>
              </a:tabLst>
            </a:pPr>
            <a:endParaRPr lang="en-AU"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9495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3D132-90BD-D70C-AA45-0C9DEE331A6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C75C905-C426-0943-86B3-8245397E70C0}"/>
              </a:ext>
            </a:extLst>
          </p:cNvPr>
          <p:cNvSpPr/>
          <p:nvPr/>
        </p:nvSpPr>
        <p:spPr>
          <a:xfrm>
            <a:off x="204716" y="5745707"/>
            <a:ext cx="2238233" cy="9416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A4B0A1E-7C3A-D6E1-61BF-D0226324441F}"/>
              </a:ext>
            </a:extLst>
          </p:cNvPr>
          <p:cNvSpPr>
            <a:spLocks noGrp="1"/>
          </p:cNvSpPr>
          <p:nvPr>
            <p:ph type="title"/>
          </p:nvPr>
        </p:nvSpPr>
        <p:spPr>
          <a:xfrm>
            <a:off x="331699" y="348164"/>
            <a:ext cx="9701089" cy="628230"/>
          </a:xfrm>
        </p:spPr>
        <p:txBody>
          <a:bodyPr>
            <a:normAutofit fontScale="90000"/>
          </a:bodyPr>
          <a:lstStyle/>
          <a:p>
            <a:r>
              <a:rPr lang="en-US" sz="3995" spc="-7">
                <a:solidFill>
                  <a:srgbClr val="0E7C80"/>
                </a:solidFill>
                <a:latin typeface="OpenSans-Extrabold"/>
                <a:cs typeface="OpenSans-Extrabold"/>
              </a:rPr>
              <a:t>What we </a:t>
            </a:r>
            <a:r>
              <a:rPr lang="en-US" sz="3995" u="sng" spc="-7">
                <a:solidFill>
                  <a:srgbClr val="0E7C80"/>
                </a:solidFill>
                <a:latin typeface="OpenSans-Extrabold"/>
                <a:cs typeface="OpenSans-Extrabold"/>
              </a:rPr>
              <a:t>will</a:t>
            </a:r>
            <a:r>
              <a:rPr lang="en-US" sz="3995" spc="-7">
                <a:solidFill>
                  <a:srgbClr val="0E7C80"/>
                </a:solidFill>
                <a:latin typeface="OpenSans-Extrabold"/>
                <a:cs typeface="OpenSans-Extrabold"/>
              </a:rPr>
              <a:t> and </a:t>
            </a:r>
            <a:r>
              <a:rPr lang="en-US" sz="3995" u="sng" spc="-7">
                <a:solidFill>
                  <a:srgbClr val="0E7C80"/>
                </a:solidFill>
                <a:latin typeface="OpenSans-Extrabold"/>
                <a:cs typeface="OpenSans-Extrabold"/>
              </a:rPr>
              <a:t>will not </a:t>
            </a:r>
            <a:r>
              <a:rPr lang="en-US" sz="3995" spc="-7">
                <a:solidFill>
                  <a:srgbClr val="0E7C80"/>
                </a:solidFill>
                <a:latin typeface="OpenSans-Extrabold"/>
                <a:cs typeface="OpenSans-Extrabold"/>
              </a:rPr>
              <a:t>do with reported information</a:t>
            </a:r>
            <a:br>
              <a:rPr lang="en-US" sz="3995" kern="0">
                <a:latin typeface="OpenSans-Extrabold"/>
                <a:cs typeface="OpenSans-Extrabold"/>
              </a:rPr>
            </a:br>
            <a:endParaRPr lang="en-AU" sz="3995"/>
          </a:p>
        </p:txBody>
      </p:sp>
      <p:sp>
        <p:nvSpPr>
          <p:cNvPr id="4" name="object 5">
            <a:extLst>
              <a:ext uri="{FF2B5EF4-FFF2-40B4-BE49-F238E27FC236}">
                <a16:creationId xmlns:a16="http://schemas.microsoft.com/office/drawing/2014/main" id="{F112C6A0-6E16-0E7D-A095-BDC9050EA2B0}"/>
              </a:ext>
            </a:extLst>
          </p:cNvPr>
          <p:cNvSpPr txBox="1"/>
          <p:nvPr/>
        </p:nvSpPr>
        <p:spPr>
          <a:xfrm>
            <a:off x="498369" y="1695698"/>
            <a:ext cx="10613916" cy="4814138"/>
          </a:xfrm>
          <a:prstGeom prst="rect">
            <a:avLst/>
          </a:prstGeom>
        </p:spPr>
        <p:txBody>
          <a:bodyPr vert="horz" wrap="square" lIns="0" tIns="12700" rIns="0" bIns="0" rtlCol="0">
            <a:spAutoFit/>
          </a:bodyPr>
          <a:lstStyle/>
          <a:p>
            <a:pPr marR="1413510">
              <a:buClr>
                <a:srgbClr val="0E7C80"/>
              </a:buClr>
              <a:buSzPct val="78947"/>
              <a:tabLst>
                <a:tab pos="264160" algn="l"/>
                <a:tab pos="264795" algn="l"/>
              </a:tabLst>
            </a:pPr>
            <a:r>
              <a:rPr lang="en-AU" sz="2400">
                <a:latin typeface="Open Sans" panose="020B0606030504020204" pitchFamily="34" charset="0"/>
                <a:ea typeface="Open Sans" panose="020B0606030504020204" pitchFamily="34" charset="0"/>
                <a:cs typeface="Open Sans" panose="020B0606030504020204" pitchFamily="34" charset="0"/>
              </a:rPr>
              <a:t>When someone provides information </a:t>
            </a:r>
            <a:r>
              <a:rPr lang="en-AU" sz="2400" b="1">
                <a:latin typeface="Open Sans" panose="020B0606030504020204" pitchFamily="34" charset="0"/>
                <a:ea typeface="Open Sans" panose="020B0606030504020204" pitchFamily="34" charset="0"/>
                <a:cs typeface="Open Sans" panose="020B0606030504020204" pitchFamily="34" charset="0"/>
              </a:rPr>
              <a:t>we will:</a:t>
            </a:r>
          </a:p>
          <a:p>
            <a:pPr marL="342900" marR="1413510" indent="-342900">
              <a:buClr>
                <a:srgbClr val="0E7C80"/>
              </a:buClr>
              <a:buSzPct val="78947"/>
              <a:buFont typeface="Arial" panose="020B0604020202020204" pitchFamily="34" charset="0"/>
              <a:buChar char="•"/>
              <a:tabLst>
                <a:tab pos="264160" algn="l"/>
                <a:tab pos="264795" algn="l"/>
              </a:tabLst>
            </a:pPr>
            <a:r>
              <a:rPr lang="en-AU" sz="2400">
                <a:latin typeface="Open Sans" panose="020B0606030504020204" pitchFamily="34" charset="0"/>
                <a:ea typeface="Open Sans" panose="020B0606030504020204" pitchFamily="34" charset="0"/>
                <a:cs typeface="Open Sans" panose="020B0606030504020204" pitchFamily="34" charset="0"/>
              </a:rPr>
              <a:t>analyse it</a:t>
            </a:r>
          </a:p>
          <a:p>
            <a:pPr marL="342900" marR="1413510" indent="-342900">
              <a:buClr>
                <a:srgbClr val="0E7C80"/>
              </a:buClr>
              <a:buSzPct val="78947"/>
              <a:buFont typeface="Arial" panose="020B0604020202020204" pitchFamily="34" charset="0"/>
              <a:buChar char="•"/>
              <a:tabLst>
                <a:tab pos="264160" algn="l"/>
                <a:tab pos="264795" algn="l"/>
              </a:tabLst>
            </a:pPr>
            <a:r>
              <a:rPr lang="en-AU" sz="2400">
                <a:latin typeface="Open Sans" panose="020B0606030504020204" pitchFamily="34" charset="0"/>
                <a:ea typeface="Open Sans" panose="020B0606030504020204" pitchFamily="34" charset="0"/>
                <a:cs typeface="Open Sans" panose="020B0606030504020204" pitchFamily="34" charset="0"/>
              </a:rPr>
              <a:t>use it to shape our inquiries into duty holders</a:t>
            </a:r>
          </a:p>
          <a:p>
            <a:pPr marL="342900" marR="1413510" indent="-342900">
              <a:buClr>
                <a:srgbClr val="0E7C80"/>
              </a:buClr>
              <a:buSzPct val="78947"/>
              <a:buFont typeface="Arial" panose="020B0604020202020204" pitchFamily="34" charset="0"/>
              <a:buChar char="•"/>
              <a:tabLst>
                <a:tab pos="264160" algn="l"/>
                <a:tab pos="264795" algn="l"/>
              </a:tabLst>
            </a:pPr>
            <a:r>
              <a:rPr lang="en-AU" sz="2400">
                <a:latin typeface="Open Sans" panose="020B0606030504020204" pitchFamily="34" charset="0"/>
                <a:ea typeface="Open Sans" panose="020B0606030504020204" pitchFamily="34" charset="0"/>
                <a:cs typeface="Open Sans" panose="020B0606030504020204" pitchFamily="34" charset="0"/>
              </a:rPr>
              <a:t>use it to decide where to focus our resources to bring about meaningful cultural change</a:t>
            </a:r>
          </a:p>
          <a:p>
            <a:pPr marL="342900" marR="1413510" indent="-342900">
              <a:buClr>
                <a:srgbClr val="0E7C80"/>
              </a:buClr>
              <a:buSzPct val="78947"/>
              <a:buFont typeface="Arial" panose="020B0604020202020204" pitchFamily="34" charset="0"/>
              <a:buChar char="•"/>
              <a:tabLst>
                <a:tab pos="264160" algn="l"/>
                <a:tab pos="264795" algn="l"/>
              </a:tabLst>
            </a:pPr>
            <a:r>
              <a:rPr lang="en-AU" sz="2400">
                <a:latin typeface="Open Sans" panose="020B0606030504020204" pitchFamily="34" charset="0"/>
                <a:ea typeface="Open Sans" panose="020B0606030504020204" pitchFamily="34" charset="0"/>
                <a:cs typeface="Open Sans" panose="020B0606030504020204" pitchFamily="34" charset="0"/>
              </a:rPr>
              <a:t>use it in line with our privacy obligations.</a:t>
            </a:r>
          </a:p>
          <a:p>
            <a:pPr marR="1413510">
              <a:buClr>
                <a:srgbClr val="0E7C80"/>
              </a:buClr>
              <a:buSzPct val="78947"/>
              <a:tabLst>
                <a:tab pos="264160" algn="l"/>
                <a:tab pos="264795" algn="l"/>
              </a:tabLst>
            </a:pPr>
            <a:endParaRPr lang="en-AU" sz="2400">
              <a:latin typeface="Open Sans" panose="020B0606030504020204" pitchFamily="34" charset="0"/>
              <a:ea typeface="Open Sans" panose="020B0606030504020204" pitchFamily="34" charset="0"/>
              <a:cs typeface="Open Sans" panose="020B0606030504020204" pitchFamily="34" charset="0"/>
            </a:endParaRPr>
          </a:p>
          <a:p>
            <a:pPr marR="1413510">
              <a:buClr>
                <a:srgbClr val="0E7C80"/>
              </a:buClr>
              <a:buSzPct val="78947"/>
              <a:tabLst>
                <a:tab pos="264160" algn="l"/>
                <a:tab pos="264795" algn="l"/>
              </a:tabLst>
            </a:pPr>
            <a:r>
              <a:rPr lang="en-AU" sz="2400">
                <a:latin typeface="Open Sans" panose="020B0606030504020204" pitchFamily="34" charset="0"/>
                <a:ea typeface="Open Sans" panose="020B0606030504020204" pitchFamily="34" charset="0"/>
                <a:cs typeface="Open Sans" panose="020B0606030504020204" pitchFamily="34" charset="0"/>
              </a:rPr>
              <a:t>We </a:t>
            </a:r>
            <a:r>
              <a:rPr lang="en-AU" sz="2400" b="1">
                <a:latin typeface="Open Sans" panose="020B0606030504020204" pitchFamily="34" charset="0"/>
                <a:ea typeface="Open Sans" panose="020B0606030504020204" pitchFamily="34" charset="0"/>
                <a:cs typeface="Open Sans" panose="020B0606030504020204" pitchFamily="34" charset="0"/>
              </a:rPr>
              <a:t>will not</a:t>
            </a:r>
          </a:p>
          <a:p>
            <a:pPr marL="342900" marR="1413510" indent="-342900">
              <a:buClr>
                <a:srgbClr val="0E7C80"/>
              </a:buClr>
              <a:buSzPct val="78947"/>
              <a:buFont typeface="Arial" panose="020B0604020202020204" pitchFamily="34" charset="0"/>
              <a:buChar char="•"/>
              <a:tabLst>
                <a:tab pos="264160" algn="l"/>
                <a:tab pos="264795" algn="l"/>
              </a:tabLst>
            </a:pPr>
            <a:r>
              <a:rPr lang="en-AU" sz="2400">
                <a:latin typeface="Open Sans" panose="020B0606030504020204" pitchFamily="34" charset="0"/>
                <a:ea typeface="Open Sans" panose="020B0606030504020204" pitchFamily="34" charset="0"/>
                <a:cs typeface="Open Sans" panose="020B0606030504020204" pitchFamily="34" charset="0"/>
              </a:rPr>
              <a:t>act on a person’s behalf to resolve individual disputes</a:t>
            </a:r>
          </a:p>
          <a:p>
            <a:pPr marL="342900" marR="1413510" indent="-342900">
              <a:buClr>
                <a:srgbClr val="0E7C80"/>
              </a:buClr>
              <a:buSzPct val="78947"/>
              <a:buFont typeface="Arial" panose="020B0604020202020204" pitchFamily="34" charset="0"/>
              <a:buChar char="•"/>
              <a:tabLst>
                <a:tab pos="264160" algn="l"/>
                <a:tab pos="264795" algn="l"/>
              </a:tabLst>
            </a:pPr>
            <a:r>
              <a:rPr lang="en-AU" sz="2400">
                <a:latin typeface="Open Sans" panose="020B0606030504020204" pitchFamily="34" charset="0"/>
                <a:ea typeface="Open Sans" panose="020B0606030504020204" pitchFamily="34" charset="0"/>
                <a:cs typeface="Open Sans" panose="020B0606030504020204" pitchFamily="34" charset="0"/>
              </a:rPr>
              <a:t>reply to the informant, unless we need further information, and only if they agree.</a:t>
            </a:r>
          </a:p>
          <a:p>
            <a:pPr marR="1413510">
              <a:buClr>
                <a:srgbClr val="0E7C80"/>
              </a:buClr>
              <a:buSzPct val="78947"/>
              <a:tabLst>
                <a:tab pos="264160" algn="l"/>
                <a:tab pos="264795" algn="l"/>
              </a:tabLst>
            </a:pPr>
            <a:endParaRPr lang="en-AU" sz="2400">
              <a:latin typeface="Open Sans" panose="020B0606030504020204" pitchFamily="34" charset="0"/>
              <a:ea typeface="Open Sans" panose="020B0606030504020204" pitchFamily="34" charset="0"/>
              <a:cs typeface="Open Sans" panose="020B0606030504020204" pitchFamily="34" charset="0"/>
            </a:endParaRPr>
          </a:p>
          <a:p>
            <a:pPr marR="1413510">
              <a:buClr>
                <a:srgbClr val="0E7C80"/>
              </a:buClr>
              <a:buSzPct val="78947"/>
              <a:tabLst>
                <a:tab pos="264160" algn="l"/>
                <a:tab pos="264795" algn="l"/>
              </a:tabLst>
            </a:pPr>
            <a:endParaRPr lang="en-AU"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9543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236241" y="526427"/>
            <a:ext cx="9641722" cy="1229589"/>
          </a:xfrm>
        </p:spPr>
        <p:txBody>
          <a:bodyPr>
            <a:normAutofit fontScale="90000"/>
          </a:bodyPr>
          <a:lstStyle/>
          <a:p>
            <a:r>
              <a:rPr lang="en-US" sz="3995" spc="-7">
                <a:solidFill>
                  <a:srgbClr val="0E7C80"/>
                </a:solidFill>
                <a:latin typeface="OpenSans-Extrabold"/>
                <a:cs typeface="OpenSans-Extrabold"/>
              </a:rPr>
              <a:t>Compliance Approach</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287479" y="1339426"/>
            <a:ext cx="12260390" cy="4218740"/>
          </a:xfrm>
          <a:prstGeom prst="rect">
            <a:avLst/>
          </a:prstGeom>
        </p:spPr>
        <p:txBody>
          <a:bodyPr vert="horz" wrap="square" lIns="0" tIns="16912" rIns="0" bIns="0" rtlCol="0">
            <a:spAutoFit/>
          </a:bodyPr>
          <a:lstStyle/>
          <a:p>
            <a:pPr marL="396600" marR="1882371" indent="-380533">
              <a:spcBef>
                <a:spcPts val="799"/>
              </a:spcBef>
              <a:spcAft>
                <a:spcPts val="1598"/>
              </a:spcAft>
              <a:buClr>
                <a:srgbClr val="0E7C80"/>
              </a:buClr>
              <a:buSzPct val="78947"/>
              <a:buFont typeface="Arial" panose="020B0604020202020204" pitchFamily="34" charset="0"/>
              <a:buChar char="•"/>
              <a:tabLst>
                <a:tab pos="351782" algn="l"/>
                <a:tab pos="352628" algn="l"/>
              </a:tabLst>
            </a:pPr>
            <a:r>
              <a:rPr lang="en-AU" sz="2663">
                <a:latin typeface="Open Sans" panose="020B0606030504020204" pitchFamily="34" charset="0"/>
                <a:ea typeface="MS Mincho" panose="02020609040205080304" pitchFamily="49" charset="-128"/>
                <a:cs typeface="Times New Roman" panose="02020603050405020304" pitchFamily="18" charset="0"/>
              </a:rPr>
              <a:t>The Commission has </a:t>
            </a:r>
            <a:r>
              <a:rPr lang="en-AU" sz="2663" b="1">
                <a:latin typeface="Open Sans" panose="020B0606030504020204" pitchFamily="34" charset="0"/>
                <a:ea typeface="MS Mincho" panose="02020609040205080304" pitchFamily="49" charset="-128"/>
                <a:cs typeface="Times New Roman" panose="02020603050405020304" pitchFamily="18" charset="0"/>
              </a:rPr>
              <a:t>discretion</a:t>
            </a:r>
            <a:r>
              <a:rPr lang="en-AU" sz="2663">
                <a:latin typeface="Open Sans" panose="020B0606030504020204" pitchFamily="34" charset="0"/>
                <a:ea typeface="MS Mincho" panose="02020609040205080304" pitchFamily="49" charset="-128"/>
                <a:cs typeface="Times New Roman" panose="02020603050405020304" pitchFamily="18" charset="0"/>
              </a:rPr>
              <a:t> about how it exercises its compliance and enforcement functions. </a:t>
            </a:r>
          </a:p>
          <a:p>
            <a:pPr marL="396600" marR="1882371" indent="-380533">
              <a:spcBef>
                <a:spcPts val="799"/>
              </a:spcBef>
              <a:spcAft>
                <a:spcPts val="1598"/>
              </a:spcAft>
              <a:buClr>
                <a:srgbClr val="0E7C80"/>
              </a:buClr>
              <a:buSzPct val="78947"/>
              <a:buFont typeface="Arial" panose="020B0604020202020204" pitchFamily="34" charset="0"/>
              <a:buChar char="•"/>
              <a:tabLst>
                <a:tab pos="351782" algn="l"/>
                <a:tab pos="352628" algn="l"/>
              </a:tabLst>
            </a:pPr>
            <a:r>
              <a:rPr lang="en-AU" sz="2663" b="1">
                <a:latin typeface="Open Sans" panose="020B0606030504020204" pitchFamily="34" charset="0"/>
                <a:ea typeface="MS Mincho" panose="02020609040205080304" pitchFamily="49" charset="-128"/>
                <a:cs typeface="Times New Roman" panose="02020603050405020304" pitchFamily="18" charset="0"/>
              </a:rPr>
              <a:t>Strategic </a:t>
            </a:r>
            <a:r>
              <a:rPr lang="en-AU" sz="2663">
                <a:latin typeface="Open Sans" panose="020B0606030504020204" pitchFamily="34" charset="0"/>
                <a:ea typeface="MS Mincho" panose="02020609040205080304" pitchFamily="49" charset="-128"/>
                <a:cs typeface="Times New Roman" panose="02020603050405020304" pitchFamily="18" charset="0"/>
              </a:rPr>
              <a:t>use of resources, to provide the greatest benefit for the community and impact for meaningful cultural change.  </a:t>
            </a:r>
          </a:p>
          <a:p>
            <a:pPr marL="396600" marR="1882371" indent="-380533">
              <a:spcBef>
                <a:spcPts val="799"/>
              </a:spcBef>
              <a:spcAft>
                <a:spcPts val="1598"/>
              </a:spcAft>
              <a:buClr>
                <a:srgbClr val="0E7C80"/>
              </a:buClr>
              <a:buSzPct val="78947"/>
              <a:buFont typeface="Arial" panose="020B0604020202020204" pitchFamily="34" charset="0"/>
              <a:buChar char="•"/>
              <a:tabLst>
                <a:tab pos="351782" algn="l"/>
                <a:tab pos="352628" algn="l"/>
              </a:tabLst>
            </a:pPr>
            <a:r>
              <a:rPr lang="en-AU" sz="2663">
                <a:latin typeface="Open Sans" panose="020B0606030504020204" pitchFamily="34" charset="0"/>
                <a:ea typeface="MS Mincho" panose="02020609040205080304" pitchFamily="49" charset="-128"/>
                <a:cs typeface="Times New Roman" panose="02020603050405020304" pitchFamily="18" charset="0"/>
              </a:rPr>
              <a:t>A </a:t>
            </a:r>
            <a:r>
              <a:rPr lang="en-AU" sz="2663" b="1">
                <a:latin typeface="Open Sans" panose="020B0606030504020204" pitchFamily="34" charset="0"/>
                <a:ea typeface="MS Mincho" panose="02020609040205080304" pitchFamily="49" charset="-128"/>
                <a:cs typeface="Times New Roman" panose="02020603050405020304" pitchFamily="18" charset="0"/>
              </a:rPr>
              <a:t>leading objective </a:t>
            </a:r>
            <a:r>
              <a:rPr lang="en-AU" sz="2663">
                <a:latin typeface="Open Sans" panose="020B0606030504020204" pitchFamily="34" charset="0"/>
                <a:ea typeface="MS Mincho" panose="02020609040205080304" pitchFamily="49" charset="-128"/>
                <a:cs typeface="Times New Roman" panose="02020603050405020304" pitchFamily="18" charset="0"/>
              </a:rPr>
              <a:t>is to improve practices through voluntary compliance measures. </a:t>
            </a:r>
          </a:p>
          <a:p>
            <a:pPr marL="396600" marR="1882371" indent="-380533">
              <a:spcBef>
                <a:spcPts val="799"/>
              </a:spcBef>
              <a:spcAft>
                <a:spcPts val="1598"/>
              </a:spcAft>
              <a:buClr>
                <a:srgbClr val="0E7C80"/>
              </a:buClr>
              <a:buSzPct val="78947"/>
              <a:buFont typeface="Arial" panose="020B0604020202020204" pitchFamily="34" charset="0"/>
              <a:buChar char="•"/>
              <a:tabLst>
                <a:tab pos="351782" algn="l"/>
                <a:tab pos="352628" algn="l"/>
              </a:tabLst>
            </a:pPr>
            <a:r>
              <a:rPr lang="en-AU" sz="2663">
                <a:latin typeface="Open Sans" panose="020B0606030504020204" pitchFamily="34" charset="0"/>
                <a:ea typeface="MS Mincho" panose="02020609040205080304" pitchFamily="49" charset="-128"/>
                <a:cs typeface="Times New Roman" panose="02020603050405020304" pitchFamily="18" charset="0"/>
              </a:rPr>
              <a:t>Compliance and enforcement </a:t>
            </a:r>
            <a:r>
              <a:rPr lang="en-AU" sz="2663" b="1">
                <a:latin typeface="Open Sans" panose="020B0606030504020204" pitchFamily="34" charset="0"/>
                <a:ea typeface="MS Mincho" panose="02020609040205080304" pitchFamily="49" charset="-128"/>
                <a:cs typeface="Times New Roman" panose="02020603050405020304" pitchFamily="18" charset="0"/>
              </a:rPr>
              <a:t>powers</a:t>
            </a:r>
            <a:r>
              <a:rPr lang="en-AU" sz="2663">
                <a:latin typeface="Open Sans" panose="020B0606030504020204" pitchFamily="34" charset="0"/>
                <a:ea typeface="MS Mincho" panose="02020609040205080304" pitchFamily="49" charset="-128"/>
                <a:cs typeface="Times New Roman" panose="02020603050405020304" pitchFamily="18" charset="0"/>
              </a:rPr>
              <a:t> can be utilised if efforts to achieve voluntary compliance </a:t>
            </a:r>
            <a:r>
              <a:rPr lang="en-AU" sz="2663" b="1">
                <a:latin typeface="Open Sans" panose="020B0606030504020204" pitchFamily="34" charset="0"/>
                <a:ea typeface="MS Mincho" panose="02020609040205080304" pitchFamily="49" charset="-128"/>
                <a:cs typeface="Times New Roman" panose="02020603050405020304" pitchFamily="18" charset="0"/>
              </a:rPr>
              <a:t>are not successful</a:t>
            </a:r>
            <a:r>
              <a:rPr lang="en-AU" sz="2663">
                <a:latin typeface="Open Sans" panose="020B0606030504020204" pitchFamily="34" charset="0"/>
                <a:ea typeface="MS Mincho" panose="02020609040205080304" pitchFamily="49" charset="-128"/>
                <a:cs typeface="Times New Roman" panose="02020603050405020304" pitchFamily="18" charset="0"/>
              </a:rPr>
              <a:t>.  </a:t>
            </a:r>
            <a:endParaRPr lang="en-US" sz="2663">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794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3195110" y="305691"/>
            <a:ext cx="5153785" cy="1311561"/>
          </a:xfrm>
        </p:spPr>
        <p:txBody>
          <a:bodyPr>
            <a:normAutofit fontScale="90000"/>
          </a:bodyPr>
          <a:lstStyle/>
          <a:p>
            <a:pPr algn="ctr"/>
            <a:r>
              <a:rPr lang="en-US" sz="4261" spc="-7">
                <a:solidFill>
                  <a:srgbClr val="0E7C80"/>
                </a:solidFill>
                <a:latin typeface="OpenSans-Extrabold"/>
                <a:cs typeface="OpenSans-Extrabold"/>
              </a:rPr>
              <a:t>Compliance Approach</a:t>
            </a:r>
            <a:br>
              <a:rPr lang="en-US" sz="4261" kern="0">
                <a:latin typeface="OpenSans-Extrabold"/>
                <a:cs typeface="OpenSans-Extrabold"/>
              </a:rPr>
            </a:br>
            <a:endParaRPr lang="en-AU" sz="4261"/>
          </a:p>
        </p:txBody>
      </p:sp>
      <p:sp>
        <p:nvSpPr>
          <p:cNvPr id="6" name="object 5">
            <a:extLst>
              <a:ext uri="{FF2B5EF4-FFF2-40B4-BE49-F238E27FC236}">
                <a16:creationId xmlns:a16="http://schemas.microsoft.com/office/drawing/2014/main" id="{CD5C1EC9-6491-9731-1560-E32F9F154ECC}"/>
              </a:ext>
            </a:extLst>
          </p:cNvPr>
          <p:cNvSpPr txBox="1"/>
          <p:nvPr/>
        </p:nvSpPr>
        <p:spPr>
          <a:xfrm>
            <a:off x="2093182" y="1125319"/>
            <a:ext cx="11101907" cy="6511612"/>
          </a:xfrm>
          <a:prstGeom prst="rect">
            <a:avLst/>
          </a:prstGeom>
        </p:spPr>
        <p:txBody>
          <a:bodyPr vert="horz" wrap="square" lIns="0" tIns="16912" rIns="0" bIns="0" rtlCol="0">
            <a:spAutoFit/>
          </a:bodyPr>
          <a:lstStyle/>
          <a:p>
            <a:pPr marL="16067" marR="1882371">
              <a:spcAft>
                <a:spcPts val="799"/>
              </a:spcAft>
              <a:buClr>
                <a:srgbClr val="0E7C80"/>
              </a:buClr>
              <a:buSzPct val="78947"/>
              <a:tabLst>
                <a:tab pos="351782" algn="l"/>
                <a:tab pos="352628" algn="l"/>
              </a:tabLst>
            </a:pPr>
            <a:endParaRPr lang="en-AU" sz="2397">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2397">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2397">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2397">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2397">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2397">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1598">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1598">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1598">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1598">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1598">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1598">
              <a:latin typeface="Open Sans" panose="020B0606030504020204" pitchFamily="34" charset="0"/>
              <a:ea typeface="MS Mincho" panose="02020609040205080304" pitchFamily="49" charset="-128"/>
              <a:cs typeface="Times New Roman" panose="02020603050405020304" pitchFamily="18" charset="0"/>
            </a:endParaRPr>
          </a:p>
          <a:p>
            <a:pPr marL="16067" marR="1882371">
              <a:spcAft>
                <a:spcPts val="799"/>
              </a:spcAft>
              <a:buClr>
                <a:srgbClr val="0E7C80"/>
              </a:buClr>
              <a:buSzPct val="78947"/>
              <a:tabLst>
                <a:tab pos="351782" algn="l"/>
                <a:tab pos="352628" algn="l"/>
              </a:tabLst>
            </a:pPr>
            <a:endParaRPr lang="en-AU" sz="1598">
              <a:latin typeface="Open Sans" panose="020B0606030504020204" pitchFamily="34" charset="0"/>
              <a:ea typeface="MS Mincho" panose="02020609040205080304" pitchFamily="49" charset="-128"/>
              <a:cs typeface="Times New Roman" panose="02020603050405020304" pitchFamily="18" charset="0"/>
            </a:endParaRPr>
          </a:p>
          <a:p>
            <a:pPr marL="16067" marR="1882371">
              <a:buClr>
                <a:srgbClr val="0E7C80"/>
              </a:buClr>
              <a:buSzPct val="78947"/>
              <a:tabLst>
                <a:tab pos="351782" algn="l"/>
                <a:tab pos="352628" algn="l"/>
              </a:tabLst>
            </a:pPr>
            <a:r>
              <a:rPr lang="en-AU" sz="1465" b="1">
                <a:latin typeface="Open Sans" panose="020B0606030504020204" pitchFamily="34" charset="0"/>
                <a:ea typeface="MS Mincho" panose="02020609040205080304" pitchFamily="49" charset="-128"/>
                <a:cs typeface="Times New Roman" panose="02020603050405020304" pitchFamily="18" charset="0"/>
              </a:rPr>
              <a:t>        </a:t>
            </a:r>
            <a:endParaRPr lang="en-AU" sz="1465">
              <a:latin typeface="Open Sans" panose="020B0606030504020204" pitchFamily="34" charset="0"/>
              <a:ea typeface="MS Mincho" panose="02020609040205080304" pitchFamily="49" charset="-128"/>
              <a:cs typeface="Times New Roman" panose="02020603050405020304" pitchFamily="18" charset="0"/>
            </a:endParaRPr>
          </a:p>
          <a:p>
            <a:pPr marL="16067" marR="1882371">
              <a:spcBef>
                <a:spcPts val="533"/>
              </a:spcBef>
              <a:spcAft>
                <a:spcPts val="533"/>
              </a:spcAft>
              <a:buClr>
                <a:srgbClr val="0E7C80"/>
              </a:buClr>
              <a:buSzPct val="78947"/>
              <a:tabLst>
                <a:tab pos="351782" algn="l"/>
                <a:tab pos="352628" algn="l"/>
              </a:tabLst>
            </a:pPr>
            <a:endParaRPr lang="en-AU" sz="2397">
              <a:latin typeface="Open Sans" panose="020B0606030504020204" pitchFamily="34" charset="0"/>
              <a:ea typeface="MS Mincho" panose="02020609040205080304" pitchFamily="49" charset="-128"/>
              <a:cs typeface="Times New Roman" panose="02020603050405020304" pitchFamily="18" charset="0"/>
            </a:endParaRPr>
          </a:p>
          <a:p>
            <a:pPr marL="16067" marR="1882371">
              <a:lnSpc>
                <a:spcPct val="150000"/>
              </a:lnSpc>
              <a:spcBef>
                <a:spcPts val="533"/>
              </a:spcBef>
              <a:spcAft>
                <a:spcPts val="533"/>
              </a:spcAft>
              <a:buClr>
                <a:srgbClr val="0E7C80"/>
              </a:buClr>
              <a:buSzPct val="78947"/>
              <a:tabLst>
                <a:tab pos="351782" algn="l"/>
                <a:tab pos="352628" algn="l"/>
              </a:tabLst>
            </a:pPr>
            <a:endParaRPr lang="en-US" sz="2131">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979B6E12-35EA-7ACB-A4CB-296E83559623}"/>
              </a:ext>
            </a:extLst>
          </p:cNvPr>
          <p:cNvPicPr>
            <a:picLocks noChangeAspect="1"/>
          </p:cNvPicPr>
          <p:nvPr/>
        </p:nvPicPr>
        <p:blipFill>
          <a:blip r:embed="rId3"/>
          <a:stretch>
            <a:fillRect/>
          </a:stretch>
        </p:blipFill>
        <p:spPr>
          <a:xfrm>
            <a:off x="2526975" y="1265460"/>
            <a:ext cx="6285946" cy="4934304"/>
          </a:xfrm>
          <a:prstGeom prst="rect">
            <a:avLst/>
          </a:prstGeom>
        </p:spPr>
      </p:pic>
    </p:spTree>
    <p:extLst>
      <p:ext uri="{BB962C8B-B14F-4D97-AF65-F5344CB8AC3E}">
        <p14:creationId xmlns:p14="http://schemas.microsoft.com/office/powerpoint/2010/main" val="1741568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6DC750-4207-A1AD-F8B7-12819D8C68CF}"/>
              </a:ext>
            </a:extLst>
          </p:cNvPr>
          <p:cNvSpPr/>
          <p:nvPr/>
        </p:nvSpPr>
        <p:spPr>
          <a:xfrm>
            <a:off x="136478" y="5854890"/>
            <a:ext cx="2060812" cy="787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570537" y="312342"/>
            <a:ext cx="9800491" cy="1229589"/>
          </a:xfrm>
        </p:spPr>
        <p:txBody>
          <a:bodyPr>
            <a:normAutofit fontScale="90000"/>
          </a:bodyPr>
          <a:lstStyle/>
          <a:p>
            <a:r>
              <a:rPr lang="en-US" sz="3995" spc="-7">
                <a:solidFill>
                  <a:srgbClr val="0E7C80"/>
                </a:solidFill>
                <a:latin typeface="OpenSans-Extrabold"/>
                <a:cs typeface="OpenSans-Extrabold"/>
              </a:rPr>
              <a:t>Considerations for Engagement</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570537" y="1233933"/>
            <a:ext cx="11316663" cy="4513180"/>
          </a:xfrm>
          <a:prstGeom prst="rect">
            <a:avLst/>
          </a:prstGeom>
        </p:spPr>
        <p:txBody>
          <a:bodyPr vert="horz" wrap="square" lIns="0" tIns="16912" rIns="0" bIns="0" rtlCol="0">
            <a:spAutoFit/>
          </a:bodyPr>
          <a:lstStyle/>
          <a:p>
            <a:pPr marL="16067" marR="1882371">
              <a:spcBef>
                <a:spcPts val="533"/>
              </a:spcBef>
              <a:spcAft>
                <a:spcPts val="533"/>
              </a:spcAft>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Commission will consider such things as: </a:t>
            </a:r>
          </a:p>
          <a:p>
            <a:pPr marL="396600" marR="1882371" indent="-380533">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does it align with our </a:t>
            </a:r>
            <a:r>
              <a:rPr lang="en-AU" sz="2400" b="1">
                <a:latin typeface="Open Sans" panose="020B0606030504020204" pitchFamily="34" charset="0"/>
                <a:ea typeface="Open Sans" panose="020B0606030504020204" pitchFamily="34" charset="0"/>
                <a:cs typeface="Open Sans" panose="020B0606030504020204" pitchFamily="34" charset="0"/>
              </a:rPr>
              <a:t>strategy</a:t>
            </a:r>
            <a:r>
              <a:rPr lang="en-AU" sz="2400">
                <a:latin typeface="Open Sans" panose="020B0606030504020204" pitchFamily="34" charset="0"/>
                <a:ea typeface="Open Sans" panose="020B0606030504020204" pitchFamily="34" charset="0"/>
                <a:cs typeface="Open Sans" panose="020B0606030504020204" pitchFamily="34" charset="0"/>
              </a:rPr>
              <a:t> and </a:t>
            </a:r>
            <a:r>
              <a:rPr lang="en-AU" sz="2400" b="1">
                <a:latin typeface="Open Sans" panose="020B0606030504020204" pitchFamily="34" charset="0"/>
                <a:ea typeface="Open Sans" panose="020B0606030504020204" pitchFamily="34" charset="0"/>
                <a:cs typeface="Open Sans" panose="020B0606030504020204" pitchFamily="34" charset="0"/>
              </a:rPr>
              <a:t>priorities</a:t>
            </a:r>
          </a:p>
          <a:p>
            <a:pPr marL="396600" marR="1882371" indent="-380533">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is it within the Commission’s </a:t>
            </a:r>
            <a:r>
              <a:rPr lang="en-AU" sz="2400" b="1">
                <a:latin typeface="Open Sans" panose="020B0606030504020204" pitchFamily="34" charset="0"/>
                <a:ea typeface="Open Sans" panose="020B0606030504020204" pitchFamily="34" charset="0"/>
                <a:cs typeface="Open Sans" panose="020B0606030504020204" pitchFamily="34" charset="0"/>
              </a:rPr>
              <a:t>jurisdiction</a:t>
            </a:r>
            <a:r>
              <a:rPr lang="en-AU" sz="2400">
                <a:latin typeface="Open Sans" panose="020B0606030504020204" pitchFamily="34" charset="0"/>
                <a:ea typeface="Open Sans" panose="020B0606030504020204" pitchFamily="34" charset="0"/>
                <a:cs typeface="Open Sans" panose="020B0606030504020204" pitchFamily="34" charset="0"/>
              </a:rPr>
              <a:t>?</a:t>
            </a:r>
          </a:p>
          <a:p>
            <a:pPr marL="396600" marR="1882371" indent="-380533">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is it in the </a:t>
            </a:r>
            <a:r>
              <a:rPr lang="en-AU" sz="2400" b="1">
                <a:latin typeface="Open Sans" panose="020B0606030504020204" pitchFamily="34" charset="0"/>
                <a:ea typeface="Open Sans" panose="020B0606030504020204" pitchFamily="34" charset="0"/>
                <a:cs typeface="Open Sans" panose="020B0606030504020204" pitchFamily="34" charset="0"/>
              </a:rPr>
              <a:t>public interest</a:t>
            </a:r>
            <a:r>
              <a:rPr lang="en-AU" sz="2400">
                <a:latin typeface="Open Sans" panose="020B0606030504020204" pitchFamily="34" charset="0"/>
                <a:ea typeface="Open Sans" panose="020B0606030504020204" pitchFamily="34" charset="0"/>
                <a:cs typeface="Open Sans" panose="020B0606030504020204" pitchFamily="34" charset="0"/>
              </a:rPr>
              <a:t>?</a:t>
            </a:r>
          </a:p>
          <a:p>
            <a:pPr marL="396600" marR="1882371" indent="-380533">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what is the Commission’s </a:t>
            </a:r>
            <a:r>
              <a:rPr lang="en-AU" sz="2400" b="1">
                <a:latin typeface="Open Sans" panose="020B0606030504020204" pitchFamily="34" charset="0"/>
                <a:ea typeface="Open Sans" panose="020B0606030504020204" pitchFamily="34" charset="0"/>
                <a:cs typeface="Open Sans" panose="020B0606030504020204" pitchFamily="34" charset="0"/>
              </a:rPr>
              <a:t>resource capability</a:t>
            </a:r>
            <a:r>
              <a:rPr lang="en-AU" sz="2400">
                <a:latin typeface="Open Sans" panose="020B0606030504020204" pitchFamily="34" charset="0"/>
                <a:ea typeface="Open Sans" panose="020B0606030504020204" pitchFamily="34" charset="0"/>
                <a:cs typeface="Open Sans" panose="020B0606030504020204" pitchFamily="34" charset="0"/>
              </a:rPr>
              <a:t>?</a:t>
            </a:r>
          </a:p>
          <a:p>
            <a:pPr marL="396600" marR="1882371" indent="-380533">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will it </a:t>
            </a:r>
            <a:r>
              <a:rPr lang="en-AU" sz="2400" b="1">
                <a:latin typeface="Open Sans" panose="020B0606030504020204" pitchFamily="34" charset="0"/>
                <a:ea typeface="Open Sans" panose="020B0606030504020204" pitchFamily="34" charset="0"/>
                <a:cs typeface="Open Sans" panose="020B0606030504020204" pitchFamily="34" charset="0"/>
              </a:rPr>
              <a:t>impact on other government agencies </a:t>
            </a:r>
            <a:r>
              <a:rPr lang="en-AU" sz="2400">
                <a:latin typeface="Open Sans" panose="020B0606030504020204" pitchFamily="34" charset="0"/>
                <a:ea typeface="Open Sans" panose="020B0606030504020204" pitchFamily="34" charset="0"/>
                <a:cs typeface="Open Sans" panose="020B0606030504020204" pitchFamily="34" charset="0"/>
              </a:rPr>
              <a:t>and regulators? </a:t>
            </a:r>
          </a:p>
          <a:p>
            <a:pPr marL="396600" marR="1882371" indent="-380533">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what is the </a:t>
            </a:r>
            <a:r>
              <a:rPr lang="en-AU" sz="2400" b="1">
                <a:latin typeface="Open Sans" panose="020B0606030504020204" pitchFamily="34" charset="0"/>
                <a:ea typeface="Open Sans" panose="020B0606030504020204" pitchFamily="34" charset="0"/>
                <a:cs typeface="Open Sans" panose="020B0606030504020204" pitchFamily="34" charset="0"/>
              </a:rPr>
              <a:t>nature and seriousness </a:t>
            </a:r>
            <a:r>
              <a:rPr lang="en-AU" sz="2400">
                <a:latin typeface="Open Sans" panose="020B0606030504020204" pitchFamily="34" charset="0"/>
                <a:ea typeface="Open Sans" panose="020B0606030504020204" pitchFamily="34" charset="0"/>
                <a:cs typeface="Open Sans" panose="020B0606030504020204" pitchFamily="34" charset="0"/>
              </a:rPr>
              <a:t>of the non-compliance?</a:t>
            </a:r>
          </a:p>
          <a:p>
            <a:pPr marL="396600" marR="1882371" indent="-380533">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does it involve </a:t>
            </a:r>
            <a:r>
              <a:rPr lang="en-AU" sz="2400" b="1">
                <a:latin typeface="Open Sans" panose="020B0606030504020204" pitchFamily="34" charset="0"/>
                <a:ea typeface="Open Sans" panose="020B0606030504020204" pitchFamily="34" charset="0"/>
                <a:cs typeface="Open Sans" panose="020B0606030504020204" pitchFamily="34" charset="0"/>
              </a:rPr>
              <a:t>vulnerable workers </a:t>
            </a:r>
            <a:r>
              <a:rPr lang="en-AU" sz="2400">
                <a:latin typeface="Open Sans" panose="020B0606030504020204" pitchFamily="34" charset="0"/>
                <a:ea typeface="Open Sans" panose="020B0606030504020204" pitchFamily="34" charset="0"/>
                <a:cs typeface="Open Sans" panose="020B0606030504020204" pitchFamily="34" charset="0"/>
              </a:rPr>
              <a:t>within the community?</a:t>
            </a:r>
          </a:p>
          <a:p>
            <a:pPr marL="396600" marR="1882371" indent="-380533">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what is the </a:t>
            </a:r>
            <a:r>
              <a:rPr lang="en-AU" sz="2400" b="1">
                <a:latin typeface="Open Sans" panose="020B0606030504020204" pitchFamily="34" charset="0"/>
                <a:ea typeface="Open Sans" panose="020B0606030504020204" pitchFamily="34" charset="0"/>
                <a:cs typeface="Open Sans" panose="020B0606030504020204" pitchFamily="34" charset="0"/>
              </a:rPr>
              <a:t>compliance posture </a:t>
            </a:r>
            <a:r>
              <a:rPr lang="en-AU" sz="2400">
                <a:latin typeface="Open Sans" panose="020B0606030504020204" pitchFamily="34" charset="0"/>
                <a:ea typeface="Open Sans" panose="020B0606030504020204" pitchFamily="34" charset="0"/>
                <a:cs typeface="Open Sans" panose="020B0606030504020204" pitchFamily="34" charset="0"/>
              </a:rPr>
              <a:t>and </a:t>
            </a:r>
            <a:r>
              <a:rPr lang="en-AU" sz="2400" b="1">
                <a:latin typeface="Open Sans" panose="020B0606030504020204" pitchFamily="34" charset="0"/>
                <a:ea typeface="Open Sans" panose="020B0606030504020204" pitchFamily="34" charset="0"/>
                <a:cs typeface="Open Sans" panose="020B0606030504020204" pitchFamily="34" charset="0"/>
              </a:rPr>
              <a:t>history</a:t>
            </a:r>
            <a:r>
              <a:rPr lang="en-AU" sz="2400">
                <a:latin typeface="Open Sans" panose="020B0606030504020204" pitchFamily="34" charset="0"/>
                <a:ea typeface="Open Sans" panose="020B0606030504020204" pitchFamily="34" charset="0"/>
                <a:cs typeface="Open Sans" panose="020B0606030504020204" pitchFamily="34" charset="0"/>
              </a:rPr>
              <a:t> of the organisation or business?</a:t>
            </a:r>
          </a:p>
          <a:p>
            <a:pPr marL="396600" marR="1882371" indent="-380533">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what is the likelihood of activities having a </a:t>
            </a:r>
            <a:r>
              <a:rPr lang="en-AU" sz="2400" b="1">
                <a:latin typeface="Open Sans" panose="020B0606030504020204" pitchFamily="34" charset="0"/>
                <a:ea typeface="Open Sans" panose="020B0606030504020204" pitchFamily="34" charset="0"/>
                <a:cs typeface="Open Sans" panose="020B0606030504020204" pitchFamily="34" charset="0"/>
              </a:rPr>
              <a:t>broad impact </a:t>
            </a:r>
            <a:r>
              <a:rPr lang="en-AU" sz="2400">
                <a:latin typeface="Open Sans" panose="020B0606030504020204" pitchFamily="34" charset="0"/>
                <a:ea typeface="Open Sans" panose="020B0606030504020204" pitchFamily="34" charset="0"/>
                <a:cs typeface="Open Sans" panose="020B0606030504020204" pitchFamily="34" charset="0"/>
              </a:rPr>
              <a:t>on</a:t>
            </a:r>
            <a:r>
              <a:rPr lang="en-AU" sz="2400" b="1">
                <a:latin typeface="Open Sans" panose="020B0606030504020204" pitchFamily="34" charset="0"/>
                <a:ea typeface="Open Sans" panose="020B0606030504020204" pitchFamily="34" charset="0"/>
                <a:cs typeface="Open Sans" panose="020B0606030504020204" pitchFamily="34" charset="0"/>
              </a:rPr>
              <a:t> meaningful cultural </a:t>
            </a:r>
            <a:r>
              <a:rPr lang="en-AU" sz="2400">
                <a:latin typeface="Open Sans" panose="020B0606030504020204" pitchFamily="34" charset="0"/>
                <a:ea typeface="Open Sans" panose="020B0606030504020204" pitchFamily="34" charset="0"/>
                <a:cs typeface="Open Sans" panose="020B0606030504020204" pitchFamily="34" charset="0"/>
              </a:rPr>
              <a:t>or</a:t>
            </a:r>
            <a:r>
              <a:rPr lang="en-AU" sz="2400" b="1">
                <a:latin typeface="Open Sans" panose="020B0606030504020204" pitchFamily="34" charset="0"/>
                <a:ea typeface="Open Sans" panose="020B0606030504020204" pitchFamily="34" charset="0"/>
                <a:cs typeface="Open Sans" panose="020B0606030504020204" pitchFamily="34" charset="0"/>
              </a:rPr>
              <a:t> systemic change?</a:t>
            </a:r>
          </a:p>
        </p:txBody>
      </p:sp>
    </p:spTree>
    <p:extLst>
      <p:ext uri="{BB962C8B-B14F-4D97-AF65-F5344CB8AC3E}">
        <p14:creationId xmlns:p14="http://schemas.microsoft.com/office/powerpoint/2010/main" val="65900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759B91-E17D-A640-3B75-B9095A03817C}"/>
              </a:ext>
            </a:extLst>
          </p:cNvPr>
          <p:cNvPicPr>
            <a:picLocks noChangeAspect="1"/>
          </p:cNvPicPr>
          <p:nvPr/>
        </p:nvPicPr>
        <p:blipFill>
          <a:blip r:embed="rId3"/>
          <a:stretch>
            <a:fillRect/>
          </a:stretch>
        </p:blipFill>
        <p:spPr>
          <a:xfrm>
            <a:off x="7186160" y="0"/>
            <a:ext cx="5005840" cy="6858000"/>
          </a:xfrm>
          <a:prstGeom prst="rect">
            <a:avLst/>
          </a:prstGeom>
        </p:spPr>
      </p:pic>
      <p:sp>
        <p:nvSpPr>
          <p:cNvPr id="6" name="Title 1">
            <a:extLst>
              <a:ext uri="{FF2B5EF4-FFF2-40B4-BE49-F238E27FC236}">
                <a16:creationId xmlns:a16="http://schemas.microsoft.com/office/drawing/2014/main" id="{91911B2A-A2B2-8E36-E158-2D2C41BBECED}"/>
              </a:ext>
            </a:extLst>
          </p:cNvPr>
          <p:cNvSpPr txBox="1">
            <a:spLocks/>
          </p:cNvSpPr>
          <p:nvPr/>
        </p:nvSpPr>
        <p:spPr>
          <a:xfrm>
            <a:off x="451556" y="609600"/>
            <a:ext cx="7029899" cy="1027907"/>
          </a:xfrm>
          <a:prstGeom prst="rect">
            <a:avLst/>
          </a:prstGeom>
        </p:spPr>
        <p:txBody>
          <a:bodyPr/>
          <a:lstStyle>
            <a:lvl1pPr algn="l" defTabSz="457200" rtl="0" eaLnBrk="1" latinLnBrk="0" hangingPunct="1">
              <a:spcBef>
                <a:spcPct val="0"/>
              </a:spcBef>
              <a:buNone/>
              <a:defRPr sz="3600" b="1" kern="1200" baseline="0">
                <a:solidFill>
                  <a:srgbClr val="006FAC"/>
                </a:solidFill>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a:t>Respect@Work Inquiry</a:t>
            </a:r>
          </a:p>
        </p:txBody>
      </p:sp>
      <p:sp>
        <p:nvSpPr>
          <p:cNvPr id="7" name="Content Placeholder 2">
            <a:extLst>
              <a:ext uri="{FF2B5EF4-FFF2-40B4-BE49-F238E27FC236}">
                <a16:creationId xmlns:a16="http://schemas.microsoft.com/office/drawing/2014/main" id="{C3495490-146D-CB9D-F49F-7F72FCED2142}"/>
              </a:ext>
            </a:extLst>
          </p:cNvPr>
          <p:cNvSpPr txBox="1">
            <a:spLocks/>
          </p:cNvSpPr>
          <p:nvPr/>
        </p:nvSpPr>
        <p:spPr>
          <a:xfrm>
            <a:off x="451556" y="1637507"/>
            <a:ext cx="7029899" cy="334305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AU"/>
              <a:t>National Inquiry into Sexual Harassment in Australian Workplaces:</a:t>
            </a:r>
          </a:p>
          <a:p>
            <a:r>
              <a:rPr lang="en-AU"/>
              <a:t>Commenced 2018</a:t>
            </a:r>
          </a:p>
          <a:p>
            <a:r>
              <a:rPr lang="en-AU"/>
              <a:t>18-month process</a:t>
            </a:r>
          </a:p>
          <a:p>
            <a:r>
              <a:rPr lang="en-AU"/>
              <a:t>10,000 people surveyed</a:t>
            </a:r>
          </a:p>
          <a:p>
            <a:r>
              <a:rPr lang="en-AU"/>
              <a:t>60 public consultations</a:t>
            </a:r>
          </a:p>
          <a:p>
            <a:r>
              <a:rPr lang="en-AU"/>
              <a:t>460 submissions</a:t>
            </a:r>
          </a:p>
          <a:p>
            <a:r>
              <a:rPr lang="en-AU"/>
              <a:t>Included global research and economic modelling</a:t>
            </a:r>
          </a:p>
          <a:p>
            <a:endParaRPr lang="en-AU"/>
          </a:p>
          <a:p>
            <a:r>
              <a:rPr lang="en-AU"/>
              <a:t>Additional data from the AHRC’s periodic national surveys into workplace sexual harassment. Most recently in 2018 and 2022.</a:t>
            </a:r>
          </a:p>
          <a:p>
            <a:endParaRPr lang="en-AU"/>
          </a:p>
        </p:txBody>
      </p:sp>
    </p:spTree>
    <p:extLst>
      <p:ext uri="{BB962C8B-B14F-4D97-AF65-F5344CB8AC3E}">
        <p14:creationId xmlns:p14="http://schemas.microsoft.com/office/powerpoint/2010/main" val="629903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507555" y="283833"/>
            <a:ext cx="9999952" cy="1229589"/>
          </a:xfrm>
        </p:spPr>
        <p:txBody>
          <a:bodyPr>
            <a:normAutofit fontScale="90000"/>
          </a:bodyPr>
          <a:lstStyle/>
          <a:p>
            <a:r>
              <a:rPr lang="en-AU" sz="3995" spc="-7">
                <a:solidFill>
                  <a:srgbClr val="0E7C80"/>
                </a:solidFill>
                <a:latin typeface="OpenSans-Extrabold"/>
                <a:cs typeface="OpenSans-Extrabold"/>
              </a:rPr>
              <a:t>Voluntary Engagement and Compliance</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507555" y="1329103"/>
            <a:ext cx="12153400" cy="5256973"/>
          </a:xfrm>
          <a:prstGeom prst="rect">
            <a:avLst/>
          </a:prstGeom>
        </p:spPr>
        <p:txBody>
          <a:bodyPr vert="horz" wrap="square" lIns="0" tIns="16912" rIns="0" bIns="0" rtlCol="0">
            <a:spAutoFit/>
          </a:bodyPr>
          <a:lstStyle/>
          <a:p>
            <a:pPr marL="396600" marR="1882371" indent="-380533">
              <a:spcBef>
                <a:spcPts val="2397"/>
              </a:spcBef>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Preferred regulatory approach is to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work </a:t>
            </a:r>
            <a:r>
              <a:rPr lang="en-AU" sz="2400" b="1">
                <a:latin typeface="Open Sans" panose="020B0606030504020204" pitchFamily="34" charset="0"/>
                <a:ea typeface="Open Sans" panose="020B0606030504020204" pitchFamily="34" charset="0"/>
                <a:cs typeface="Open Sans" panose="020B0606030504020204" pitchFamily="34" charset="0"/>
              </a:rPr>
              <a:t>collaboratively</a:t>
            </a:r>
            <a:r>
              <a:rPr lang="en-AU" sz="2400">
                <a:latin typeface="Open Sans" panose="020B0606030504020204" pitchFamily="34" charset="0"/>
                <a:ea typeface="Open Sans" panose="020B0606030504020204" pitchFamily="34" charset="0"/>
                <a:cs typeface="Open Sans" panose="020B0606030504020204" pitchFamily="34" charset="0"/>
              </a:rPr>
              <a:t> to achieve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voluntary compliance</a:t>
            </a:r>
          </a:p>
          <a:p>
            <a:pPr marL="396600" marR="1882371" indent="-380533">
              <a:spcBef>
                <a:spcPts val="2397"/>
              </a:spcBef>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If non-compliance is identified, the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Commission may offer to work with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organisations or businesses on a </a:t>
            </a:r>
          </a:p>
          <a:p>
            <a:pPr marL="16067" marR="1882371">
              <a:buClr>
                <a:srgbClr val="0E7C80"/>
              </a:buClr>
              <a:buSzPct val="78947"/>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	voluntary basis </a:t>
            </a:r>
            <a:r>
              <a:rPr lang="en-AU" sz="2400">
                <a:latin typeface="Open Sans" panose="020B0606030504020204" pitchFamily="34" charset="0"/>
                <a:ea typeface="Open Sans" panose="020B0606030504020204" pitchFamily="34" charset="0"/>
                <a:cs typeface="Open Sans" panose="020B0606030504020204" pitchFamily="34" charset="0"/>
              </a:rPr>
              <a:t>(where appropriate). </a:t>
            </a:r>
          </a:p>
          <a:p>
            <a:pPr marL="396600" marR="1882371" indent="-380533">
              <a:spcBef>
                <a:spcPts val="2397"/>
              </a:spcBef>
              <a:buClr>
                <a:srgbClr val="0E7C80"/>
              </a:buClr>
              <a:buSzPct val="78947"/>
              <a:buFont typeface="Arial" panose="020B0604020202020204" pitchFamily="34" charset="0"/>
              <a:buChar char="•"/>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Co-operative engagement </a:t>
            </a:r>
            <a:r>
              <a:rPr lang="en-AU" sz="2400">
                <a:latin typeface="Open Sans" panose="020B0606030504020204" pitchFamily="34" charset="0"/>
                <a:ea typeface="Open Sans" panose="020B0606030504020204" pitchFamily="34" charset="0"/>
                <a:cs typeface="Open Sans" panose="020B0606030504020204" pitchFamily="34" charset="0"/>
              </a:rPr>
              <a:t>with the Commission will be considered when deciding whether to take enforcement action and, which enforcement action to take.</a:t>
            </a:r>
          </a:p>
          <a:p>
            <a:pPr marL="396600" marR="1882371" indent="-380533">
              <a:spcBef>
                <a:spcPts val="533"/>
              </a:spcBef>
              <a:spcAft>
                <a:spcPts val="533"/>
              </a:spcAft>
              <a:buClr>
                <a:srgbClr val="0E7C80"/>
              </a:buClr>
              <a:buSzPct val="78947"/>
              <a:buFont typeface="Arial" panose="020B0604020202020204" pitchFamily="34" charset="0"/>
              <a:buChar char="•"/>
              <a:tabLst>
                <a:tab pos="351782" algn="l"/>
                <a:tab pos="352628" algn="l"/>
              </a:tabLst>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96600" marR="1882371" indent="-380533">
              <a:spcBef>
                <a:spcPts val="533"/>
              </a:spcBef>
              <a:spcAft>
                <a:spcPts val="533"/>
              </a:spcAft>
              <a:buClr>
                <a:srgbClr val="0E7C80"/>
              </a:buClr>
              <a:buSzPct val="78947"/>
              <a:buFont typeface="Arial" panose="020B0604020202020204" pitchFamily="34" charset="0"/>
              <a:buChar char="•"/>
              <a:tabLst>
                <a:tab pos="351782" algn="l"/>
                <a:tab pos="352628" algn="l"/>
              </a:tabLst>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D7EDC0AB-C26F-C2AE-907B-1B7F034D6328}"/>
              </a:ext>
            </a:extLst>
          </p:cNvPr>
          <p:cNvPicPr>
            <a:picLocks noChangeAspect="1"/>
          </p:cNvPicPr>
          <p:nvPr/>
        </p:nvPicPr>
        <p:blipFill>
          <a:blip r:embed="rId3"/>
          <a:stretch>
            <a:fillRect/>
          </a:stretch>
        </p:blipFill>
        <p:spPr>
          <a:xfrm>
            <a:off x="6943960" y="1433054"/>
            <a:ext cx="3697121" cy="2601677"/>
          </a:xfrm>
          <a:prstGeom prst="rect">
            <a:avLst/>
          </a:prstGeom>
        </p:spPr>
      </p:pic>
    </p:spTree>
    <p:extLst>
      <p:ext uri="{BB962C8B-B14F-4D97-AF65-F5344CB8AC3E}">
        <p14:creationId xmlns:p14="http://schemas.microsoft.com/office/powerpoint/2010/main" val="247427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658555" y="457751"/>
            <a:ext cx="9641722" cy="1229589"/>
          </a:xfrm>
        </p:spPr>
        <p:txBody>
          <a:bodyPr>
            <a:normAutofit fontScale="90000"/>
          </a:bodyPr>
          <a:lstStyle/>
          <a:p>
            <a:r>
              <a:rPr lang="en-US" sz="3995" spc="-7">
                <a:solidFill>
                  <a:srgbClr val="0E7C80"/>
                </a:solidFill>
                <a:latin typeface="OpenSans-Extrabold"/>
                <a:cs typeface="OpenSans-Extrabold"/>
              </a:rPr>
              <a:t>Commencing Inquiries</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658556" y="1622384"/>
            <a:ext cx="11585185" cy="4736318"/>
          </a:xfrm>
          <a:prstGeom prst="rect">
            <a:avLst/>
          </a:prstGeom>
        </p:spPr>
        <p:txBody>
          <a:bodyPr vert="horz" wrap="square" lIns="0" tIns="16912" rIns="0" bIns="0" rtlCol="0">
            <a:spAutoFit/>
          </a:bodyPr>
          <a:lstStyle/>
          <a:p>
            <a:pPr marL="396600" marR="1882371" indent="-380533">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a:t>
            </a:r>
            <a:r>
              <a:rPr lang="en-AU" sz="2400" i="1">
                <a:latin typeface="Open Sans" panose="020B0606030504020204" pitchFamily="34" charset="0"/>
                <a:ea typeface="Open Sans" panose="020B0606030504020204" pitchFamily="34" charset="0"/>
                <a:cs typeface="Open Sans" panose="020B0606030504020204" pitchFamily="34" charset="0"/>
              </a:rPr>
              <a:t>Australian Human Rights </a:t>
            </a:r>
          </a:p>
          <a:p>
            <a:pPr marL="16067" marR="1882371">
              <a:buClr>
                <a:srgbClr val="0E7C80"/>
              </a:buClr>
              <a:buSzPct val="78947"/>
              <a:tabLst>
                <a:tab pos="351782" algn="l"/>
                <a:tab pos="352628" algn="l"/>
              </a:tabLst>
            </a:pPr>
            <a:r>
              <a:rPr lang="en-AU" sz="2400" i="1">
                <a:latin typeface="Open Sans" panose="020B0606030504020204" pitchFamily="34" charset="0"/>
                <a:ea typeface="Open Sans" panose="020B0606030504020204" pitchFamily="34" charset="0"/>
                <a:cs typeface="Open Sans" panose="020B0606030504020204" pitchFamily="34" charset="0"/>
              </a:rPr>
              <a:t>	Commission Act 1986 </a:t>
            </a:r>
            <a:r>
              <a:rPr lang="en-AU" sz="2400">
                <a:latin typeface="Open Sans" panose="020B0606030504020204" pitchFamily="34" charset="0"/>
                <a:ea typeface="Open Sans" panose="020B0606030504020204" pitchFamily="34" charset="0"/>
                <a:cs typeface="Open Sans" panose="020B0606030504020204" pitchFamily="34" charset="0"/>
              </a:rPr>
              <a:t>(</a:t>
            </a:r>
            <a:r>
              <a:rPr lang="en-AU" sz="2400" err="1">
                <a:latin typeface="Open Sans" panose="020B0606030504020204" pitchFamily="34" charset="0"/>
                <a:ea typeface="Open Sans" panose="020B0606030504020204" pitchFamily="34" charset="0"/>
                <a:cs typeface="Open Sans" panose="020B0606030504020204" pitchFamily="34" charset="0"/>
              </a:rPr>
              <a:t>Cth</a:t>
            </a:r>
            <a:r>
              <a:rPr lang="en-AU" sz="2400">
                <a:latin typeface="Open Sans" panose="020B0606030504020204" pitchFamily="34" charset="0"/>
                <a:ea typeface="Open Sans" panose="020B0606030504020204" pitchFamily="34" charset="0"/>
                <a:cs typeface="Open Sans" panose="020B0606030504020204" pitchFamily="34" charset="0"/>
              </a:rPr>
              <a:t>) gives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the Commission a discretion about</a:t>
            </a:r>
          </a:p>
          <a:p>
            <a:pPr marL="16067" marR="1882371">
              <a:buClr>
                <a:srgbClr val="0E7C80"/>
              </a:buClr>
              <a:buSzPct val="78947"/>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	what</a:t>
            </a:r>
            <a:r>
              <a:rPr lang="en-AU" sz="2400">
                <a:latin typeface="Open Sans" panose="020B0606030504020204" pitchFamily="34" charset="0"/>
                <a:ea typeface="Open Sans" panose="020B0606030504020204" pitchFamily="34" charset="0"/>
                <a:cs typeface="Open Sans" panose="020B0606030504020204" pitchFamily="34" charset="0"/>
              </a:rPr>
              <a:t> and </a:t>
            </a:r>
            <a:r>
              <a:rPr lang="en-AU" sz="2400" b="1">
                <a:latin typeface="Open Sans" panose="020B0606030504020204" pitchFamily="34" charset="0"/>
                <a:ea typeface="Open Sans" panose="020B0606030504020204" pitchFamily="34" charset="0"/>
                <a:cs typeface="Open Sans" panose="020B0606030504020204" pitchFamily="34" charset="0"/>
              </a:rPr>
              <a:t>how</a:t>
            </a:r>
            <a:r>
              <a:rPr lang="en-AU" sz="2400">
                <a:latin typeface="Open Sans" panose="020B0606030504020204" pitchFamily="34" charset="0"/>
                <a:ea typeface="Open Sans" panose="020B0606030504020204" pitchFamily="34" charset="0"/>
                <a:cs typeface="Open Sans" panose="020B0606030504020204" pitchFamily="34" charset="0"/>
              </a:rPr>
              <a:t> it chooses to conduct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its inquiries. </a:t>
            </a:r>
          </a:p>
          <a:p>
            <a:pPr marL="396600" marR="1882371" indent="-380533">
              <a:spcBef>
                <a:spcPts val="3995"/>
              </a:spcBef>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Commission can commence an inquiry when it ‘</a:t>
            </a:r>
            <a:r>
              <a:rPr lang="en-AU" sz="2400" b="1">
                <a:latin typeface="Open Sans" panose="020B0606030504020204" pitchFamily="34" charset="0"/>
                <a:ea typeface="Open Sans" panose="020B0606030504020204" pitchFamily="34" charset="0"/>
                <a:cs typeface="Open Sans" panose="020B0606030504020204" pitchFamily="34" charset="0"/>
              </a:rPr>
              <a:t>reasonably suspects</a:t>
            </a:r>
            <a:r>
              <a:rPr lang="en-AU" sz="2400">
                <a:latin typeface="Open Sans" panose="020B0606030504020204" pitchFamily="34" charset="0"/>
                <a:ea typeface="Open Sans" panose="020B0606030504020204" pitchFamily="34" charset="0"/>
                <a:cs typeface="Open Sans" panose="020B0606030504020204" pitchFamily="34" charset="0"/>
              </a:rPr>
              <a:t>’ that an organisation or business is </a:t>
            </a:r>
            <a:r>
              <a:rPr lang="en-AU" sz="2400" b="1">
                <a:latin typeface="Open Sans" panose="020B0606030504020204" pitchFamily="34" charset="0"/>
                <a:ea typeface="Open Sans" panose="020B0606030504020204" pitchFamily="34" charset="0"/>
                <a:cs typeface="Open Sans" panose="020B0606030504020204" pitchFamily="34" charset="0"/>
              </a:rPr>
              <a:t>not</a:t>
            </a:r>
            <a:r>
              <a:rPr lang="en-AU" sz="2400">
                <a:latin typeface="Open Sans" panose="020B0606030504020204" pitchFamily="34" charset="0"/>
                <a:ea typeface="Open Sans" panose="020B0606030504020204" pitchFamily="34" charset="0"/>
                <a:cs typeface="Open Sans" panose="020B0606030504020204" pitchFamily="34" charset="0"/>
              </a:rPr>
              <a:t> complying with its positive duty obligations. </a:t>
            </a:r>
          </a:p>
          <a:p>
            <a:pPr marL="396600" marR="1882371" indent="-380533">
              <a:spcBef>
                <a:spcPts val="2397"/>
              </a:spcBef>
              <a:spcAft>
                <a:spcPts val="799"/>
              </a:spcAft>
              <a:buClr>
                <a:srgbClr val="0E7C80"/>
              </a:buClr>
              <a:buSzPct val="78947"/>
              <a:buFont typeface="Arial" panose="020B0604020202020204" pitchFamily="34" charset="0"/>
              <a:buChar char="•"/>
              <a:tabLst>
                <a:tab pos="351782" algn="l"/>
                <a:tab pos="352628" algn="l"/>
              </a:tabLst>
            </a:pPr>
            <a:endParaRPr lang="en-AU" sz="2400">
              <a:latin typeface="Open Sans" panose="020B0606030504020204" pitchFamily="34" charset="0"/>
              <a:ea typeface="MS Mincho" panose="02020609040205080304" pitchFamily="49" charset="-128"/>
              <a:cs typeface="Times New Roman" panose="02020603050405020304" pitchFamily="18" charset="0"/>
            </a:endParaRP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endParaRPr lang="en-AU" sz="240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EF43ACA4-D914-6A41-3CAE-CEE07EA38294}"/>
              </a:ext>
            </a:extLst>
          </p:cNvPr>
          <p:cNvPicPr>
            <a:picLocks noChangeAspect="1"/>
          </p:cNvPicPr>
          <p:nvPr/>
        </p:nvPicPr>
        <p:blipFill>
          <a:blip r:embed="rId3"/>
          <a:stretch>
            <a:fillRect/>
          </a:stretch>
        </p:blipFill>
        <p:spPr>
          <a:xfrm>
            <a:off x="6451148" y="1285500"/>
            <a:ext cx="3653090" cy="2336999"/>
          </a:xfrm>
          <a:prstGeom prst="rect">
            <a:avLst/>
          </a:prstGeom>
        </p:spPr>
      </p:pic>
    </p:spTree>
    <p:extLst>
      <p:ext uri="{BB962C8B-B14F-4D97-AF65-F5344CB8AC3E}">
        <p14:creationId xmlns:p14="http://schemas.microsoft.com/office/powerpoint/2010/main" val="3674709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634062" y="543707"/>
            <a:ext cx="9641722" cy="1229589"/>
          </a:xfrm>
        </p:spPr>
        <p:txBody>
          <a:bodyPr>
            <a:normAutofit fontScale="90000"/>
          </a:bodyPr>
          <a:lstStyle/>
          <a:p>
            <a:r>
              <a:rPr lang="en-US" sz="3995" spc="-7">
                <a:solidFill>
                  <a:srgbClr val="0E7C80"/>
                </a:solidFill>
                <a:latin typeface="OpenSans-Extrabold"/>
                <a:cs typeface="OpenSans-Extrabold"/>
              </a:rPr>
              <a:t>During an Inquiry</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634062" y="1436819"/>
            <a:ext cx="11110874" cy="5351871"/>
          </a:xfrm>
          <a:prstGeom prst="rect">
            <a:avLst/>
          </a:prstGeom>
        </p:spPr>
        <p:txBody>
          <a:bodyPr vert="horz" wrap="square" lIns="0" tIns="16912" rIns="0" bIns="0" rtlCol="0">
            <a:spAutoFit/>
          </a:bodyPr>
          <a:lstStyle/>
          <a:p>
            <a:pPr marL="396600" marR="1882371" indent="-380533">
              <a:spcBef>
                <a:spcPts val="2397"/>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You will receive a </a:t>
            </a:r>
            <a:r>
              <a:rPr lang="en-AU" sz="2400" b="1">
                <a:latin typeface="Open Sans" panose="020B0606030504020204" pitchFamily="34" charset="0"/>
                <a:ea typeface="Open Sans" panose="020B0606030504020204" pitchFamily="34" charset="0"/>
                <a:cs typeface="Open Sans" panose="020B0606030504020204" pitchFamily="34" charset="0"/>
              </a:rPr>
              <a:t>written notice </a:t>
            </a:r>
            <a:r>
              <a:rPr lang="en-AU" sz="2400">
                <a:latin typeface="Open Sans" panose="020B0606030504020204" pitchFamily="34" charset="0"/>
                <a:ea typeface="Open Sans" panose="020B0606030504020204" pitchFamily="34" charset="0"/>
                <a:cs typeface="Open Sans" panose="020B0606030504020204" pitchFamily="34" charset="0"/>
              </a:rPr>
              <a:t>setting out the grounds on which the inquiry was commenced.</a:t>
            </a:r>
          </a:p>
          <a:p>
            <a:pPr marL="396600" marR="1882371" indent="-380533">
              <a:spcBef>
                <a:spcPts val="2397"/>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MS Mincho" panose="02020609040205080304" pitchFamily="49" charset="-128"/>
                <a:cs typeface="Times New Roman" panose="02020603050405020304" pitchFamily="18" charset="0"/>
              </a:rPr>
              <a:t>Before any </a:t>
            </a:r>
            <a:r>
              <a:rPr lang="en-AU" sz="2400" b="1">
                <a:latin typeface="Open Sans" panose="020B0606030504020204" pitchFamily="34" charset="0"/>
                <a:ea typeface="MS Mincho" panose="02020609040205080304" pitchFamily="49" charset="-128"/>
                <a:cs typeface="Times New Roman" panose="02020603050405020304" pitchFamily="18" charset="0"/>
              </a:rPr>
              <a:t>formal finding </a:t>
            </a:r>
            <a:r>
              <a:rPr lang="en-AU" sz="2400">
                <a:latin typeface="Open Sans" panose="020B0606030504020204" pitchFamily="34" charset="0"/>
                <a:ea typeface="MS Mincho" panose="02020609040205080304" pitchFamily="49" charset="-128"/>
                <a:cs typeface="Times New Roman" panose="02020603050405020304" pitchFamily="18" charset="0"/>
              </a:rPr>
              <a:t>of non-compliance, you will be given a reasonable opportunity to make oral and/or written submissions in relation to your compliance.</a:t>
            </a:r>
          </a:p>
          <a:p>
            <a:pPr marL="396600" marR="1882371" indent="-380533">
              <a:spcBef>
                <a:spcPts val="2397"/>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MS Mincho" panose="02020609040205080304" pitchFamily="49" charset="-128"/>
                <a:cs typeface="Times New Roman" panose="02020603050405020304" pitchFamily="18" charset="0"/>
              </a:rPr>
              <a:t>The Commission may continue to engage with you voluntarily </a:t>
            </a:r>
            <a:r>
              <a:rPr lang="en-AU" sz="2400" b="1">
                <a:latin typeface="Open Sans" panose="020B0606030504020204" pitchFamily="34" charset="0"/>
                <a:ea typeface="MS Mincho" panose="02020609040205080304" pitchFamily="49" charset="-128"/>
                <a:cs typeface="Times New Roman" panose="02020603050405020304" pitchFamily="18" charset="0"/>
              </a:rPr>
              <a:t>or</a:t>
            </a:r>
            <a:r>
              <a:rPr lang="en-AU" sz="2400">
                <a:latin typeface="Open Sans" panose="020B0606030504020204" pitchFamily="34" charset="0"/>
                <a:ea typeface="MS Mincho" panose="02020609040205080304" pitchFamily="49" charset="-128"/>
                <a:cs typeface="Times New Roman" panose="02020603050405020304" pitchFamily="18" charset="0"/>
              </a:rPr>
              <a:t> we may engage utilising our coercive powers.  </a:t>
            </a:r>
          </a:p>
          <a:p>
            <a:pPr marL="16067" marR="1882371">
              <a:spcBef>
                <a:spcPts val="2397"/>
              </a:spcBef>
              <a:spcAft>
                <a:spcPts val="799"/>
              </a:spcAft>
              <a:buClr>
                <a:srgbClr val="0E7C80"/>
              </a:buClr>
              <a:buSzPct val="78947"/>
              <a:tabLst>
                <a:tab pos="351782" algn="l"/>
                <a:tab pos="352628" algn="l"/>
              </a:tabLst>
            </a:pPr>
            <a:endParaRPr lang="en-AU" sz="2400">
              <a:latin typeface="Open Sans" panose="020B0606030504020204" pitchFamily="34" charset="0"/>
              <a:ea typeface="MS Mincho" panose="02020609040205080304" pitchFamily="49" charset="-128"/>
              <a:cs typeface="Times New Roman" panose="02020603050405020304" pitchFamily="18" charset="0"/>
            </a:endParaRP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endParaRPr lang="en-AU" sz="2400">
              <a:latin typeface="Open Sans" panose="020B0606030504020204" pitchFamily="34" charset="0"/>
              <a:ea typeface="MS Mincho" panose="02020609040205080304" pitchFamily="49" charset="-128"/>
              <a:cs typeface="Times New Roman" panose="02020603050405020304" pitchFamily="18" charset="0"/>
            </a:endParaRP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endParaRPr lang="en-AU"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68193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2F3A20-CCE9-1052-CEFB-904F355EBAFF}"/>
              </a:ext>
            </a:extLst>
          </p:cNvPr>
          <p:cNvSpPr/>
          <p:nvPr/>
        </p:nvSpPr>
        <p:spPr>
          <a:xfrm>
            <a:off x="218364" y="5854890"/>
            <a:ext cx="2210937" cy="7931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371084" y="447609"/>
            <a:ext cx="9999953" cy="673443"/>
          </a:xfrm>
        </p:spPr>
        <p:txBody>
          <a:bodyPr>
            <a:normAutofit fontScale="90000"/>
          </a:bodyPr>
          <a:lstStyle/>
          <a:p>
            <a:r>
              <a:rPr lang="en-US" sz="3995" spc="-7">
                <a:solidFill>
                  <a:srgbClr val="0E7C80"/>
                </a:solidFill>
                <a:latin typeface="OpenSans-Extrabold"/>
                <a:cs typeface="OpenSans-Extrabold"/>
              </a:rPr>
              <a:t>Power to compel information and documents</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371083" y="1263090"/>
            <a:ext cx="11600853" cy="4797873"/>
          </a:xfrm>
          <a:prstGeom prst="rect">
            <a:avLst/>
          </a:prstGeom>
        </p:spPr>
        <p:txBody>
          <a:bodyPr vert="horz" wrap="square" lIns="0" tIns="16912" rIns="0" bIns="0" rtlCol="0">
            <a:spAutoFit/>
          </a:bodyPr>
          <a:lstStyle/>
          <a:p>
            <a:pPr marL="396600" marR="1882371" indent="-380533">
              <a:spcBef>
                <a:spcPts val="2397"/>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Commission has powers to compel the production of </a:t>
            </a:r>
            <a:r>
              <a:rPr lang="en-AU" sz="2400" b="1">
                <a:latin typeface="Open Sans" panose="020B0606030504020204" pitchFamily="34" charset="0"/>
                <a:ea typeface="Open Sans" panose="020B0606030504020204" pitchFamily="34" charset="0"/>
                <a:cs typeface="Open Sans" panose="020B0606030504020204" pitchFamily="34" charset="0"/>
              </a:rPr>
              <a:t>information</a:t>
            </a:r>
            <a:r>
              <a:rPr lang="en-AU" sz="2400">
                <a:latin typeface="Open Sans" panose="020B0606030504020204" pitchFamily="34" charset="0"/>
                <a:ea typeface="Open Sans" panose="020B0606030504020204" pitchFamily="34" charset="0"/>
                <a:cs typeface="Open Sans" panose="020B0606030504020204" pitchFamily="34" charset="0"/>
              </a:rPr>
              <a:t> and </a:t>
            </a:r>
            <a:r>
              <a:rPr lang="en-AU" sz="2400" b="1">
                <a:latin typeface="Open Sans" panose="020B0606030504020204" pitchFamily="34" charset="0"/>
                <a:ea typeface="Open Sans" panose="020B0606030504020204" pitchFamily="34" charset="0"/>
                <a:cs typeface="Open Sans" panose="020B0606030504020204" pitchFamily="34" charset="0"/>
              </a:rPr>
              <a:t>documents</a:t>
            </a:r>
            <a:r>
              <a:rPr lang="en-AU" sz="2400">
                <a:latin typeface="Open Sans" panose="020B0606030504020204" pitchFamily="34" charset="0"/>
                <a:ea typeface="Open Sans" panose="020B0606030504020204" pitchFamily="34" charset="0"/>
                <a:cs typeface="Open Sans" panose="020B0606030504020204" pitchFamily="34" charset="0"/>
              </a:rPr>
              <a:t> </a:t>
            </a:r>
          </a:p>
          <a:p>
            <a:pPr marL="396600" marR="1882371" indent="-380533">
              <a:spcBef>
                <a:spcPts val="2397"/>
              </a:spcBef>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And to </a:t>
            </a:r>
            <a:r>
              <a:rPr lang="en-AU" sz="2400" b="1">
                <a:latin typeface="Open Sans" panose="020B0606030504020204" pitchFamily="34" charset="0"/>
                <a:ea typeface="Open Sans" panose="020B0606030504020204" pitchFamily="34" charset="0"/>
                <a:cs typeface="Open Sans" panose="020B0606030504020204" pitchFamily="34" charset="0"/>
              </a:rPr>
              <a:t>examine</a:t>
            </a:r>
            <a:r>
              <a:rPr lang="en-AU" sz="2400">
                <a:latin typeface="Open Sans" panose="020B0606030504020204" pitchFamily="34" charset="0"/>
                <a:ea typeface="Open Sans" panose="020B0606030504020204" pitchFamily="34" charset="0"/>
                <a:cs typeface="Open Sans" panose="020B0606030504020204" pitchFamily="34" charset="0"/>
              </a:rPr>
              <a:t> </a:t>
            </a:r>
            <a:r>
              <a:rPr lang="en-AU" sz="2400" b="1">
                <a:latin typeface="Open Sans" panose="020B0606030504020204" pitchFamily="34" charset="0"/>
                <a:ea typeface="Open Sans" panose="020B0606030504020204" pitchFamily="34" charset="0"/>
                <a:cs typeface="Open Sans" panose="020B0606030504020204" pitchFamily="34" charset="0"/>
              </a:rPr>
              <a:t>witnesses </a:t>
            </a:r>
            <a:r>
              <a:rPr lang="en-AU" sz="2400">
                <a:latin typeface="Open Sans" panose="020B0606030504020204" pitchFamily="34" charset="0"/>
                <a:ea typeface="Open Sans" panose="020B0606030504020204" pitchFamily="34" charset="0"/>
                <a:cs typeface="Open Sans" panose="020B0606030504020204" pitchFamily="34" charset="0"/>
              </a:rPr>
              <a:t>and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can require a person to attend a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particular place, on a specific date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and time, to answer questions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relevant to a positive duty inquiry.</a:t>
            </a:r>
          </a:p>
          <a:p>
            <a:pPr marL="396600" marR="1882371" indent="-380533">
              <a:spcBef>
                <a:spcPts val="2397"/>
              </a:spcBef>
              <a:buClr>
                <a:srgbClr val="0E7C80"/>
              </a:buClr>
              <a:buSzPct val="78947"/>
              <a:buFont typeface="Arial" panose="020B0604020202020204" pitchFamily="34" charset="0"/>
              <a:buChar char="•"/>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12 months imprisonment </a:t>
            </a:r>
            <a:r>
              <a:rPr lang="en-AU" sz="2400">
                <a:latin typeface="Open Sans" panose="020B0606030504020204" pitchFamily="34" charset="0"/>
                <a:ea typeface="Open Sans" panose="020B0606030504020204" pitchFamily="34" charset="0"/>
                <a:cs typeface="Open Sans" panose="020B0606030504020204" pitchFamily="34" charset="0"/>
              </a:rPr>
              <a:t>to knowingly:</a:t>
            </a:r>
          </a:p>
          <a:p>
            <a:pPr marL="1308612" marR="1882371" indent="-587713">
              <a:buClr>
                <a:srgbClr val="0E7C80"/>
              </a:buClr>
              <a:buSzPct val="78947"/>
              <a:buFont typeface="Courier New" panose="02070309020205020404" pitchFamily="49" charset="0"/>
              <a:buChar char="o"/>
              <a:tabLst>
                <a:tab pos="1308612" algn="l"/>
              </a:tabLst>
            </a:pPr>
            <a:r>
              <a:rPr lang="en-AU" sz="2400">
                <a:latin typeface="Open Sans" panose="020B0606030504020204" pitchFamily="34" charset="0"/>
                <a:ea typeface="Open Sans" panose="020B0606030504020204" pitchFamily="34" charset="0"/>
                <a:cs typeface="Open Sans" panose="020B0606030504020204" pitchFamily="34" charset="0"/>
              </a:rPr>
              <a:t>give false or misleading information, or </a:t>
            </a:r>
          </a:p>
          <a:p>
            <a:pPr marL="1308612" marR="1882371" indent="-587713">
              <a:buClr>
                <a:srgbClr val="0E7C80"/>
              </a:buClr>
              <a:buSzPct val="78947"/>
              <a:buFont typeface="Courier New" panose="02070309020205020404" pitchFamily="49" charset="0"/>
              <a:buChar char="o"/>
              <a:tabLst>
                <a:tab pos="1308612" algn="l"/>
              </a:tabLst>
            </a:pPr>
            <a:r>
              <a:rPr lang="en-AU" sz="2400">
                <a:latin typeface="Open Sans" panose="020B0606030504020204" pitchFamily="34" charset="0"/>
                <a:ea typeface="Open Sans" panose="020B0606030504020204" pitchFamily="34" charset="0"/>
                <a:cs typeface="Open Sans" panose="020B0606030504020204" pitchFamily="34" charset="0"/>
              </a:rPr>
              <a:t>produce a document containing false or misleading information </a:t>
            </a:r>
          </a:p>
        </p:txBody>
      </p:sp>
      <p:pic>
        <p:nvPicPr>
          <p:cNvPr id="4" name="Picture 3">
            <a:extLst>
              <a:ext uri="{FF2B5EF4-FFF2-40B4-BE49-F238E27FC236}">
                <a16:creationId xmlns:a16="http://schemas.microsoft.com/office/drawing/2014/main" id="{38428A48-FDE5-D2FA-43D1-5B635C2B44DB}"/>
              </a:ext>
            </a:extLst>
          </p:cNvPr>
          <p:cNvPicPr>
            <a:picLocks noChangeAspect="1"/>
          </p:cNvPicPr>
          <p:nvPr/>
        </p:nvPicPr>
        <p:blipFill>
          <a:blip r:embed="rId3"/>
          <a:stretch>
            <a:fillRect/>
          </a:stretch>
        </p:blipFill>
        <p:spPr>
          <a:xfrm>
            <a:off x="6390678" y="1786686"/>
            <a:ext cx="3643064" cy="2698001"/>
          </a:xfrm>
          <a:prstGeom prst="rect">
            <a:avLst/>
          </a:prstGeom>
        </p:spPr>
      </p:pic>
    </p:spTree>
    <p:extLst>
      <p:ext uri="{BB962C8B-B14F-4D97-AF65-F5344CB8AC3E}">
        <p14:creationId xmlns:p14="http://schemas.microsoft.com/office/powerpoint/2010/main" val="1857268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524589" y="570442"/>
            <a:ext cx="9641722" cy="671610"/>
          </a:xfrm>
        </p:spPr>
        <p:txBody>
          <a:bodyPr>
            <a:normAutofit fontScale="90000"/>
          </a:bodyPr>
          <a:lstStyle/>
          <a:p>
            <a:r>
              <a:rPr lang="en-US" sz="3995" spc="-7">
                <a:solidFill>
                  <a:srgbClr val="0E7C80"/>
                </a:solidFill>
                <a:latin typeface="OpenSans-Extrabold"/>
                <a:cs typeface="OpenSans-Extrabold"/>
              </a:rPr>
              <a:t>Findings of non-compliance</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524588" y="1721005"/>
            <a:ext cx="11623260" cy="5054290"/>
          </a:xfrm>
          <a:prstGeom prst="rect">
            <a:avLst/>
          </a:prstGeom>
        </p:spPr>
        <p:txBody>
          <a:bodyPr vert="horz" wrap="square" lIns="0" tIns="16912" rIns="0" bIns="0" rtlCol="0">
            <a:spAutoFit/>
          </a:bodyPr>
          <a:lstStyle/>
          <a:p>
            <a:pPr marL="16067" marR="1882371">
              <a:spcBef>
                <a:spcPts val="533"/>
              </a:spcBef>
              <a:spcAft>
                <a:spcPts val="533"/>
              </a:spcAft>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Commission:</a:t>
            </a:r>
          </a:p>
          <a:p>
            <a:pPr marL="396600" marR="1882371" indent="-380533">
              <a:spcBef>
                <a:spcPts val="2397"/>
              </a:spcBef>
              <a:buClr>
                <a:srgbClr val="0E7C80"/>
              </a:buClr>
              <a:buSzPct val="78947"/>
              <a:buFont typeface="Arial" panose="020B0604020202020204" pitchFamily="34" charset="0"/>
              <a:buChar char="•"/>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will</a:t>
            </a:r>
            <a:r>
              <a:rPr lang="en-AU" sz="2400">
                <a:latin typeface="Open Sans" panose="020B0606030504020204" pitchFamily="34" charset="0"/>
                <a:ea typeface="Open Sans" panose="020B0606030504020204" pitchFamily="34" charset="0"/>
                <a:cs typeface="Open Sans" panose="020B0606030504020204" pitchFamily="34" charset="0"/>
              </a:rPr>
              <a:t> notify you, in writing, and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provide reasons for its decision </a:t>
            </a:r>
          </a:p>
          <a:p>
            <a:pPr marL="396600" marR="1882371" indent="-380533">
              <a:spcBef>
                <a:spcPts val="2397"/>
              </a:spcBef>
              <a:buClr>
                <a:srgbClr val="0E7C80"/>
              </a:buClr>
              <a:buSzPct val="78947"/>
              <a:buFont typeface="Arial" panose="020B0604020202020204" pitchFamily="34" charset="0"/>
              <a:buChar char="•"/>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may</a:t>
            </a:r>
            <a:r>
              <a:rPr lang="en-AU" sz="2400">
                <a:latin typeface="Open Sans" panose="020B0606030504020204" pitchFamily="34" charset="0"/>
                <a:ea typeface="Open Sans" panose="020B0606030504020204" pitchFamily="34" charset="0"/>
                <a:cs typeface="Open Sans" panose="020B0606030504020204" pitchFamily="34" charset="0"/>
              </a:rPr>
              <a:t> provide recommendations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for preventing the repetition or </a:t>
            </a:r>
          </a:p>
          <a:p>
            <a:pPr marL="16067" marR="1882371">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	continuation of the non-compliance </a:t>
            </a:r>
          </a:p>
          <a:p>
            <a:pPr marL="396600" marR="1882371" indent="-380533">
              <a:spcBef>
                <a:spcPts val="2397"/>
              </a:spcBef>
              <a:buClr>
                <a:srgbClr val="0E7C80"/>
              </a:buClr>
              <a:buSzPct val="78947"/>
              <a:buFont typeface="Arial" panose="020B0604020202020204" pitchFamily="34" charset="0"/>
              <a:buChar char="•"/>
              <a:tabLst>
                <a:tab pos="351782" algn="l"/>
                <a:tab pos="352628" algn="l"/>
              </a:tabLst>
            </a:pPr>
            <a:r>
              <a:rPr lang="en-AU" sz="2400" b="1">
                <a:latin typeface="Open Sans" panose="020B0606030504020204" pitchFamily="34" charset="0"/>
                <a:ea typeface="Open Sans" panose="020B0606030504020204" pitchFamily="34" charset="0"/>
                <a:cs typeface="Open Sans" panose="020B0606030504020204" pitchFamily="34" charset="0"/>
              </a:rPr>
              <a:t>may</a:t>
            </a:r>
            <a:r>
              <a:rPr lang="en-AU" sz="2400">
                <a:latin typeface="Open Sans" panose="020B0606030504020204" pitchFamily="34" charset="0"/>
                <a:ea typeface="Open Sans" panose="020B0606030504020204" pitchFamily="34" charset="0"/>
                <a:cs typeface="Open Sans" panose="020B0606030504020204" pitchFamily="34" charset="0"/>
              </a:rPr>
              <a:t> issue a </a:t>
            </a:r>
            <a:r>
              <a:rPr lang="en-AU" sz="2400" b="1">
                <a:latin typeface="Open Sans" panose="020B0606030504020204" pitchFamily="34" charset="0"/>
                <a:ea typeface="Open Sans" panose="020B0606030504020204" pitchFamily="34" charset="0"/>
                <a:cs typeface="Open Sans" panose="020B0606030504020204" pitchFamily="34" charset="0"/>
              </a:rPr>
              <a:t>compliance notice.</a:t>
            </a:r>
            <a:endParaRPr lang="en-US" sz="2400" b="1">
              <a:latin typeface="Open Sans" panose="020B0606030504020204" pitchFamily="34" charset="0"/>
              <a:ea typeface="Open Sans" panose="020B0606030504020204" pitchFamily="34" charset="0"/>
              <a:cs typeface="Open Sans" panose="020B0606030504020204" pitchFamily="34" charset="0"/>
            </a:endParaRPr>
          </a:p>
          <a:p>
            <a:pPr marL="396600" marR="1882371" indent="-380533">
              <a:spcBef>
                <a:spcPts val="533"/>
              </a:spcBef>
              <a:spcAft>
                <a:spcPts val="533"/>
              </a:spcAft>
              <a:buClr>
                <a:srgbClr val="0E7C80"/>
              </a:buClr>
              <a:buSzPct val="78947"/>
              <a:buFont typeface="Arial" panose="020B0604020202020204" pitchFamily="34" charset="0"/>
              <a:buChar char="•"/>
              <a:tabLst>
                <a:tab pos="351782" algn="l"/>
                <a:tab pos="352628" algn="l"/>
              </a:tabLst>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96600" marR="1882371" indent="-380533">
              <a:spcBef>
                <a:spcPts val="533"/>
              </a:spcBef>
              <a:spcAft>
                <a:spcPts val="533"/>
              </a:spcAft>
              <a:buClr>
                <a:srgbClr val="0E7C80"/>
              </a:buClr>
              <a:buSzPct val="78947"/>
              <a:buFont typeface="Arial" panose="020B0604020202020204" pitchFamily="34" charset="0"/>
              <a:buChar char="•"/>
              <a:tabLst>
                <a:tab pos="351782" algn="l"/>
                <a:tab pos="352628" algn="l"/>
              </a:tabLst>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96600" marR="1882371" indent="-380533">
              <a:spcBef>
                <a:spcPts val="533"/>
              </a:spcBef>
              <a:spcAft>
                <a:spcPts val="533"/>
              </a:spcAft>
              <a:buClr>
                <a:srgbClr val="0E7C80"/>
              </a:buClr>
              <a:buSzPct val="78947"/>
              <a:buFont typeface="Arial" panose="020B0604020202020204" pitchFamily="34" charset="0"/>
              <a:buChar char="•"/>
              <a:tabLst>
                <a:tab pos="351782" algn="l"/>
                <a:tab pos="352628" algn="l"/>
              </a:tabLst>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1F0F5970-B88B-1021-D6CD-5B7BB17E6D3A}"/>
              </a:ext>
            </a:extLst>
          </p:cNvPr>
          <p:cNvPicPr>
            <a:picLocks noChangeAspect="1"/>
          </p:cNvPicPr>
          <p:nvPr/>
        </p:nvPicPr>
        <p:blipFill>
          <a:blip r:embed="rId3"/>
          <a:stretch>
            <a:fillRect/>
          </a:stretch>
        </p:blipFill>
        <p:spPr>
          <a:xfrm>
            <a:off x="6771912" y="2552603"/>
            <a:ext cx="3595877" cy="2615183"/>
          </a:xfrm>
          <a:prstGeom prst="rect">
            <a:avLst/>
          </a:prstGeom>
        </p:spPr>
      </p:pic>
    </p:spTree>
    <p:extLst>
      <p:ext uri="{BB962C8B-B14F-4D97-AF65-F5344CB8AC3E}">
        <p14:creationId xmlns:p14="http://schemas.microsoft.com/office/powerpoint/2010/main" val="2741577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594395" y="570441"/>
            <a:ext cx="9940412" cy="1229589"/>
          </a:xfrm>
        </p:spPr>
        <p:txBody>
          <a:bodyPr>
            <a:normAutofit fontScale="90000"/>
          </a:bodyPr>
          <a:lstStyle/>
          <a:p>
            <a:r>
              <a:rPr lang="en-US" sz="3995" spc="-7">
                <a:solidFill>
                  <a:srgbClr val="0E7C80"/>
                </a:solidFill>
                <a:latin typeface="OpenSans-Extrabold"/>
                <a:cs typeface="OpenSans-Extrabold"/>
              </a:rPr>
              <a:t>Compliance Notice – What is it?</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594394" y="1620953"/>
            <a:ext cx="11240003" cy="3346194"/>
          </a:xfrm>
          <a:prstGeom prst="rect">
            <a:avLst/>
          </a:prstGeom>
        </p:spPr>
        <p:txBody>
          <a:bodyPr vert="horz" wrap="square" lIns="0" tIns="16912" rIns="0" bIns="0" rtlCol="0">
            <a:spAutoFit/>
          </a:bodyPr>
          <a:lstStyle/>
          <a:p>
            <a:pPr marL="472707" marR="1882371" indent="-456640">
              <a:spcBef>
                <a:spcPts val="2397"/>
              </a:spcBef>
              <a:spcAft>
                <a:spcPts val="533"/>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A written notice issued under section 35F of the </a:t>
            </a:r>
            <a:r>
              <a:rPr lang="en-AU" sz="2400" i="1">
                <a:latin typeface="Open Sans" panose="020B0606030504020204" pitchFamily="34" charset="0"/>
                <a:ea typeface="Open Sans" panose="020B0606030504020204" pitchFamily="34" charset="0"/>
                <a:cs typeface="Open Sans" panose="020B0606030504020204" pitchFamily="34" charset="0"/>
              </a:rPr>
              <a:t>Australian Human Rights Commission Act 1986 </a:t>
            </a:r>
            <a:r>
              <a:rPr lang="en-AU" sz="2400">
                <a:latin typeface="Open Sans" panose="020B0606030504020204" pitchFamily="34" charset="0"/>
                <a:ea typeface="Open Sans" panose="020B0606030504020204" pitchFamily="34" charset="0"/>
                <a:cs typeface="Open Sans" panose="020B0606030504020204" pitchFamily="34" charset="0"/>
              </a:rPr>
              <a:t>(</a:t>
            </a:r>
            <a:r>
              <a:rPr lang="en-AU" sz="2400" err="1">
                <a:latin typeface="Open Sans" panose="020B0606030504020204" pitchFamily="34" charset="0"/>
                <a:ea typeface="Open Sans" panose="020B0606030504020204" pitchFamily="34" charset="0"/>
                <a:cs typeface="Open Sans" panose="020B0606030504020204" pitchFamily="34" charset="0"/>
              </a:rPr>
              <a:t>Cth</a:t>
            </a:r>
            <a:r>
              <a:rPr lang="en-AU" sz="2400">
                <a:latin typeface="Open Sans" panose="020B0606030504020204" pitchFamily="34" charset="0"/>
                <a:ea typeface="Open Sans" panose="020B0606030504020204" pitchFamily="34" charset="0"/>
                <a:cs typeface="Open Sans" panose="020B0606030504020204" pitchFamily="34" charset="0"/>
              </a:rPr>
              <a:t>). </a:t>
            </a:r>
          </a:p>
          <a:p>
            <a:pPr marL="472707" marR="1882371" indent="-456640">
              <a:spcBef>
                <a:spcPts val="2397"/>
              </a:spcBef>
              <a:spcAft>
                <a:spcPts val="533"/>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May be issued if you are found to be </a:t>
            </a:r>
            <a:r>
              <a:rPr lang="en-AU" sz="2400" b="1">
                <a:latin typeface="Open Sans" panose="020B0606030504020204" pitchFamily="34" charset="0"/>
                <a:ea typeface="Open Sans" panose="020B0606030504020204" pitchFamily="34" charset="0"/>
                <a:cs typeface="Open Sans" panose="020B0606030504020204" pitchFamily="34" charset="0"/>
              </a:rPr>
              <a:t>non-compliant </a:t>
            </a:r>
            <a:r>
              <a:rPr lang="en-AU" sz="2400">
                <a:latin typeface="Open Sans" panose="020B0606030504020204" pitchFamily="34" charset="0"/>
                <a:ea typeface="Open Sans" panose="020B0606030504020204" pitchFamily="34" charset="0"/>
                <a:cs typeface="Open Sans" panose="020B0606030504020204" pitchFamily="34" charset="0"/>
              </a:rPr>
              <a:t>with the positive duty.</a:t>
            </a:r>
          </a:p>
          <a:p>
            <a:pPr marL="472707" marR="1882371" indent="-456640">
              <a:spcBef>
                <a:spcPts val="2397"/>
              </a:spcBef>
              <a:spcAft>
                <a:spcPts val="533"/>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notice will set out </a:t>
            </a:r>
            <a:r>
              <a:rPr lang="en-AU" sz="2400" b="1">
                <a:latin typeface="Open Sans" panose="020B0606030504020204" pitchFamily="34" charset="0"/>
                <a:ea typeface="Open Sans" panose="020B0606030504020204" pitchFamily="34" charset="0"/>
                <a:cs typeface="Open Sans" panose="020B0606030504020204" pitchFamily="34" charset="0"/>
              </a:rPr>
              <a:t>details of the failure </a:t>
            </a:r>
            <a:r>
              <a:rPr lang="en-AU" sz="2400">
                <a:latin typeface="Open Sans" panose="020B0606030504020204" pitchFamily="34" charset="0"/>
                <a:ea typeface="Open Sans" panose="020B0606030504020204" pitchFamily="34" charset="0"/>
                <a:cs typeface="Open Sans" panose="020B0606030504020204" pitchFamily="34" charset="0"/>
              </a:rPr>
              <a:t>and</a:t>
            </a:r>
            <a:r>
              <a:rPr lang="en-AU" sz="2400" b="1">
                <a:latin typeface="Open Sans" panose="020B0606030504020204" pitchFamily="34" charset="0"/>
                <a:ea typeface="Open Sans" panose="020B0606030504020204" pitchFamily="34" charset="0"/>
                <a:cs typeface="Open Sans" panose="020B0606030504020204" pitchFamily="34" charset="0"/>
              </a:rPr>
              <a:t> </a:t>
            </a:r>
            <a:r>
              <a:rPr lang="en-AU" sz="2400">
                <a:latin typeface="Open Sans" panose="020B0606030504020204" pitchFamily="34" charset="0"/>
                <a:ea typeface="Open Sans" panose="020B0606030504020204" pitchFamily="34" charset="0"/>
                <a:cs typeface="Open Sans" panose="020B0606030504020204" pitchFamily="34" charset="0"/>
              </a:rPr>
              <a:t>specify action/s that you </a:t>
            </a:r>
            <a:r>
              <a:rPr lang="en-AU" sz="2400" b="1">
                <a:latin typeface="Open Sans" panose="020B0606030504020204" pitchFamily="34" charset="0"/>
                <a:ea typeface="Open Sans" panose="020B0606030504020204" pitchFamily="34" charset="0"/>
                <a:cs typeface="Open Sans" panose="020B0606030504020204" pitchFamily="34" charset="0"/>
              </a:rPr>
              <a:t>must</a:t>
            </a:r>
            <a:r>
              <a:rPr lang="en-AU" sz="2400">
                <a:latin typeface="Open Sans" panose="020B0606030504020204" pitchFamily="34" charset="0"/>
                <a:ea typeface="Open Sans" panose="020B0606030504020204" pitchFamily="34" charset="0"/>
                <a:cs typeface="Open Sans" panose="020B0606030504020204" pitchFamily="34" charset="0"/>
              </a:rPr>
              <a:t> take or </a:t>
            </a:r>
            <a:r>
              <a:rPr lang="en-AU" sz="2400" b="1">
                <a:latin typeface="Open Sans" panose="020B0606030504020204" pitchFamily="34" charset="0"/>
                <a:ea typeface="Open Sans" panose="020B0606030504020204" pitchFamily="34" charset="0"/>
                <a:cs typeface="Open Sans" panose="020B0606030504020204" pitchFamily="34" charset="0"/>
              </a:rPr>
              <a:t>must</a:t>
            </a:r>
            <a:r>
              <a:rPr lang="en-AU" sz="2400">
                <a:latin typeface="Open Sans" panose="020B0606030504020204" pitchFamily="34" charset="0"/>
                <a:ea typeface="Open Sans" panose="020B0606030504020204" pitchFamily="34" charset="0"/>
                <a:cs typeface="Open Sans" panose="020B0606030504020204" pitchFamily="34" charset="0"/>
              </a:rPr>
              <a:t> refrain from taking, to address the failure.</a:t>
            </a:r>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8814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397BCC-1B10-BD8B-5C32-1ED37FCF6771}"/>
              </a:ext>
            </a:extLst>
          </p:cNvPr>
          <p:cNvSpPr/>
          <p:nvPr/>
        </p:nvSpPr>
        <p:spPr>
          <a:xfrm>
            <a:off x="313899" y="5923128"/>
            <a:ext cx="1787856" cy="8052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430611" y="433962"/>
            <a:ext cx="10389083" cy="1844383"/>
          </a:xfrm>
        </p:spPr>
        <p:txBody>
          <a:bodyPr/>
          <a:lstStyle/>
          <a:p>
            <a:r>
              <a:rPr lang="en-US" sz="3995" spc="-7">
                <a:solidFill>
                  <a:srgbClr val="0E7C80"/>
                </a:solidFill>
                <a:latin typeface="OpenSans-Extrabold"/>
                <a:cs typeface="OpenSans-Extrabold"/>
              </a:rPr>
              <a:t>Compliance Notice – Reconsideration &amp; Review</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608036" y="1212281"/>
            <a:ext cx="11325660" cy="5092826"/>
          </a:xfrm>
          <a:prstGeom prst="rect">
            <a:avLst/>
          </a:prstGeom>
        </p:spPr>
        <p:txBody>
          <a:bodyPr vert="horz" wrap="square" lIns="0" tIns="16912" rIns="0" bIns="0" rtlCol="0">
            <a:spAutoFit/>
          </a:bodyPr>
          <a:lstStyle/>
          <a:p>
            <a:pPr marL="16067" marR="1882371">
              <a:spcBef>
                <a:spcPts val="533"/>
              </a:spcBef>
              <a:spcAft>
                <a:spcPts val="533"/>
              </a:spcAft>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A person to whom a compliance notice is issued, may</a:t>
            </a:r>
            <a:r>
              <a:rPr lang="en-AU" sz="2400" b="1">
                <a:latin typeface="Open Sans" panose="020B0606030504020204" pitchFamily="34" charset="0"/>
                <a:ea typeface="Open Sans" panose="020B0606030504020204" pitchFamily="34" charset="0"/>
                <a:cs typeface="Open Sans" panose="020B0606030504020204" pitchFamily="34" charset="0"/>
              </a:rPr>
              <a:t>, in writing</a:t>
            </a:r>
            <a:r>
              <a:rPr lang="en-AU" sz="2400">
                <a:latin typeface="Open Sans" panose="020B0606030504020204" pitchFamily="34" charset="0"/>
                <a:ea typeface="Open Sans" panose="020B0606030504020204" pitchFamily="34" charset="0"/>
                <a:cs typeface="Open Sans" panose="020B0606030504020204" pitchFamily="34" charset="0"/>
              </a:rPr>
              <a:t>:</a:t>
            </a:r>
          </a:p>
          <a:p>
            <a:pPr marL="396600" marR="1882371" indent="-380533">
              <a:spcBef>
                <a:spcPts val="533"/>
              </a:spcBef>
              <a:spcAft>
                <a:spcPts val="533"/>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request that the Commission </a:t>
            </a:r>
            <a:r>
              <a:rPr lang="en-AU" sz="2400" b="1">
                <a:latin typeface="Open Sans" panose="020B0606030504020204" pitchFamily="34" charset="0"/>
                <a:ea typeface="Open Sans" panose="020B0606030504020204" pitchFamily="34" charset="0"/>
                <a:cs typeface="Open Sans" panose="020B0606030504020204" pitchFamily="34" charset="0"/>
              </a:rPr>
              <a:t>reconsider</a:t>
            </a:r>
            <a:r>
              <a:rPr lang="en-AU" sz="2400">
                <a:latin typeface="Open Sans" panose="020B0606030504020204" pitchFamily="34" charset="0"/>
                <a:ea typeface="Open Sans" panose="020B0606030504020204" pitchFamily="34" charset="0"/>
                <a:cs typeface="Open Sans" panose="020B0606030504020204" pitchFamily="34" charset="0"/>
              </a:rPr>
              <a:t> the compliance notice</a:t>
            </a:r>
          </a:p>
          <a:p>
            <a:pPr marL="396600" marR="1882371" indent="-380533">
              <a:spcBef>
                <a:spcPts val="533"/>
              </a:spcBef>
              <a:spcAft>
                <a:spcPts val="533"/>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request must received within </a:t>
            </a:r>
            <a:r>
              <a:rPr lang="en-AU" sz="2400" b="1">
                <a:latin typeface="Open Sans" panose="020B0606030504020204" pitchFamily="34" charset="0"/>
                <a:ea typeface="Open Sans" panose="020B0606030504020204" pitchFamily="34" charset="0"/>
                <a:cs typeface="Open Sans" panose="020B0606030504020204" pitchFamily="34" charset="0"/>
              </a:rPr>
              <a:t>21 days </a:t>
            </a:r>
            <a:r>
              <a:rPr lang="en-AU" sz="2400">
                <a:latin typeface="Open Sans" panose="020B0606030504020204" pitchFamily="34" charset="0"/>
                <a:ea typeface="Open Sans" panose="020B0606030504020204" pitchFamily="34" charset="0"/>
                <a:cs typeface="Open Sans" panose="020B0606030504020204" pitchFamily="34" charset="0"/>
              </a:rPr>
              <a:t>of the notice being given. </a:t>
            </a:r>
          </a:p>
          <a:p>
            <a:pPr marL="16067" marR="1882371">
              <a:spcBef>
                <a:spcPts val="1400"/>
              </a:spcBef>
              <a:spcAft>
                <a:spcPts val="533"/>
              </a:spcAft>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person can also apply to the Federal Courts to seek </a:t>
            </a:r>
            <a:r>
              <a:rPr lang="en-AU" sz="2400" b="1">
                <a:latin typeface="Open Sans" panose="020B0606030504020204" pitchFamily="34" charset="0"/>
                <a:ea typeface="Open Sans" panose="020B0606030504020204" pitchFamily="34" charset="0"/>
                <a:cs typeface="Open Sans" panose="020B0606030504020204" pitchFamily="34" charset="0"/>
              </a:rPr>
              <a:t>review</a:t>
            </a:r>
            <a:r>
              <a:rPr lang="en-AU" sz="2400">
                <a:latin typeface="Open Sans" panose="020B0606030504020204" pitchFamily="34" charset="0"/>
                <a:ea typeface="Open Sans" panose="020B0606030504020204" pitchFamily="34" charset="0"/>
                <a:cs typeface="Open Sans" panose="020B0606030504020204" pitchFamily="34" charset="0"/>
              </a:rPr>
              <a:t> of the Notice on the ground that:</a:t>
            </a:r>
          </a:p>
          <a:p>
            <a:pPr marL="1437570" marR="1882371" indent="-380533">
              <a:spcBef>
                <a:spcPts val="533"/>
              </a:spcBef>
              <a:spcAft>
                <a:spcPts val="533"/>
              </a:spcAft>
              <a:buClr>
                <a:srgbClr val="0E7C80"/>
              </a:buClr>
              <a:buSzPct val="78947"/>
              <a:buFont typeface="Courier New" panose="02070309020205020404" pitchFamily="49" charset="0"/>
              <a:buChar char="o"/>
              <a:tabLst>
                <a:tab pos="1437570" algn="l"/>
                <a:tab pos="1672233" algn="l"/>
              </a:tabLst>
            </a:pPr>
            <a:r>
              <a:rPr lang="en-AU" sz="2400">
                <a:latin typeface="Open Sans" panose="020B0606030504020204" pitchFamily="34" charset="0"/>
                <a:ea typeface="Open Sans" panose="020B0606030504020204" pitchFamily="34" charset="0"/>
                <a:cs typeface="Open Sans" panose="020B0606030504020204" pitchFamily="34" charset="0"/>
              </a:rPr>
              <a:t>there has </a:t>
            </a:r>
            <a:r>
              <a:rPr lang="en-AU" sz="2400" b="1">
                <a:latin typeface="Open Sans" panose="020B0606030504020204" pitchFamily="34" charset="0"/>
                <a:ea typeface="Open Sans" panose="020B0606030504020204" pitchFamily="34" charset="0"/>
                <a:cs typeface="Open Sans" panose="020B0606030504020204" pitchFamily="34" charset="0"/>
              </a:rPr>
              <a:t>not</a:t>
            </a:r>
            <a:r>
              <a:rPr lang="en-AU" sz="2400">
                <a:latin typeface="Open Sans" panose="020B0606030504020204" pitchFamily="34" charset="0"/>
                <a:ea typeface="Open Sans" panose="020B0606030504020204" pitchFamily="34" charset="0"/>
                <a:cs typeface="Open Sans" panose="020B0606030504020204" pitchFamily="34" charset="0"/>
              </a:rPr>
              <a:t> been a failure to comply, and/or</a:t>
            </a:r>
          </a:p>
          <a:p>
            <a:pPr marL="1437570" marR="1882371" indent="-380533">
              <a:spcBef>
                <a:spcPts val="533"/>
              </a:spcBef>
              <a:spcAft>
                <a:spcPts val="533"/>
              </a:spcAft>
              <a:buClr>
                <a:srgbClr val="0E7C80"/>
              </a:buClr>
              <a:buSzPct val="78947"/>
              <a:buFont typeface="Courier New" panose="02070309020205020404" pitchFamily="49" charset="0"/>
              <a:buChar char="o"/>
              <a:tabLst>
                <a:tab pos="1437570" algn="l"/>
                <a:tab pos="1672233" algn="l"/>
              </a:tabLst>
            </a:pPr>
            <a:r>
              <a:rPr lang="en-AU" sz="2400">
                <a:latin typeface="Open Sans" panose="020B0606030504020204" pitchFamily="34" charset="0"/>
                <a:ea typeface="Open Sans" panose="020B0606030504020204" pitchFamily="34" charset="0"/>
                <a:cs typeface="Open Sans" panose="020B0606030504020204" pitchFamily="34" charset="0"/>
              </a:rPr>
              <a:t>the compliance notice itself does not meet certain necessary requirements</a:t>
            </a:r>
            <a:endParaRPr lang="en-AU" sz="2400" b="1">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396600" marR="1882371" indent="-380533">
              <a:spcBef>
                <a:spcPts val="533"/>
              </a:spcBef>
              <a:spcAft>
                <a:spcPts val="533"/>
              </a:spcAft>
              <a:buClr>
                <a:srgbClr val="0E7C80"/>
              </a:buClr>
              <a:buSzPct val="78947"/>
              <a:buFont typeface="Arial" panose="020B0604020202020204" pitchFamily="34" charset="0"/>
              <a:buChar char="•"/>
              <a:tabLst>
                <a:tab pos="351782" algn="l"/>
                <a:tab pos="352628" algn="l"/>
              </a:tabLst>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96600" marR="1882371" indent="-380533">
              <a:spcBef>
                <a:spcPts val="533"/>
              </a:spcBef>
              <a:spcAft>
                <a:spcPts val="533"/>
              </a:spcAft>
              <a:buClr>
                <a:srgbClr val="0E7C80"/>
              </a:buClr>
              <a:buSzPct val="78947"/>
              <a:buFont typeface="Arial" panose="020B0604020202020204" pitchFamily="34" charset="0"/>
              <a:buChar char="•"/>
              <a:tabLst>
                <a:tab pos="351782" algn="l"/>
                <a:tab pos="352628" algn="l"/>
              </a:tabLst>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49410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515241" y="204681"/>
            <a:ext cx="9940412" cy="1229589"/>
          </a:xfrm>
        </p:spPr>
        <p:txBody>
          <a:bodyPr>
            <a:normAutofit fontScale="90000"/>
          </a:bodyPr>
          <a:lstStyle/>
          <a:p>
            <a:r>
              <a:rPr lang="en-US" sz="3995" spc="-7">
                <a:solidFill>
                  <a:srgbClr val="0E7C80"/>
                </a:solidFill>
                <a:latin typeface="OpenSans-Extrabold"/>
                <a:cs typeface="OpenSans-Extrabold"/>
              </a:rPr>
              <a:t>Compliance Notices – Failure to Comply</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515240" y="1434270"/>
            <a:ext cx="9787570" cy="4723494"/>
          </a:xfrm>
          <a:prstGeom prst="rect">
            <a:avLst/>
          </a:prstGeom>
        </p:spPr>
        <p:txBody>
          <a:bodyPr vert="horz" wrap="square" lIns="0" tIns="16912" rIns="0" bIns="0" rtlCol="0">
            <a:spAutoFit/>
          </a:bodyPr>
          <a:lstStyle/>
          <a:p>
            <a:r>
              <a:rPr lang="en-AU" sz="2400">
                <a:latin typeface="Open Sans" panose="020B0606030504020204" pitchFamily="34" charset="0"/>
                <a:ea typeface="Open Sans" panose="020B0606030504020204" pitchFamily="34" charset="0"/>
                <a:cs typeface="Open Sans" panose="020B0606030504020204" pitchFamily="34" charset="0"/>
              </a:rPr>
              <a:t>The Commission can apply to the </a:t>
            </a:r>
          </a:p>
          <a:p>
            <a:r>
              <a:rPr lang="en-AU" sz="2400">
                <a:latin typeface="Open Sans" panose="020B0606030504020204" pitchFamily="34" charset="0"/>
                <a:ea typeface="Open Sans" panose="020B0606030504020204" pitchFamily="34" charset="0"/>
                <a:cs typeface="Open Sans" panose="020B0606030504020204" pitchFamily="34" charset="0"/>
              </a:rPr>
              <a:t>Court to seek orders to enforce the </a:t>
            </a:r>
          </a:p>
          <a:p>
            <a:r>
              <a:rPr lang="en-AU" sz="2400">
                <a:latin typeface="Open Sans" panose="020B0606030504020204" pitchFamily="34" charset="0"/>
                <a:ea typeface="Open Sans" panose="020B0606030504020204" pitchFamily="34" charset="0"/>
                <a:cs typeface="Open Sans" panose="020B0606030504020204" pitchFamily="34" charset="0"/>
              </a:rPr>
              <a:t>compliance notice.</a:t>
            </a:r>
          </a:p>
          <a:p>
            <a:pPr>
              <a:spcBef>
                <a:spcPts val="2397"/>
              </a:spcBef>
            </a:pPr>
            <a:r>
              <a:rPr lang="en-AU" sz="2400">
                <a:latin typeface="Open Sans" panose="020B0606030504020204" pitchFamily="34" charset="0"/>
                <a:ea typeface="MS Mincho" panose="02020609040205080304" pitchFamily="49" charset="-128"/>
                <a:cs typeface="Times New Roman" panose="02020603050405020304" pitchFamily="18" charset="0"/>
              </a:rPr>
              <a:t>If the Court is satisfied that the </a:t>
            </a:r>
          </a:p>
          <a:p>
            <a:r>
              <a:rPr lang="en-AU" sz="2400">
                <a:latin typeface="Open Sans" panose="020B0606030504020204" pitchFamily="34" charset="0"/>
                <a:ea typeface="MS Mincho" panose="02020609040205080304" pitchFamily="49" charset="-128"/>
                <a:cs typeface="Times New Roman" panose="02020603050405020304" pitchFamily="18" charset="0"/>
              </a:rPr>
              <a:t>compliance notice has </a:t>
            </a:r>
            <a:r>
              <a:rPr lang="en-AU" sz="2400" b="1">
                <a:latin typeface="Open Sans" panose="020B0606030504020204" pitchFamily="34" charset="0"/>
                <a:ea typeface="MS Mincho" panose="02020609040205080304" pitchFamily="49" charset="-128"/>
                <a:cs typeface="Times New Roman" panose="02020603050405020304" pitchFamily="18" charset="0"/>
              </a:rPr>
              <a:t>not</a:t>
            </a:r>
            <a:r>
              <a:rPr lang="en-AU" sz="2400">
                <a:latin typeface="Open Sans" panose="020B0606030504020204" pitchFamily="34" charset="0"/>
                <a:ea typeface="MS Mincho" panose="02020609040205080304" pitchFamily="49" charset="-128"/>
                <a:cs typeface="Times New Roman" panose="02020603050405020304" pitchFamily="18" charset="0"/>
              </a:rPr>
              <a:t> been </a:t>
            </a:r>
          </a:p>
          <a:p>
            <a:r>
              <a:rPr lang="en-AU" sz="2400">
                <a:latin typeface="Open Sans" panose="020B0606030504020204" pitchFamily="34" charset="0"/>
                <a:ea typeface="MS Mincho" panose="02020609040205080304" pitchFamily="49" charset="-128"/>
                <a:cs typeface="Times New Roman" panose="02020603050405020304" pitchFamily="18" charset="0"/>
              </a:rPr>
              <a:t>complied with, the Court can make:</a:t>
            </a:r>
          </a:p>
          <a:p>
            <a:pPr marL="456640" indent="-456640">
              <a:spcBef>
                <a:spcPts val="2397"/>
              </a:spcBef>
              <a:buFont typeface="Symbol" panose="05050102010706020507" pitchFamily="18" charset="2"/>
              <a:buChar char=""/>
            </a:pPr>
            <a:r>
              <a:rPr lang="en-AU" sz="2400">
                <a:latin typeface="Open Sans" panose="020B0606030504020204" pitchFamily="34" charset="0"/>
                <a:ea typeface="MS Mincho" panose="02020609040205080304" pitchFamily="49" charset="-128"/>
                <a:cs typeface="Times New Roman" panose="02020603050405020304" pitchFamily="18" charset="0"/>
              </a:rPr>
              <a:t>an order directing you to comply with the compliance notice</a:t>
            </a:r>
          </a:p>
          <a:p>
            <a:pPr marL="456640" indent="-456640">
              <a:spcBef>
                <a:spcPts val="1598"/>
              </a:spcBef>
              <a:buFont typeface="Symbol" panose="05050102010706020507" pitchFamily="18" charset="2"/>
              <a:buChar char=""/>
            </a:pPr>
            <a:r>
              <a:rPr lang="en-AU" sz="2400" b="1">
                <a:latin typeface="Open Sans" panose="020B0606030504020204" pitchFamily="34" charset="0"/>
                <a:ea typeface="MS Mincho" panose="02020609040205080304" pitchFamily="49" charset="-128"/>
                <a:cs typeface="Times New Roman" panose="02020603050405020304" pitchFamily="18" charset="0"/>
              </a:rPr>
              <a:t>any other order the Court considers appropriate</a:t>
            </a:r>
            <a:r>
              <a:rPr lang="en-AU" sz="2400">
                <a:latin typeface="Open Sans" panose="020B0606030504020204" pitchFamily="34" charset="0"/>
                <a:ea typeface="MS Mincho" panose="02020609040205080304" pitchFamily="49" charset="-128"/>
                <a:cs typeface="Times New Roman" panose="02020603050405020304" pitchFamily="18" charset="0"/>
              </a:rPr>
              <a:t>. </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396600" marR="1882371" indent="-380533">
              <a:spcBef>
                <a:spcPts val="533"/>
              </a:spcBef>
              <a:spcAft>
                <a:spcPts val="533"/>
              </a:spcAft>
              <a:buClr>
                <a:srgbClr val="0E7C80"/>
              </a:buClr>
              <a:buSzPct val="78947"/>
              <a:buFont typeface="Arial" panose="020B0604020202020204" pitchFamily="34" charset="0"/>
              <a:buChar char="•"/>
              <a:tabLst>
                <a:tab pos="351782" algn="l"/>
                <a:tab pos="352628" algn="l"/>
              </a:tabLst>
            </a:pPr>
            <a:endParaRPr lang="en-US" sz="2400">
              <a:latin typeface="Open Sans" panose="020B0606030504020204" pitchFamily="34" charset="0"/>
              <a:ea typeface="Open Sans" panose="020B0606030504020204" pitchFamily="34" charset="0"/>
              <a:cs typeface="Open Sans" panose="020B0606030504020204" pitchFamily="34" charset="0"/>
            </a:endParaRPr>
          </a:p>
          <a:p>
            <a:pPr marL="396600" marR="1882371" indent="-380533">
              <a:spcBef>
                <a:spcPts val="533"/>
              </a:spcBef>
              <a:spcAft>
                <a:spcPts val="533"/>
              </a:spcAft>
              <a:buClr>
                <a:srgbClr val="0E7C80"/>
              </a:buClr>
              <a:buSzPct val="78947"/>
              <a:buFont typeface="Arial" panose="020B0604020202020204" pitchFamily="34" charset="0"/>
              <a:buChar char="•"/>
              <a:tabLst>
                <a:tab pos="351782" algn="l"/>
                <a:tab pos="352628" algn="l"/>
              </a:tabLst>
            </a:pPr>
            <a:endParaRPr lang="en-US" sz="240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1893008D-9B8F-8242-6497-3B2C4299C5EB}"/>
              </a:ext>
            </a:extLst>
          </p:cNvPr>
          <p:cNvPicPr>
            <a:picLocks noChangeAspect="1"/>
          </p:cNvPicPr>
          <p:nvPr/>
        </p:nvPicPr>
        <p:blipFill>
          <a:blip r:embed="rId3"/>
          <a:stretch>
            <a:fillRect/>
          </a:stretch>
        </p:blipFill>
        <p:spPr>
          <a:xfrm>
            <a:off x="6285987" y="1434270"/>
            <a:ext cx="4016824" cy="2721817"/>
          </a:xfrm>
          <a:prstGeom prst="rect">
            <a:avLst/>
          </a:prstGeom>
        </p:spPr>
      </p:pic>
    </p:spTree>
    <p:extLst>
      <p:ext uri="{BB962C8B-B14F-4D97-AF65-F5344CB8AC3E}">
        <p14:creationId xmlns:p14="http://schemas.microsoft.com/office/powerpoint/2010/main" val="1489674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240513-050C-2120-07B8-C3D10189AD64}"/>
              </a:ext>
            </a:extLst>
          </p:cNvPr>
          <p:cNvSpPr/>
          <p:nvPr/>
        </p:nvSpPr>
        <p:spPr>
          <a:xfrm>
            <a:off x="201168" y="5824728"/>
            <a:ext cx="2112264"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328615" y="570441"/>
            <a:ext cx="10026454" cy="1229589"/>
          </a:xfrm>
        </p:spPr>
        <p:txBody>
          <a:bodyPr>
            <a:normAutofit fontScale="90000"/>
          </a:bodyPr>
          <a:lstStyle/>
          <a:p>
            <a:r>
              <a:rPr lang="en-US" sz="3995" spc="-7">
                <a:solidFill>
                  <a:srgbClr val="0E7C80"/>
                </a:solidFill>
                <a:latin typeface="OpenSans-Extrabold"/>
                <a:cs typeface="OpenSans-Extrabold"/>
              </a:rPr>
              <a:t>Enforceable Undertakings - What are they?</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461641" y="1341473"/>
            <a:ext cx="10430948" cy="4059209"/>
          </a:xfrm>
          <a:prstGeom prst="rect">
            <a:avLst/>
          </a:prstGeom>
        </p:spPr>
        <p:txBody>
          <a:bodyPr vert="horz" wrap="square" lIns="0" tIns="16912" rIns="0" bIns="0" rtlCol="0">
            <a:spAutoFit/>
          </a:bodyPr>
          <a:lstStyle/>
          <a:p>
            <a:pPr>
              <a:spcBef>
                <a:spcPts val="799"/>
              </a:spcBef>
            </a:pPr>
            <a:r>
              <a:rPr lang="en-AU" sz="2400">
                <a:latin typeface="Open Sans" panose="020B0606030504020204" pitchFamily="34" charset="0"/>
                <a:ea typeface="MS Mincho" panose="02020609040205080304" pitchFamily="49" charset="-128"/>
                <a:cs typeface="Times New Roman" panose="02020603050405020304" pitchFamily="18" charset="0"/>
              </a:rPr>
              <a:t>An Enforceable Undertaking (</a:t>
            </a:r>
            <a:r>
              <a:rPr lang="en-AU" sz="2400" b="1">
                <a:latin typeface="Open Sans" panose="020B0606030504020204" pitchFamily="34" charset="0"/>
                <a:ea typeface="MS Mincho" panose="02020609040205080304" pitchFamily="49" charset="-128"/>
                <a:cs typeface="Times New Roman" panose="02020603050405020304" pitchFamily="18" charset="0"/>
              </a:rPr>
              <a:t>EU</a:t>
            </a:r>
            <a:r>
              <a:rPr lang="en-AU" sz="2400">
                <a:latin typeface="Open Sans" panose="020B0606030504020204" pitchFamily="34" charset="0"/>
                <a:ea typeface="MS Mincho" panose="02020609040205080304" pitchFamily="49" charset="-128"/>
                <a:cs typeface="Times New Roman" panose="02020603050405020304" pitchFamily="18" charset="0"/>
              </a:rPr>
              <a:t>)  is a legally binding written agreement between an entity or person and a regulator, which is enforceable in court. </a:t>
            </a:r>
          </a:p>
          <a:p>
            <a:pPr>
              <a:spcBef>
                <a:spcPts val="799"/>
              </a:spcBef>
            </a:pPr>
            <a:endParaRPr lang="en-AU" sz="2400">
              <a:latin typeface="Open Sans" panose="020B0606030504020204" pitchFamily="34" charset="0"/>
              <a:ea typeface="MS Mincho" panose="02020609040205080304" pitchFamily="49" charset="-128"/>
              <a:cs typeface="Times New Roman" panose="02020603050405020304" pitchFamily="18" charset="0"/>
            </a:endParaRPr>
          </a:p>
          <a:p>
            <a:pPr>
              <a:spcBef>
                <a:spcPts val="799"/>
              </a:spcBef>
            </a:pPr>
            <a:r>
              <a:rPr lang="en-AU" sz="2400">
                <a:latin typeface="Open Sans" panose="020B0606030504020204" pitchFamily="34" charset="0"/>
                <a:ea typeface="MS Mincho" panose="02020609040205080304" pitchFamily="49" charset="-128"/>
                <a:cs typeface="Times New Roman" panose="02020603050405020304" pitchFamily="18" charset="0"/>
              </a:rPr>
              <a:t>The following kind of EU’s can be given:</a:t>
            </a: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to </a:t>
            </a:r>
            <a:r>
              <a:rPr lang="en-AU" sz="2400" b="1">
                <a:latin typeface="Open Sans" panose="020B0606030504020204" pitchFamily="34" charset="0"/>
                <a:ea typeface="Open Sans" panose="020B0606030504020204" pitchFamily="34" charset="0"/>
                <a:cs typeface="Open Sans" panose="020B0606030504020204" pitchFamily="34" charset="0"/>
              </a:rPr>
              <a:t>take</a:t>
            </a:r>
            <a:r>
              <a:rPr lang="en-AU" sz="2400">
                <a:latin typeface="Open Sans" panose="020B0606030504020204" pitchFamily="34" charset="0"/>
                <a:ea typeface="Open Sans" panose="020B0606030504020204" pitchFamily="34" charset="0"/>
                <a:cs typeface="Open Sans" panose="020B0606030504020204" pitchFamily="34" charset="0"/>
              </a:rPr>
              <a:t> certain action</a:t>
            </a: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to </a:t>
            </a:r>
            <a:r>
              <a:rPr lang="en-AU" sz="2400" b="1">
                <a:latin typeface="Open Sans" panose="020B0606030504020204" pitchFamily="34" charset="0"/>
                <a:ea typeface="Open Sans" panose="020B0606030504020204" pitchFamily="34" charset="0"/>
                <a:cs typeface="Open Sans" panose="020B0606030504020204" pitchFamily="34" charset="0"/>
              </a:rPr>
              <a:t>refrain</a:t>
            </a:r>
            <a:r>
              <a:rPr lang="en-AU" sz="2400">
                <a:latin typeface="Open Sans" panose="020B0606030504020204" pitchFamily="34" charset="0"/>
                <a:ea typeface="Open Sans" panose="020B0606030504020204" pitchFamily="34" charset="0"/>
                <a:cs typeface="Open Sans" panose="020B0606030504020204" pitchFamily="34" charset="0"/>
              </a:rPr>
              <a:t> from taking certain action or</a:t>
            </a: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to </a:t>
            </a:r>
            <a:r>
              <a:rPr lang="en-AU" sz="2400" b="1">
                <a:latin typeface="Open Sans" panose="020B0606030504020204" pitchFamily="34" charset="0"/>
                <a:ea typeface="Open Sans" panose="020B0606030504020204" pitchFamily="34" charset="0"/>
                <a:cs typeface="Open Sans" panose="020B0606030504020204" pitchFamily="34" charset="0"/>
              </a:rPr>
              <a:t>take</a:t>
            </a:r>
            <a:r>
              <a:rPr lang="en-AU" sz="2400">
                <a:latin typeface="Open Sans" panose="020B0606030504020204" pitchFamily="34" charset="0"/>
                <a:ea typeface="Open Sans" panose="020B0606030504020204" pitchFamily="34" charset="0"/>
                <a:cs typeface="Open Sans" panose="020B0606030504020204" pitchFamily="34" charset="0"/>
              </a:rPr>
              <a:t> certain action to ensure that you do not or, are unlikely to contravene the positive duty </a:t>
            </a:r>
            <a:r>
              <a:rPr lang="en-AU" sz="2400" b="1">
                <a:latin typeface="Open Sans" panose="020B0606030504020204" pitchFamily="34" charset="0"/>
                <a:ea typeface="Open Sans" panose="020B0606030504020204" pitchFamily="34" charset="0"/>
                <a:cs typeface="Open Sans" panose="020B0606030504020204" pitchFamily="34" charset="0"/>
              </a:rPr>
              <a:t>in the future</a:t>
            </a:r>
            <a:r>
              <a:rPr lang="en-AU" sz="2400">
                <a:latin typeface="Open Sans" panose="020B0606030504020204" pitchFamily="34" charset="0"/>
                <a:ea typeface="Open Sans" panose="020B0606030504020204" pitchFamily="34" charset="0"/>
                <a:cs typeface="Open Sans" panose="020B0606030504020204" pitchFamily="34" charset="0"/>
              </a:rPr>
              <a:t>.</a:t>
            </a:r>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1415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36007D-E371-9A7B-ACB9-CC3828C22B35}"/>
              </a:ext>
            </a:extLst>
          </p:cNvPr>
          <p:cNvSpPr/>
          <p:nvPr/>
        </p:nvSpPr>
        <p:spPr>
          <a:xfrm>
            <a:off x="228600" y="5660136"/>
            <a:ext cx="2130552" cy="1058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383479" y="405849"/>
            <a:ext cx="10026454" cy="1229589"/>
          </a:xfrm>
        </p:spPr>
        <p:txBody>
          <a:bodyPr>
            <a:normAutofit fontScale="90000"/>
          </a:bodyPr>
          <a:lstStyle/>
          <a:p>
            <a:r>
              <a:rPr lang="en-US" sz="3995" spc="-7">
                <a:solidFill>
                  <a:srgbClr val="0E7C80"/>
                </a:solidFill>
                <a:latin typeface="OpenSans-Extrabold"/>
                <a:cs typeface="OpenSans-Extrabold"/>
              </a:rPr>
              <a:t>Enforceable Undertakings - Considerations</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383479" y="1207579"/>
            <a:ext cx="11810189" cy="4572170"/>
          </a:xfrm>
          <a:prstGeom prst="rect">
            <a:avLst/>
          </a:prstGeom>
        </p:spPr>
        <p:txBody>
          <a:bodyPr vert="horz" wrap="square" lIns="0" tIns="16912" rIns="0" bIns="0" rtlCol="0">
            <a:spAutoFit/>
          </a:bodyPr>
          <a:lstStyle/>
          <a:p>
            <a:pPr marL="16067" marR="1882371">
              <a:spcBef>
                <a:spcPts val="799"/>
              </a:spcBef>
              <a:spcAft>
                <a:spcPts val="799"/>
              </a:spcAft>
              <a:buClr>
                <a:srgbClr val="0E7C80"/>
              </a:buClr>
              <a:buSzPct val="78947"/>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Commission is not compelled to accept an EU and may consider: </a:t>
            </a: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reflects </a:t>
            </a:r>
            <a:r>
              <a:rPr lang="en-AU" sz="2400" b="1">
                <a:latin typeface="Open Sans" panose="020B0606030504020204" pitchFamily="34" charset="0"/>
                <a:ea typeface="Open Sans" panose="020B0606030504020204" pitchFamily="34" charset="0"/>
                <a:cs typeface="Open Sans" panose="020B0606030504020204" pitchFamily="34" charset="0"/>
              </a:rPr>
              <a:t>meaningful commitments</a:t>
            </a:r>
            <a:endParaRPr lang="en-AU" sz="2400">
              <a:latin typeface="Open Sans" panose="020B0606030504020204" pitchFamily="34" charset="0"/>
              <a:ea typeface="Open Sans" panose="020B0606030504020204" pitchFamily="34" charset="0"/>
              <a:cs typeface="Open Sans" panose="020B0606030504020204" pitchFamily="34" charset="0"/>
            </a:endParaRP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will assist with </a:t>
            </a:r>
            <a:r>
              <a:rPr lang="en-AU" sz="2400" b="1">
                <a:latin typeface="Open Sans" panose="020B0606030504020204" pitchFamily="34" charset="0"/>
                <a:ea typeface="Open Sans" panose="020B0606030504020204" pitchFamily="34" charset="0"/>
                <a:cs typeface="Open Sans" panose="020B0606030504020204" pitchFamily="34" charset="0"/>
              </a:rPr>
              <a:t>organisational reform</a:t>
            </a: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will assist in communicating </a:t>
            </a:r>
            <a:r>
              <a:rPr lang="en-AU" sz="2400" b="1">
                <a:latin typeface="Open Sans" panose="020B0606030504020204" pitchFamily="34" charset="0"/>
                <a:ea typeface="Open Sans" panose="020B0606030504020204" pitchFamily="34" charset="0"/>
                <a:cs typeface="Open Sans" panose="020B0606030504020204" pitchFamily="34" charset="0"/>
              </a:rPr>
              <a:t>consequences </a:t>
            </a:r>
            <a:r>
              <a:rPr lang="en-AU" sz="2400">
                <a:latin typeface="Open Sans" panose="020B0606030504020204" pitchFamily="34" charset="0"/>
                <a:ea typeface="Open Sans" panose="020B0606030504020204" pitchFamily="34" charset="0"/>
                <a:cs typeface="Open Sans" panose="020B0606030504020204" pitchFamily="34" charset="0"/>
              </a:rPr>
              <a:t>of non-compliance and </a:t>
            </a:r>
            <a:r>
              <a:rPr lang="en-AU" sz="2400" b="1">
                <a:latin typeface="Open Sans" panose="020B0606030504020204" pitchFamily="34" charset="0"/>
                <a:ea typeface="Open Sans" panose="020B0606030504020204" pitchFamily="34" charset="0"/>
                <a:cs typeface="Open Sans" panose="020B0606030504020204" pitchFamily="34" charset="0"/>
              </a:rPr>
              <a:t>opportunities</a:t>
            </a:r>
            <a:r>
              <a:rPr lang="en-AU" sz="2400">
                <a:latin typeface="Open Sans" panose="020B0606030504020204" pitchFamily="34" charset="0"/>
                <a:ea typeface="Open Sans" panose="020B0606030504020204" pitchFamily="34" charset="0"/>
                <a:cs typeface="Open Sans" panose="020B0606030504020204" pitchFamily="34" charset="0"/>
              </a:rPr>
              <a:t> and </a:t>
            </a:r>
            <a:r>
              <a:rPr lang="en-AU" sz="2400" b="1">
                <a:latin typeface="Open Sans" panose="020B0606030504020204" pitchFamily="34" charset="0"/>
                <a:ea typeface="Open Sans" panose="020B0606030504020204" pitchFamily="34" charset="0"/>
                <a:cs typeface="Open Sans" panose="020B0606030504020204" pitchFamily="34" charset="0"/>
              </a:rPr>
              <a:t>benefits</a:t>
            </a:r>
            <a:r>
              <a:rPr lang="en-AU" sz="2400">
                <a:latin typeface="Open Sans" panose="020B0606030504020204" pitchFamily="34" charset="0"/>
                <a:ea typeface="Open Sans" panose="020B0606030504020204" pitchFamily="34" charset="0"/>
                <a:cs typeface="Open Sans" panose="020B0606030504020204" pitchFamily="34" charset="0"/>
              </a:rPr>
              <a:t> of compliance</a:t>
            </a: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a:t>
            </a:r>
            <a:r>
              <a:rPr lang="en-AU" sz="2400" b="1">
                <a:latin typeface="Open Sans" panose="020B0606030504020204" pitchFamily="34" charset="0"/>
                <a:ea typeface="Open Sans" panose="020B0606030504020204" pitchFamily="34" charset="0"/>
                <a:cs typeface="Open Sans" panose="020B0606030504020204" pitchFamily="34" charset="0"/>
              </a:rPr>
              <a:t>cooperativeness</a:t>
            </a:r>
            <a:r>
              <a:rPr lang="en-AU" sz="2400">
                <a:latin typeface="Open Sans" panose="020B0606030504020204" pitchFamily="34" charset="0"/>
                <a:ea typeface="Open Sans" panose="020B0606030504020204" pitchFamily="34" charset="0"/>
                <a:cs typeface="Open Sans" panose="020B0606030504020204" pitchFamily="34" charset="0"/>
              </a:rPr>
              <a:t>, </a:t>
            </a:r>
            <a:r>
              <a:rPr lang="en-AU" sz="2400" b="1">
                <a:latin typeface="Open Sans" panose="020B0606030504020204" pitchFamily="34" charset="0"/>
                <a:ea typeface="Open Sans" panose="020B0606030504020204" pitchFamily="34" charset="0"/>
                <a:cs typeface="Open Sans" panose="020B0606030504020204" pitchFamily="34" charset="0"/>
              </a:rPr>
              <a:t>history</a:t>
            </a:r>
            <a:r>
              <a:rPr lang="en-AU" sz="2400">
                <a:latin typeface="Open Sans" panose="020B0606030504020204" pitchFamily="34" charset="0"/>
                <a:ea typeface="Open Sans" panose="020B0606030504020204" pitchFamily="34" charset="0"/>
                <a:cs typeface="Open Sans" panose="020B0606030504020204" pitchFamily="34" charset="0"/>
              </a:rPr>
              <a:t> and </a:t>
            </a:r>
            <a:r>
              <a:rPr lang="en-AU" sz="2400" b="1">
                <a:latin typeface="Open Sans" panose="020B0606030504020204" pitchFamily="34" charset="0"/>
                <a:ea typeface="Open Sans" panose="020B0606030504020204" pitchFamily="34" charset="0"/>
                <a:cs typeface="Open Sans" panose="020B0606030504020204" pitchFamily="34" charset="0"/>
              </a:rPr>
              <a:t>compliance posture</a:t>
            </a:r>
            <a:endParaRPr lang="en-AU" sz="2400">
              <a:latin typeface="Open Sans" panose="020B0606030504020204" pitchFamily="34" charset="0"/>
              <a:ea typeface="Open Sans" panose="020B0606030504020204" pitchFamily="34" charset="0"/>
              <a:cs typeface="Open Sans" panose="020B0606030504020204" pitchFamily="34" charset="0"/>
            </a:endParaRP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is it the </a:t>
            </a:r>
            <a:r>
              <a:rPr lang="en-AU" sz="2400" b="1">
                <a:latin typeface="Open Sans" panose="020B0606030504020204" pitchFamily="34" charset="0"/>
                <a:ea typeface="Open Sans" panose="020B0606030504020204" pitchFamily="34" charset="0"/>
                <a:cs typeface="Open Sans" panose="020B0606030504020204" pitchFamily="34" charset="0"/>
              </a:rPr>
              <a:t>most appropriate </a:t>
            </a:r>
            <a:r>
              <a:rPr lang="en-AU" sz="2400">
                <a:latin typeface="Open Sans" panose="020B0606030504020204" pitchFamily="34" charset="0"/>
                <a:ea typeface="Open Sans" panose="020B0606030504020204" pitchFamily="34" charset="0"/>
                <a:cs typeface="Open Sans" panose="020B0606030504020204" pitchFamily="34" charset="0"/>
              </a:rPr>
              <a:t>outcome </a:t>
            </a:r>
            <a:r>
              <a:rPr lang="en-AU" sz="2400" b="1">
                <a:latin typeface="Open Sans" panose="020B0606030504020204" pitchFamily="34" charset="0"/>
                <a:ea typeface="Open Sans" panose="020B0606030504020204" pitchFamily="34" charset="0"/>
                <a:cs typeface="Open Sans" panose="020B0606030504020204" pitchFamily="34" charset="0"/>
              </a:rPr>
              <a:t>in the circumstances</a:t>
            </a:r>
            <a:r>
              <a:rPr lang="en-AU" sz="2400">
                <a:latin typeface="Open Sans" panose="020B0606030504020204" pitchFamily="34" charset="0"/>
                <a:ea typeface="Open Sans" panose="020B0606030504020204" pitchFamily="34" charset="0"/>
                <a:cs typeface="Open Sans" panose="020B0606030504020204" pitchFamily="34" charset="0"/>
              </a:rPr>
              <a:t> </a:t>
            </a:r>
          </a:p>
          <a:p>
            <a:pPr marL="396600" marR="1882371" indent="-380533">
              <a:spcBef>
                <a:spcPts val="799"/>
              </a:spcBef>
              <a:spcAft>
                <a:spcPts val="799"/>
              </a:spcAft>
              <a:buClr>
                <a:srgbClr val="0E7C80"/>
              </a:buClr>
              <a:buSzPct val="78947"/>
              <a:buFont typeface="Arial" panose="020B0604020202020204" pitchFamily="34" charset="0"/>
              <a:buChar char="•"/>
              <a:tabLst>
                <a:tab pos="351782" algn="l"/>
                <a:tab pos="352628" algn="l"/>
              </a:tabLst>
            </a:pPr>
            <a:r>
              <a:rPr lang="en-AU" sz="2400">
                <a:latin typeface="Open Sans" panose="020B0606030504020204" pitchFamily="34" charset="0"/>
                <a:ea typeface="Open Sans" panose="020B0606030504020204" pitchFamily="34" charset="0"/>
                <a:cs typeface="Open Sans" panose="020B0606030504020204" pitchFamily="34" charset="0"/>
              </a:rPr>
              <a:t>the </a:t>
            </a:r>
            <a:r>
              <a:rPr lang="en-AU" sz="2400" b="1">
                <a:latin typeface="Open Sans" panose="020B0606030504020204" pitchFamily="34" charset="0"/>
                <a:ea typeface="Open Sans" panose="020B0606030504020204" pitchFamily="34" charset="0"/>
                <a:cs typeface="Open Sans" panose="020B0606030504020204" pitchFamily="34" charset="0"/>
              </a:rPr>
              <a:t>benefits of acceptance </a:t>
            </a:r>
            <a:r>
              <a:rPr lang="en-AU" sz="2400">
                <a:latin typeface="Open Sans" panose="020B0606030504020204" pitchFamily="34" charset="0"/>
                <a:ea typeface="Open Sans" panose="020B0606030504020204" pitchFamily="34" charset="0"/>
                <a:cs typeface="Open Sans" panose="020B0606030504020204" pitchFamily="34" charset="0"/>
              </a:rPr>
              <a:t>– to the workplace, the industry and the community</a:t>
            </a:r>
            <a:endParaRPr lang="en-US" sz="2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8634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chart&#10;&#10;Description automatically generated">
            <a:extLst>
              <a:ext uri="{FF2B5EF4-FFF2-40B4-BE49-F238E27FC236}">
                <a16:creationId xmlns:a16="http://schemas.microsoft.com/office/drawing/2014/main" id="{B19CBA57-3A96-BDFD-7C40-8B501A0C847E}"/>
              </a:ext>
            </a:extLst>
          </p:cNvPr>
          <p:cNvPicPr>
            <a:picLocks noChangeAspect="1"/>
          </p:cNvPicPr>
          <p:nvPr/>
        </p:nvPicPr>
        <p:blipFill>
          <a:blip r:embed="rId3"/>
          <a:stretch>
            <a:fillRect/>
          </a:stretch>
        </p:blipFill>
        <p:spPr>
          <a:xfrm>
            <a:off x="321401" y="195057"/>
            <a:ext cx="6565781" cy="2146111"/>
          </a:xfrm>
          <a:prstGeom prst="rect">
            <a:avLst/>
          </a:prstGeom>
        </p:spPr>
      </p:pic>
      <p:pic>
        <p:nvPicPr>
          <p:cNvPr id="5" name="Picture 4" descr="A screenshot of a graph&#10;&#10;Description automatically generated">
            <a:extLst>
              <a:ext uri="{FF2B5EF4-FFF2-40B4-BE49-F238E27FC236}">
                <a16:creationId xmlns:a16="http://schemas.microsoft.com/office/drawing/2014/main" id="{590AD4F0-9BD4-CE63-E326-997DD0A3F2FF}"/>
              </a:ext>
            </a:extLst>
          </p:cNvPr>
          <p:cNvPicPr>
            <a:picLocks noChangeAspect="1"/>
          </p:cNvPicPr>
          <p:nvPr/>
        </p:nvPicPr>
        <p:blipFill>
          <a:blip r:embed="rId4"/>
          <a:stretch>
            <a:fillRect/>
          </a:stretch>
        </p:blipFill>
        <p:spPr>
          <a:xfrm>
            <a:off x="301946" y="2531959"/>
            <a:ext cx="6585236" cy="4130984"/>
          </a:xfrm>
          <a:prstGeom prst="rect">
            <a:avLst/>
          </a:prstGeom>
        </p:spPr>
      </p:pic>
      <p:sp>
        <p:nvSpPr>
          <p:cNvPr id="3" name="TextBox 2">
            <a:extLst>
              <a:ext uri="{FF2B5EF4-FFF2-40B4-BE49-F238E27FC236}">
                <a16:creationId xmlns:a16="http://schemas.microsoft.com/office/drawing/2014/main" id="{B67BCB0B-6C82-09E3-8F5C-99D9993D9230}"/>
              </a:ext>
            </a:extLst>
          </p:cNvPr>
          <p:cNvSpPr txBox="1"/>
          <p:nvPr/>
        </p:nvSpPr>
        <p:spPr>
          <a:xfrm>
            <a:off x="7140102" y="700110"/>
            <a:ext cx="3754878" cy="4697825"/>
          </a:xfrm>
          <a:prstGeom prst="rect">
            <a:avLst/>
          </a:prstGeom>
          <a:noFill/>
        </p:spPr>
        <p:txBody>
          <a:bodyPr wrap="square">
            <a:spAutoFit/>
          </a:bodyPr>
          <a:lstStyle/>
          <a:p>
            <a:pPr>
              <a:lnSpc>
                <a:spcPct val="120000"/>
              </a:lnSpc>
              <a:spcAft>
                <a:spcPts val="1200"/>
              </a:spcAft>
            </a:pPr>
            <a:r>
              <a:rPr lang="en-AU" sz="1800" b="1">
                <a:solidFill>
                  <a:schemeClr val="accent2">
                    <a:lumMod val="75000"/>
                  </a:schemeClr>
                </a:solidFill>
                <a:effectLst/>
                <a:latin typeface="Open Sans" panose="020B0606030504020204" pitchFamily="34" charset="0"/>
                <a:ea typeface="MS PGothic" panose="020B0600070205080204" pitchFamily="34" charset="-128"/>
                <a:cs typeface="Arial" panose="020B0604020202020204" pitchFamily="34" charset="0"/>
              </a:rPr>
              <a:t>Most workplace sexual harassment occurs across 4 key industry groups.</a:t>
            </a:r>
            <a:endParaRPr lang="en-AU" sz="1800">
              <a:solidFill>
                <a:schemeClr val="accent2">
                  <a:lumMod val="75000"/>
                </a:schemeClr>
              </a:solidFill>
              <a:effectLst/>
              <a:latin typeface="Open Sans" panose="020B0606030504020204" pitchFamily="34" charset="0"/>
              <a:ea typeface="MS PGothic" panose="020B0600070205080204" pitchFamily="34" charset="-128"/>
              <a:cs typeface="Arial" panose="020B0604020202020204" pitchFamily="34" charset="0"/>
            </a:endParaRPr>
          </a:p>
          <a:p>
            <a:pPr>
              <a:lnSpc>
                <a:spcPct val="120000"/>
              </a:lnSpc>
              <a:spcAft>
                <a:spcPts val="1200"/>
              </a:spcAft>
            </a:pPr>
            <a:r>
              <a:rPr lang="en-AU" sz="1800">
                <a:effectLst/>
                <a:latin typeface="Open Sans" panose="020B0606030504020204" pitchFamily="34" charset="0"/>
                <a:ea typeface="MS PGothic" panose="020B0600070205080204" pitchFamily="34" charset="-128"/>
                <a:cs typeface="Arial" panose="020B0604020202020204" pitchFamily="34" charset="0"/>
              </a:rPr>
              <a:t>Almost half of incidents (46%) of sexual harassment in the workplace in the last 5 years were from 4 industry groups</a:t>
            </a:r>
            <a:r>
              <a:rPr lang="en-AU" sz="1800" b="1">
                <a:effectLst/>
                <a:latin typeface="Open Sans" panose="020B0606030504020204" pitchFamily="34" charset="0"/>
                <a:ea typeface="MS PGothic" panose="020B0600070205080204" pitchFamily="34" charset="-128"/>
                <a:cs typeface="Arial" panose="020B0604020202020204" pitchFamily="34" charset="0"/>
              </a:rPr>
              <a:t>: </a:t>
            </a:r>
            <a:endParaRPr lang="en-AU" sz="1800">
              <a:effectLst/>
              <a:latin typeface="Open Sans" panose="020B0606030504020204" pitchFamily="34" charset="0"/>
              <a:ea typeface="MS PGothic" panose="020B0600070205080204" pitchFamily="34" charset="-128"/>
              <a:cs typeface="Arial" panose="020B0604020202020204" pitchFamily="34" charset="0"/>
            </a:endParaRPr>
          </a:p>
          <a:p>
            <a:pPr marL="342900" lvl="0" indent="-342900">
              <a:lnSpc>
                <a:spcPct val="120000"/>
              </a:lnSpc>
              <a:buFont typeface="Symbol" panose="05050102010706020507" pitchFamily="18" charset="2"/>
              <a:buChar char=""/>
              <a:tabLst>
                <a:tab pos="467995" algn="l"/>
              </a:tabLst>
            </a:pPr>
            <a:r>
              <a:rPr lang="en-AU" sz="1800" b="1">
                <a:solidFill>
                  <a:schemeClr val="accent2">
                    <a:lumMod val="75000"/>
                  </a:schemeClr>
                </a:solidFill>
                <a:effectLst/>
                <a:latin typeface="Open Sans" panose="020B0606030504020204" pitchFamily="34" charset="0"/>
                <a:ea typeface="MS PGothic" panose="020B0600070205080204" pitchFamily="34" charset="-128"/>
                <a:cs typeface="Arial" panose="020B0604020202020204" pitchFamily="34" charset="0"/>
              </a:rPr>
              <a:t>Retail Trade </a:t>
            </a:r>
            <a:r>
              <a:rPr lang="en-AU" sz="1800">
                <a:effectLst/>
                <a:latin typeface="Open Sans" panose="020B0606030504020204" pitchFamily="34" charset="0"/>
                <a:ea typeface="MS PGothic" panose="020B0600070205080204" pitchFamily="34" charset="-128"/>
                <a:cs typeface="Arial" panose="020B0604020202020204" pitchFamily="34" charset="0"/>
              </a:rPr>
              <a:t>(14%)</a:t>
            </a:r>
          </a:p>
          <a:p>
            <a:pPr marL="342900" lvl="0" indent="-342900">
              <a:lnSpc>
                <a:spcPct val="120000"/>
              </a:lnSpc>
              <a:buFont typeface="Symbol" panose="05050102010706020507" pitchFamily="18" charset="2"/>
              <a:buChar char=""/>
              <a:tabLst>
                <a:tab pos="467995" algn="l"/>
              </a:tabLst>
            </a:pPr>
            <a:r>
              <a:rPr lang="en-AU" sz="1800" b="1">
                <a:solidFill>
                  <a:schemeClr val="accent2">
                    <a:lumMod val="75000"/>
                  </a:schemeClr>
                </a:solidFill>
                <a:effectLst/>
                <a:latin typeface="Open Sans" panose="020B0606030504020204" pitchFamily="34" charset="0"/>
                <a:ea typeface="MS PGothic" panose="020B0600070205080204" pitchFamily="34" charset="-128"/>
                <a:cs typeface="Arial" panose="020B0604020202020204" pitchFamily="34" charset="0"/>
              </a:rPr>
              <a:t>Health Care and Social Assistance </a:t>
            </a:r>
            <a:r>
              <a:rPr lang="en-AU" sz="1800">
                <a:effectLst/>
                <a:latin typeface="Open Sans" panose="020B0606030504020204" pitchFamily="34" charset="0"/>
                <a:ea typeface="MS PGothic" panose="020B0600070205080204" pitchFamily="34" charset="-128"/>
                <a:cs typeface="Arial" panose="020B0604020202020204" pitchFamily="34" charset="0"/>
              </a:rPr>
              <a:t>(14%)</a:t>
            </a:r>
          </a:p>
          <a:p>
            <a:pPr marL="342900" lvl="0" indent="-342900">
              <a:lnSpc>
                <a:spcPct val="120000"/>
              </a:lnSpc>
              <a:buFont typeface="Symbol" panose="05050102010706020507" pitchFamily="18" charset="2"/>
              <a:buChar char=""/>
              <a:tabLst>
                <a:tab pos="467995" algn="l"/>
              </a:tabLst>
            </a:pPr>
            <a:r>
              <a:rPr lang="en-AU" sz="1800" b="1">
                <a:solidFill>
                  <a:schemeClr val="accent2">
                    <a:lumMod val="75000"/>
                  </a:schemeClr>
                </a:solidFill>
                <a:effectLst/>
                <a:latin typeface="Open Sans" panose="020B0606030504020204" pitchFamily="34" charset="0"/>
                <a:ea typeface="MS PGothic" panose="020B0600070205080204" pitchFamily="34" charset="-128"/>
                <a:cs typeface="Arial" panose="020B0604020202020204" pitchFamily="34" charset="0"/>
              </a:rPr>
              <a:t>Education and Training </a:t>
            </a:r>
            <a:r>
              <a:rPr lang="en-AU" sz="1800">
                <a:effectLst/>
                <a:latin typeface="Open Sans" panose="020B0606030504020204" pitchFamily="34" charset="0"/>
                <a:ea typeface="MS PGothic" panose="020B0600070205080204" pitchFamily="34" charset="-128"/>
                <a:cs typeface="Arial" panose="020B0604020202020204" pitchFamily="34" charset="0"/>
              </a:rPr>
              <a:t>(9%) </a:t>
            </a:r>
          </a:p>
          <a:p>
            <a:pPr marL="342900" lvl="0" indent="-342900">
              <a:lnSpc>
                <a:spcPct val="120000"/>
              </a:lnSpc>
              <a:spcAft>
                <a:spcPts val="1200"/>
              </a:spcAft>
              <a:buFont typeface="Symbol" panose="05050102010706020507" pitchFamily="18" charset="2"/>
              <a:buChar char=""/>
              <a:tabLst>
                <a:tab pos="467995" algn="l"/>
              </a:tabLst>
            </a:pPr>
            <a:r>
              <a:rPr lang="en-AU" sz="1800" b="1">
                <a:solidFill>
                  <a:schemeClr val="accent2">
                    <a:lumMod val="75000"/>
                  </a:schemeClr>
                </a:solidFill>
                <a:effectLst/>
                <a:latin typeface="Open Sans" panose="020B0606030504020204" pitchFamily="34" charset="0"/>
                <a:ea typeface="MS PGothic" panose="020B0600070205080204" pitchFamily="34" charset="-128"/>
                <a:cs typeface="Arial" panose="020B0604020202020204" pitchFamily="34" charset="0"/>
              </a:rPr>
              <a:t>Accommodation and Food Services </a:t>
            </a:r>
            <a:r>
              <a:rPr lang="en-AU" sz="1800">
                <a:effectLst/>
                <a:latin typeface="Open Sans" panose="020B0606030504020204" pitchFamily="34" charset="0"/>
                <a:ea typeface="MS PGothic" panose="020B0600070205080204" pitchFamily="34" charset="-128"/>
                <a:cs typeface="Arial" panose="020B0604020202020204" pitchFamily="34" charset="0"/>
              </a:rPr>
              <a:t>(9%).</a:t>
            </a:r>
          </a:p>
        </p:txBody>
      </p:sp>
    </p:spTree>
    <p:extLst>
      <p:ext uri="{BB962C8B-B14F-4D97-AF65-F5344CB8AC3E}">
        <p14:creationId xmlns:p14="http://schemas.microsoft.com/office/powerpoint/2010/main" val="3921548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A14301-620F-724D-2BDC-24DBFF98B6B7}"/>
              </a:ext>
            </a:extLst>
          </p:cNvPr>
          <p:cNvSpPr/>
          <p:nvPr/>
        </p:nvSpPr>
        <p:spPr>
          <a:xfrm>
            <a:off x="228600" y="5833872"/>
            <a:ext cx="1993392" cy="8321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A2ECFEC-ACAA-38C2-CE06-F7A9B3F532BF}"/>
              </a:ext>
            </a:extLst>
          </p:cNvPr>
          <p:cNvSpPr>
            <a:spLocks noGrp="1"/>
          </p:cNvSpPr>
          <p:nvPr>
            <p:ph type="title"/>
          </p:nvPr>
        </p:nvSpPr>
        <p:spPr>
          <a:xfrm>
            <a:off x="447487" y="570441"/>
            <a:ext cx="10026454" cy="1229589"/>
          </a:xfrm>
        </p:spPr>
        <p:txBody>
          <a:bodyPr>
            <a:normAutofit fontScale="90000"/>
          </a:bodyPr>
          <a:lstStyle/>
          <a:p>
            <a:r>
              <a:rPr lang="en-US" sz="3995" spc="-7">
                <a:solidFill>
                  <a:srgbClr val="0E7C80"/>
                </a:solidFill>
                <a:latin typeface="OpenSans-Extrabold"/>
                <a:cs typeface="OpenSans-Extrabold"/>
              </a:rPr>
              <a:t>Enforceable Undertakings - Breach</a:t>
            </a:r>
            <a:br>
              <a:rPr lang="en-US" sz="3995" kern="0">
                <a:latin typeface="OpenSans-Extrabold"/>
                <a:cs typeface="OpenSans-Extrabold"/>
              </a:rPr>
            </a:br>
            <a:endParaRPr lang="en-AU" sz="3995"/>
          </a:p>
        </p:txBody>
      </p:sp>
      <p:sp>
        <p:nvSpPr>
          <p:cNvPr id="6" name="object 5">
            <a:extLst>
              <a:ext uri="{FF2B5EF4-FFF2-40B4-BE49-F238E27FC236}">
                <a16:creationId xmlns:a16="http://schemas.microsoft.com/office/drawing/2014/main" id="{CD5C1EC9-6491-9731-1560-E32F9F154ECC}"/>
              </a:ext>
            </a:extLst>
          </p:cNvPr>
          <p:cNvSpPr txBox="1"/>
          <p:nvPr/>
        </p:nvSpPr>
        <p:spPr>
          <a:xfrm>
            <a:off x="447487" y="1524730"/>
            <a:ext cx="10026454" cy="3946358"/>
          </a:xfrm>
          <a:prstGeom prst="rect">
            <a:avLst/>
          </a:prstGeom>
        </p:spPr>
        <p:txBody>
          <a:bodyPr vert="horz" wrap="square" lIns="0" tIns="16912" rIns="0" bIns="0" rtlCol="0">
            <a:spAutoFit/>
          </a:bodyPr>
          <a:lstStyle/>
          <a:p>
            <a:pPr>
              <a:spcBef>
                <a:spcPts val="799"/>
              </a:spcBef>
            </a:pPr>
            <a:r>
              <a:rPr lang="en-AU" sz="2400">
                <a:latin typeface="Open Sans" panose="020B0606030504020204" pitchFamily="34" charset="0"/>
                <a:ea typeface="MS Mincho" panose="02020609040205080304" pitchFamily="49" charset="-128"/>
                <a:cs typeface="Times New Roman" panose="02020603050405020304" pitchFamily="18" charset="0"/>
              </a:rPr>
              <a:t>The Commission may apply to the Court for an </a:t>
            </a:r>
          </a:p>
          <a:p>
            <a:r>
              <a:rPr lang="en-AU" sz="2400">
                <a:latin typeface="Open Sans" panose="020B0606030504020204" pitchFamily="34" charset="0"/>
                <a:ea typeface="MS Mincho" panose="02020609040205080304" pitchFamily="49" charset="-128"/>
                <a:cs typeface="Times New Roman" panose="02020603050405020304" pitchFamily="18" charset="0"/>
              </a:rPr>
              <a:t>order directing you to comply.</a:t>
            </a:r>
          </a:p>
          <a:p>
            <a:pPr>
              <a:spcBef>
                <a:spcPts val="3196"/>
              </a:spcBef>
            </a:pPr>
            <a:r>
              <a:rPr lang="en-AU" sz="2400">
                <a:latin typeface="Open Sans" panose="020B0606030504020204" pitchFamily="34" charset="0"/>
                <a:ea typeface="MS Mincho" panose="02020609040205080304" pitchFamily="49" charset="-128"/>
                <a:cs typeface="Times New Roman" panose="02020603050405020304" pitchFamily="18" charset="0"/>
              </a:rPr>
              <a:t>The Court can make the following orders:</a:t>
            </a:r>
          </a:p>
          <a:p>
            <a:pPr marL="380533" indent="-380533">
              <a:spcBef>
                <a:spcPts val="1065"/>
              </a:spcBef>
              <a:buFont typeface="Arial" panose="020B0604020202020204" pitchFamily="34" charset="0"/>
              <a:buChar char="•"/>
            </a:pPr>
            <a:r>
              <a:rPr lang="en-AU" sz="2400">
                <a:latin typeface="Open Sans" panose="020B0606030504020204" pitchFamily="34" charset="0"/>
                <a:ea typeface="MS Mincho" panose="02020609040205080304" pitchFamily="49" charset="-128"/>
                <a:cs typeface="Times New Roman" panose="02020603050405020304" pitchFamily="18" charset="0"/>
              </a:rPr>
              <a:t>direct you to </a:t>
            </a:r>
            <a:r>
              <a:rPr lang="en-AU" sz="2400" b="1">
                <a:latin typeface="Open Sans" panose="020B0606030504020204" pitchFamily="34" charset="0"/>
                <a:ea typeface="MS Mincho" panose="02020609040205080304" pitchFamily="49" charset="-128"/>
                <a:cs typeface="Times New Roman" panose="02020603050405020304" pitchFamily="18" charset="0"/>
              </a:rPr>
              <a:t>comply</a:t>
            </a:r>
            <a:r>
              <a:rPr lang="en-AU" sz="2400">
                <a:latin typeface="Open Sans" panose="020B0606030504020204" pitchFamily="34" charset="0"/>
                <a:ea typeface="MS Mincho" panose="02020609040205080304" pitchFamily="49" charset="-128"/>
                <a:cs typeface="Times New Roman" panose="02020603050405020304" pitchFamily="18" charset="0"/>
              </a:rPr>
              <a:t> with the undertaking</a:t>
            </a:r>
          </a:p>
          <a:p>
            <a:pPr marL="380533" indent="-380533">
              <a:spcBef>
                <a:spcPts val="1065"/>
              </a:spcBef>
              <a:buFont typeface="Arial" panose="020B0604020202020204" pitchFamily="34" charset="0"/>
              <a:buChar char="•"/>
            </a:pPr>
            <a:r>
              <a:rPr lang="en-AU" sz="2400">
                <a:latin typeface="Open Sans" panose="020B0606030504020204" pitchFamily="34" charset="0"/>
                <a:ea typeface="MS Mincho" panose="02020609040205080304" pitchFamily="49" charset="-128"/>
                <a:cs typeface="Times New Roman" panose="02020603050405020304" pitchFamily="18" charset="0"/>
              </a:rPr>
              <a:t>direct you to </a:t>
            </a:r>
            <a:r>
              <a:rPr lang="en-AU" sz="2400" b="1">
                <a:latin typeface="Open Sans" panose="020B0606030504020204" pitchFamily="34" charset="0"/>
                <a:ea typeface="MS Mincho" panose="02020609040205080304" pitchFamily="49" charset="-128"/>
                <a:cs typeface="Times New Roman" panose="02020603050405020304" pitchFamily="18" charset="0"/>
              </a:rPr>
              <a:t>pay an amount to the Commonwealth</a:t>
            </a:r>
            <a:endParaRPr lang="en-AU" sz="2400">
              <a:latin typeface="Open Sans" panose="020B0606030504020204" pitchFamily="34" charset="0"/>
              <a:ea typeface="MS Mincho" panose="02020609040205080304" pitchFamily="49" charset="-128"/>
              <a:cs typeface="Times New Roman" panose="02020603050405020304" pitchFamily="18" charset="0"/>
            </a:endParaRPr>
          </a:p>
          <a:p>
            <a:pPr marL="380533" indent="-380533">
              <a:spcBef>
                <a:spcPts val="1065"/>
              </a:spcBef>
              <a:buFont typeface="Arial" panose="020B0604020202020204" pitchFamily="34" charset="0"/>
              <a:buChar char="•"/>
            </a:pPr>
            <a:r>
              <a:rPr lang="en-AU" sz="2400">
                <a:latin typeface="Open Sans" panose="020B0606030504020204" pitchFamily="34" charset="0"/>
                <a:ea typeface="MS Mincho" panose="02020609040205080304" pitchFamily="49" charset="-128"/>
                <a:cs typeface="Times New Roman" panose="02020603050405020304" pitchFamily="18" charset="0"/>
              </a:rPr>
              <a:t>direct you to </a:t>
            </a:r>
            <a:r>
              <a:rPr lang="en-AU" sz="2400" b="1">
                <a:latin typeface="Open Sans" panose="020B0606030504020204" pitchFamily="34" charset="0"/>
                <a:ea typeface="MS Mincho" panose="02020609040205080304" pitchFamily="49" charset="-128"/>
                <a:cs typeface="Times New Roman" panose="02020603050405020304" pitchFamily="18" charset="0"/>
              </a:rPr>
              <a:t>compensate any other person </a:t>
            </a:r>
            <a:r>
              <a:rPr lang="en-AU" sz="2400">
                <a:latin typeface="Open Sans" panose="020B0606030504020204" pitchFamily="34" charset="0"/>
                <a:ea typeface="MS Mincho" panose="02020609040205080304" pitchFamily="49" charset="-128"/>
                <a:cs typeface="Times New Roman" panose="02020603050405020304" pitchFamily="18" charset="0"/>
              </a:rPr>
              <a:t>who has suffered loss or damage as a result of the failure to comply with the undertaking </a:t>
            </a:r>
          </a:p>
          <a:p>
            <a:pPr marL="380533" indent="-380533">
              <a:spcBef>
                <a:spcPts val="1065"/>
              </a:spcBef>
              <a:buFont typeface="Arial" panose="020B0604020202020204" pitchFamily="34" charset="0"/>
              <a:buChar char="•"/>
            </a:pPr>
            <a:r>
              <a:rPr lang="en-AU" sz="2400" b="1">
                <a:latin typeface="Open Sans" panose="020B0606030504020204" pitchFamily="34" charset="0"/>
                <a:ea typeface="MS Mincho" panose="02020609040205080304" pitchFamily="49" charset="-128"/>
                <a:cs typeface="Times New Roman" panose="02020603050405020304" pitchFamily="18" charset="0"/>
              </a:rPr>
              <a:t>any other order that the court considers appropriate</a:t>
            </a:r>
          </a:p>
        </p:txBody>
      </p:sp>
    </p:spTree>
    <p:extLst>
      <p:ext uri="{BB962C8B-B14F-4D97-AF65-F5344CB8AC3E}">
        <p14:creationId xmlns:p14="http://schemas.microsoft.com/office/powerpoint/2010/main" val="3862233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70E7D-62FF-4AA1-2203-61A2047E2AE3}"/>
              </a:ext>
            </a:extLst>
          </p:cNvPr>
          <p:cNvSpPr>
            <a:spLocks noGrp="1"/>
          </p:cNvSpPr>
          <p:nvPr>
            <p:ph type="title"/>
          </p:nvPr>
        </p:nvSpPr>
        <p:spPr/>
        <p:txBody>
          <a:bodyPr/>
          <a:lstStyle/>
          <a:p>
            <a:r>
              <a:rPr lang="en-AU"/>
              <a:t>Thankyou</a:t>
            </a:r>
          </a:p>
        </p:txBody>
      </p:sp>
      <p:sp>
        <p:nvSpPr>
          <p:cNvPr id="3" name="Content Placeholder 2">
            <a:extLst>
              <a:ext uri="{FF2B5EF4-FFF2-40B4-BE49-F238E27FC236}">
                <a16:creationId xmlns:a16="http://schemas.microsoft.com/office/drawing/2014/main" id="{2C769950-27CE-9DF3-6BDE-D6CDA4A25B85}"/>
              </a:ext>
            </a:extLst>
          </p:cNvPr>
          <p:cNvSpPr>
            <a:spLocks noGrp="1"/>
          </p:cNvSpPr>
          <p:nvPr>
            <p:ph idx="1"/>
          </p:nvPr>
        </p:nvSpPr>
        <p:spPr>
          <a:xfrm>
            <a:off x="1859797" y="2536410"/>
            <a:ext cx="8151345" cy="1369164"/>
          </a:xfrm>
        </p:spPr>
        <p:txBody>
          <a:bodyPr>
            <a:normAutofit/>
          </a:bodyPr>
          <a:lstStyle/>
          <a:p>
            <a:r>
              <a:rPr lang="en-AU" sz="4400" b="1"/>
              <a:t>Questions?</a:t>
            </a:r>
          </a:p>
        </p:txBody>
      </p:sp>
    </p:spTree>
    <p:extLst>
      <p:ext uri="{BB962C8B-B14F-4D97-AF65-F5344CB8AC3E}">
        <p14:creationId xmlns:p14="http://schemas.microsoft.com/office/powerpoint/2010/main" val="497711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08818-D09F-A070-5B52-35498028B3F8}"/>
              </a:ext>
            </a:extLst>
          </p:cNvPr>
          <p:cNvSpPr>
            <a:spLocks noGrp="1"/>
          </p:cNvSpPr>
          <p:nvPr>
            <p:ph type="title"/>
          </p:nvPr>
        </p:nvSpPr>
        <p:spPr/>
        <p:txBody>
          <a:bodyPr>
            <a:normAutofit fontScale="90000"/>
          </a:bodyPr>
          <a:lstStyle/>
          <a:p>
            <a:r>
              <a:rPr lang="en-AU">
                <a:solidFill>
                  <a:schemeClr val="accent1">
                    <a:lumMod val="50000"/>
                  </a:schemeClr>
                </a:solidFill>
                <a:latin typeface="Open Sans"/>
                <a:ea typeface="Open Sans"/>
                <a:cs typeface="Open Sans"/>
              </a:rPr>
              <a:t>Who engages in the sexual harassment of others at work?</a:t>
            </a:r>
            <a:endParaRPr lang="en-AU">
              <a:solidFill>
                <a:schemeClr val="accent1">
                  <a:lumMod val="50000"/>
                </a:schemeClr>
              </a:solidFill>
            </a:endParaRPr>
          </a:p>
        </p:txBody>
      </p:sp>
      <p:sp>
        <p:nvSpPr>
          <p:cNvPr id="3" name="Content Placeholder 2">
            <a:extLst>
              <a:ext uri="{FF2B5EF4-FFF2-40B4-BE49-F238E27FC236}">
                <a16:creationId xmlns:a16="http://schemas.microsoft.com/office/drawing/2014/main" id="{956FC472-F13B-3B9C-0238-82D83F01B742}"/>
              </a:ext>
            </a:extLst>
          </p:cNvPr>
          <p:cNvSpPr>
            <a:spLocks noGrp="1"/>
          </p:cNvSpPr>
          <p:nvPr>
            <p:ph idx="1"/>
          </p:nvPr>
        </p:nvSpPr>
        <p:spPr/>
        <p:txBody>
          <a:bodyPr vert="horz" lIns="91440" tIns="45720" rIns="91440" bIns="45720" rtlCol="0" anchor="t">
            <a:normAutofit/>
          </a:bodyPr>
          <a:lstStyle/>
          <a:p>
            <a:pPr marL="0" indent="0">
              <a:buNone/>
            </a:pPr>
            <a:endParaRPr lang="en-AU" sz="2000"/>
          </a:p>
          <a:p>
            <a:r>
              <a:rPr lang="en-AU" sz="2000">
                <a:latin typeface="Open Sans"/>
                <a:ea typeface="Open Sans"/>
                <a:cs typeface="Open Sans"/>
              </a:rPr>
              <a:t>Most people who sexually harass their colleagues or while working are men. </a:t>
            </a:r>
            <a:endParaRPr lang="en-AU" sz="2000"/>
          </a:p>
          <a:p>
            <a:r>
              <a:rPr lang="en-AU" sz="2000">
                <a:latin typeface="Open Sans"/>
                <a:ea typeface="Open Sans"/>
                <a:cs typeface="Open Sans"/>
              </a:rPr>
              <a:t>Overall, 77% of people who experienced work-related sexual harassment were harassed by a man. </a:t>
            </a:r>
            <a:endParaRPr lang="en-AU" sz="2000"/>
          </a:p>
          <a:p>
            <a:pPr lvl="1"/>
            <a:r>
              <a:rPr lang="en-AU" sz="2000" b="1">
                <a:solidFill>
                  <a:schemeClr val="accent2">
                    <a:lumMod val="75000"/>
                  </a:schemeClr>
                </a:solidFill>
                <a:latin typeface="Open Sans"/>
                <a:ea typeface="Open Sans"/>
                <a:cs typeface="Open Sans"/>
              </a:rPr>
              <a:t>91% of women </a:t>
            </a:r>
            <a:r>
              <a:rPr lang="en-AU" sz="2000">
                <a:solidFill>
                  <a:schemeClr val="accent2">
                    <a:lumMod val="75000"/>
                  </a:schemeClr>
                </a:solidFill>
                <a:latin typeface="Open Sans"/>
                <a:ea typeface="Open Sans"/>
                <a:cs typeface="Open Sans"/>
              </a:rPr>
              <a:t>who told the Commission they experienced work-related sexual harassment in the last 5 years</a:t>
            </a:r>
            <a:r>
              <a:rPr lang="en-AU" sz="2000" b="1">
                <a:solidFill>
                  <a:schemeClr val="accent2">
                    <a:lumMod val="75000"/>
                  </a:schemeClr>
                </a:solidFill>
                <a:latin typeface="Open Sans"/>
                <a:ea typeface="Open Sans"/>
                <a:cs typeface="Open Sans"/>
              </a:rPr>
              <a:t> were harassed by men and 9% were harassed by women</a:t>
            </a:r>
            <a:endParaRPr lang="en-AU" sz="2000" b="1">
              <a:solidFill>
                <a:schemeClr val="accent2">
                  <a:lumMod val="75000"/>
                </a:schemeClr>
              </a:solidFill>
            </a:endParaRPr>
          </a:p>
          <a:p>
            <a:pPr lvl="1"/>
            <a:r>
              <a:rPr lang="en-AU" sz="2000" b="1">
                <a:solidFill>
                  <a:schemeClr val="accent2">
                    <a:lumMod val="75000"/>
                  </a:schemeClr>
                </a:solidFill>
                <a:latin typeface="Open Sans"/>
                <a:ea typeface="Open Sans"/>
                <a:cs typeface="Open Sans"/>
              </a:rPr>
              <a:t>55% of men </a:t>
            </a:r>
            <a:r>
              <a:rPr lang="en-AU" sz="2000">
                <a:solidFill>
                  <a:schemeClr val="accent2">
                    <a:lumMod val="75000"/>
                  </a:schemeClr>
                </a:solidFill>
                <a:latin typeface="Open Sans"/>
                <a:ea typeface="Open Sans"/>
                <a:cs typeface="Open Sans"/>
              </a:rPr>
              <a:t>who told the Commission they experienced work-related sexual harassment in the last 5 years </a:t>
            </a:r>
            <a:r>
              <a:rPr lang="en-AU" sz="2000" b="1">
                <a:solidFill>
                  <a:schemeClr val="accent2">
                    <a:lumMod val="75000"/>
                  </a:schemeClr>
                </a:solidFill>
                <a:latin typeface="Open Sans"/>
                <a:ea typeface="Open Sans"/>
                <a:cs typeface="Open Sans"/>
              </a:rPr>
              <a:t>were harassed by men and 44% were harassed by women.</a:t>
            </a:r>
            <a:endParaRPr lang="en-AU" sz="2000" b="1">
              <a:solidFill>
                <a:schemeClr val="accent2">
                  <a:lumMod val="75000"/>
                </a:schemeClr>
              </a:solidFill>
            </a:endParaRPr>
          </a:p>
          <a:p>
            <a:pPr lvl="1"/>
            <a:endParaRPr lang="en-AU" sz="2000" b="1">
              <a:solidFill>
                <a:schemeClr val="accent2">
                  <a:lumMod val="75000"/>
                </a:schemeClr>
              </a:solidFill>
            </a:endParaRPr>
          </a:p>
          <a:p>
            <a:pPr marL="0" indent="0">
              <a:buNone/>
            </a:pPr>
            <a:endParaRPr lang="en-AU" sz="2000">
              <a:latin typeface="Open Sans"/>
              <a:ea typeface="Open Sans"/>
              <a:cs typeface="Open Sans"/>
            </a:endParaRPr>
          </a:p>
          <a:p>
            <a:pPr lvl="1"/>
            <a:endParaRPr lang="en-AU" sz="2000" b="1">
              <a:solidFill>
                <a:schemeClr val="accent2">
                  <a:lumMod val="75000"/>
                </a:schemeClr>
              </a:solidFill>
            </a:endParaRPr>
          </a:p>
        </p:txBody>
      </p:sp>
    </p:spTree>
    <p:extLst>
      <p:ext uri="{BB962C8B-B14F-4D97-AF65-F5344CB8AC3E}">
        <p14:creationId xmlns:p14="http://schemas.microsoft.com/office/powerpoint/2010/main" val="318466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6CC0A-56D5-4BD1-F709-E05560FBB184}"/>
              </a:ext>
            </a:extLst>
          </p:cNvPr>
          <p:cNvSpPr>
            <a:spLocks noGrp="1"/>
          </p:cNvSpPr>
          <p:nvPr>
            <p:ph type="title"/>
          </p:nvPr>
        </p:nvSpPr>
        <p:spPr/>
        <p:txBody>
          <a:bodyPr/>
          <a:lstStyle/>
          <a:p>
            <a:r>
              <a:rPr lang="en-US">
                <a:latin typeface="Open Sans"/>
                <a:ea typeface="Open Sans"/>
                <a:cs typeface="Open Sans"/>
              </a:rPr>
              <a:t>What are the impacts?</a:t>
            </a:r>
            <a:endParaRPr lang="en-AU">
              <a:latin typeface="Open Sans"/>
              <a:ea typeface="Open Sans"/>
              <a:cs typeface="Open Sans"/>
            </a:endParaRPr>
          </a:p>
        </p:txBody>
      </p:sp>
      <p:sp>
        <p:nvSpPr>
          <p:cNvPr id="3" name="Content Placeholder 2">
            <a:extLst>
              <a:ext uri="{FF2B5EF4-FFF2-40B4-BE49-F238E27FC236}">
                <a16:creationId xmlns:a16="http://schemas.microsoft.com/office/drawing/2014/main" id="{573AEE60-4FAE-4C42-B3B3-15CE8892FBAB}"/>
              </a:ext>
            </a:extLst>
          </p:cNvPr>
          <p:cNvSpPr>
            <a:spLocks noGrp="1"/>
          </p:cNvSpPr>
          <p:nvPr>
            <p:ph idx="1"/>
          </p:nvPr>
        </p:nvSpPr>
        <p:spPr>
          <a:xfrm>
            <a:off x="451556" y="1264597"/>
            <a:ext cx="9559586" cy="4460722"/>
          </a:xfrm>
        </p:spPr>
        <p:txBody>
          <a:bodyPr vert="horz" lIns="91440" tIns="45720" rIns="91440" bIns="45720" rtlCol="0" anchor="t">
            <a:normAutofit/>
          </a:bodyPr>
          <a:lstStyle/>
          <a:p>
            <a:pPr marL="0" indent="0">
              <a:buNone/>
            </a:pPr>
            <a:r>
              <a:rPr lang="en-US">
                <a:latin typeface="Open Sans"/>
                <a:ea typeface="Tahoma"/>
                <a:cs typeface="Tahoma"/>
              </a:rPr>
              <a:t>Unlawful </a:t>
            </a:r>
            <a:r>
              <a:rPr lang="en-US" err="1">
                <a:latin typeface="Open Sans"/>
                <a:ea typeface="Tahoma"/>
                <a:cs typeface="Tahoma"/>
              </a:rPr>
              <a:t>behaviour</a:t>
            </a:r>
            <a:r>
              <a:rPr lang="en-US">
                <a:latin typeface="Open Sans"/>
                <a:ea typeface="Tahoma"/>
                <a:cs typeface="Tahoma"/>
              </a:rPr>
              <a:t> covered by the positive duty - including work-related sexual harassment - has a range of negative impacts on </a:t>
            </a:r>
            <a:r>
              <a:rPr lang="en-US" err="1">
                <a:latin typeface="Open Sans"/>
                <a:ea typeface="Tahoma"/>
                <a:cs typeface="Tahoma"/>
              </a:rPr>
              <a:t>organisations</a:t>
            </a:r>
            <a:r>
              <a:rPr lang="en-US">
                <a:latin typeface="Open Sans"/>
                <a:ea typeface="Tahoma"/>
                <a:cs typeface="Tahoma"/>
              </a:rPr>
              <a:t> and businesses and on workers.   They may </a:t>
            </a:r>
            <a:r>
              <a:rPr lang="en-US" sz="1800">
                <a:effectLst/>
                <a:latin typeface="Open Sans"/>
                <a:ea typeface="Tahoma"/>
                <a:cs typeface="Tahoma"/>
              </a:rPr>
              <a:t>lead to:</a:t>
            </a:r>
            <a:endParaRPr lang="en-AU" sz="1800">
              <a:effectLst/>
              <a:latin typeface="Open Sans"/>
              <a:ea typeface="Tahoma"/>
              <a:cs typeface="Tahoma"/>
            </a:endParaRPr>
          </a:p>
          <a:p>
            <a:endParaRPr lang="en-AU"/>
          </a:p>
        </p:txBody>
      </p:sp>
      <p:pic>
        <p:nvPicPr>
          <p:cNvPr id="4" name="Picture 3" descr="Decreased productivity. ">
            <a:extLst>
              <a:ext uri="{FF2B5EF4-FFF2-40B4-BE49-F238E27FC236}">
                <a16:creationId xmlns:a16="http://schemas.microsoft.com/office/drawing/2014/main" id="{414149B5-EEFE-AE74-A479-C3F0050FE214}"/>
              </a:ext>
            </a:extLst>
          </p:cNvPr>
          <p:cNvPicPr>
            <a:picLocks noChangeAspect="1"/>
          </p:cNvPicPr>
          <p:nvPr/>
        </p:nvPicPr>
        <p:blipFill rotWithShape="1">
          <a:blip r:embed="rId3">
            <a:extLst>
              <a:ext uri="{28A0092B-C50C-407E-A947-70E740481C1C}">
                <a14:useLocalDpi xmlns:a14="http://schemas.microsoft.com/office/drawing/2010/main" val="0"/>
              </a:ext>
            </a:extLst>
          </a:blip>
          <a:srcRect l="12214" r="5725" b="2966"/>
          <a:stretch/>
        </p:blipFill>
        <p:spPr bwMode="auto">
          <a:xfrm>
            <a:off x="813063" y="2277913"/>
            <a:ext cx="1538605" cy="1638935"/>
          </a:xfrm>
          <a:prstGeom prst="rect">
            <a:avLst/>
          </a:prstGeom>
          <a:ln>
            <a:noFill/>
          </a:ln>
          <a:extLst>
            <a:ext uri="{53640926-AAD7-44D8-BBD7-CCE9431645EC}">
              <a14:shadowObscured xmlns:a14="http://schemas.microsoft.com/office/drawing/2010/main"/>
            </a:ext>
          </a:extLst>
        </p:spPr>
      </p:pic>
      <p:pic>
        <p:nvPicPr>
          <p:cNvPr id="5" name="Picture 4" descr="Increased absenteeism.">
            <a:extLst>
              <a:ext uri="{FF2B5EF4-FFF2-40B4-BE49-F238E27FC236}">
                <a16:creationId xmlns:a16="http://schemas.microsoft.com/office/drawing/2014/main" id="{41B743D0-9EC7-9D10-332E-D5F43B707A13}"/>
              </a:ext>
            </a:extLst>
          </p:cNvPr>
          <p:cNvPicPr>
            <a:picLocks noChangeAspect="1"/>
          </p:cNvPicPr>
          <p:nvPr/>
        </p:nvPicPr>
        <p:blipFill rotWithShape="1">
          <a:blip r:embed="rId4">
            <a:extLst>
              <a:ext uri="{28A0092B-C50C-407E-A947-70E740481C1C}">
                <a14:useLocalDpi xmlns:a14="http://schemas.microsoft.com/office/drawing/2010/main" val="0"/>
              </a:ext>
            </a:extLst>
          </a:blip>
          <a:srcRect l="9666" r="11896" b="2553"/>
          <a:stretch/>
        </p:blipFill>
        <p:spPr bwMode="auto">
          <a:xfrm>
            <a:off x="4236375" y="2278548"/>
            <a:ext cx="1510030" cy="1638300"/>
          </a:xfrm>
          <a:prstGeom prst="rect">
            <a:avLst/>
          </a:prstGeom>
          <a:ln>
            <a:noFill/>
          </a:ln>
          <a:extLst>
            <a:ext uri="{53640926-AAD7-44D8-BBD7-CCE9431645EC}">
              <a14:shadowObscured xmlns:a14="http://schemas.microsoft.com/office/drawing/2010/main"/>
            </a:ext>
          </a:extLst>
        </p:spPr>
      </p:pic>
      <p:pic>
        <p:nvPicPr>
          <p:cNvPr id="6" name="Picture 5" descr="Increased staff turnover.">
            <a:extLst>
              <a:ext uri="{FF2B5EF4-FFF2-40B4-BE49-F238E27FC236}">
                <a16:creationId xmlns:a16="http://schemas.microsoft.com/office/drawing/2014/main" id="{0788E663-DC3C-2AB9-0BF6-FC41738F1AAE}"/>
              </a:ext>
            </a:extLst>
          </p:cNvPr>
          <p:cNvPicPr>
            <a:picLocks noChangeAspect="1"/>
          </p:cNvPicPr>
          <p:nvPr/>
        </p:nvPicPr>
        <p:blipFill rotWithShape="1">
          <a:blip r:embed="rId5">
            <a:extLst>
              <a:ext uri="{28A0092B-C50C-407E-A947-70E740481C1C}">
                <a14:useLocalDpi xmlns:a14="http://schemas.microsoft.com/office/drawing/2010/main" val="0"/>
              </a:ext>
            </a:extLst>
          </a:blip>
          <a:srcRect l="5021" r="6695" b="2500"/>
          <a:stretch/>
        </p:blipFill>
        <p:spPr bwMode="auto">
          <a:xfrm>
            <a:off x="7631112" y="2223620"/>
            <a:ext cx="1510030" cy="1674495"/>
          </a:xfrm>
          <a:prstGeom prst="rect">
            <a:avLst/>
          </a:prstGeom>
          <a:ln>
            <a:noFill/>
          </a:ln>
          <a:extLst>
            <a:ext uri="{53640926-AAD7-44D8-BBD7-CCE9431645EC}">
              <a14:shadowObscured xmlns:a14="http://schemas.microsoft.com/office/drawing/2010/main"/>
            </a:ext>
          </a:extLst>
        </p:spPr>
      </p:pic>
      <p:pic>
        <p:nvPicPr>
          <p:cNvPr id="7" name="Picture 6" descr="Risk of reputational damage. ">
            <a:extLst>
              <a:ext uri="{FF2B5EF4-FFF2-40B4-BE49-F238E27FC236}">
                <a16:creationId xmlns:a16="http://schemas.microsoft.com/office/drawing/2014/main" id="{C9DC181C-3298-E468-BDF6-853D78D7AC61}"/>
              </a:ext>
            </a:extLst>
          </p:cNvPr>
          <p:cNvPicPr>
            <a:picLocks noChangeAspect="1"/>
          </p:cNvPicPr>
          <p:nvPr/>
        </p:nvPicPr>
        <p:blipFill rotWithShape="1">
          <a:blip r:embed="rId6">
            <a:extLst>
              <a:ext uri="{28A0092B-C50C-407E-A947-70E740481C1C}">
                <a14:useLocalDpi xmlns:a14="http://schemas.microsoft.com/office/drawing/2010/main" val="0"/>
              </a:ext>
            </a:extLst>
          </a:blip>
          <a:srcRect l="8541" t="1" r="6050" b="2092"/>
          <a:stretch/>
        </p:blipFill>
        <p:spPr bwMode="auto">
          <a:xfrm>
            <a:off x="724896" y="4121105"/>
            <a:ext cx="1717675" cy="1674495"/>
          </a:xfrm>
          <a:prstGeom prst="rect">
            <a:avLst/>
          </a:prstGeom>
          <a:ln>
            <a:noFill/>
          </a:ln>
          <a:extLst>
            <a:ext uri="{53640926-AAD7-44D8-BBD7-CCE9431645EC}">
              <a14:shadowObscured xmlns:a14="http://schemas.microsoft.com/office/drawing/2010/main"/>
            </a:ext>
          </a:extLst>
        </p:spPr>
      </p:pic>
      <p:pic>
        <p:nvPicPr>
          <p:cNvPr id="8" name="Picture 7" descr="Increases to workers' compensation premiums. ">
            <a:extLst>
              <a:ext uri="{FF2B5EF4-FFF2-40B4-BE49-F238E27FC236}">
                <a16:creationId xmlns:a16="http://schemas.microsoft.com/office/drawing/2014/main" id="{0274DCDC-4E53-A216-E04F-6D56F159FEBB}"/>
              </a:ext>
            </a:extLst>
          </p:cNvPr>
          <p:cNvPicPr>
            <a:picLocks noChangeAspect="1"/>
          </p:cNvPicPr>
          <p:nvPr/>
        </p:nvPicPr>
        <p:blipFill rotWithShape="1">
          <a:blip r:embed="rId7">
            <a:extLst>
              <a:ext uri="{28A0092B-C50C-407E-A947-70E740481C1C}">
                <a14:useLocalDpi xmlns:a14="http://schemas.microsoft.com/office/drawing/2010/main" val="0"/>
              </a:ext>
            </a:extLst>
          </a:blip>
          <a:srcRect l="8670" t="1" r="5263" b="2092"/>
          <a:stretch/>
        </p:blipFill>
        <p:spPr bwMode="auto">
          <a:xfrm>
            <a:off x="4105340" y="4113874"/>
            <a:ext cx="1989455" cy="1674495"/>
          </a:xfrm>
          <a:prstGeom prst="rect">
            <a:avLst/>
          </a:prstGeom>
          <a:ln>
            <a:noFill/>
          </a:ln>
          <a:extLst>
            <a:ext uri="{53640926-AAD7-44D8-BBD7-CCE9431645EC}">
              <a14:shadowObscured xmlns:a14="http://schemas.microsoft.com/office/drawing/2010/main"/>
            </a:ext>
          </a:extLst>
        </p:spPr>
      </p:pic>
      <p:pic>
        <p:nvPicPr>
          <p:cNvPr id="9" name="Picture 8" descr="Significant legal costs. ">
            <a:extLst>
              <a:ext uri="{FF2B5EF4-FFF2-40B4-BE49-F238E27FC236}">
                <a16:creationId xmlns:a16="http://schemas.microsoft.com/office/drawing/2014/main" id="{76C051F1-D667-53FD-F43D-A5F1FC0682BC}"/>
              </a:ext>
            </a:extLst>
          </p:cNvPr>
          <p:cNvPicPr>
            <a:picLocks noChangeAspect="1"/>
          </p:cNvPicPr>
          <p:nvPr/>
        </p:nvPicPr>
        <p:blipFill rotWithShape="1">
          <a:blip r:embed="rId8">
            <a:extLst>
              <a:ext uri="{28A0092B-C50C-407E-A947-70E740481C1C}">
                <a14:useLocalDpi xmlns:a14="http://schemas.microsoft.com/office/drawing/2010/main" val="0"/>
              </a:ext>
            </a:extLst>
          </a:blip>
          <a:srcRect l="10400" t="-1" r="8000" b="2110"/>
          <a:stretch/>
        </p:blipFill>
        <p:spPr bwMode="auto">
          <a:xfrm>
            <a:off x="7681277" y="4113582"/>
            <a:ext cx="1459865" cy="16598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795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E4F3-ECDE-7C3E-BB88-E8A8B3A92742}"/>
              </a:ext>
            </a:extLst>
          </p:cNvPr>
          <p:cNvSpPr>
            <a:spLocks noGrp="1"/>
          </p:cNvSpPr>
          <p:nvPr>
            <p:ph type="title"/>
          </p:nvPr>
        </p:nvSpPr>
        <p:spPr/>
        <p:txBody>
          <a:bodyPr/>
          <a:lstStyle/>
          <a:p>
            <a:r>
              <a:rPr lang="en-US">
                <a:solidFill>
                  <a:schemeClr val="accent2">
                    <a:lumMod val="75000"/>
                  </a:schemeClr>
                </a:solidFill>
              </a:rPr>
              <a:t>Do people report their experiences?</a:t>
            </a:r>
            <a:endParaRPr lang="en-AU">
              <a:solidFill>
                <a:schemeClr val="accent2">
                  <a:lumMod val="75000"/>
                </a:schemeClr>
              </a:solidFill>
            </a:endParaRPr>
          </a:p>
        </p:txBody>
      </p:sp>
      <p:sp>
        <p:nvSpPr>
          <p:cNvPr id="3" name="Content Placeholder 2">
            <a:extLst>
              <a:ext uri="{FF2B5EF4-FFF2-40B4-BE49-F238E27FC236}">
                <a16:creationId xmlns:a16="http://schemas.microsoft.com/office/drawing/2014/main" id="{CC539BFF-44CF-67D6-2BA6-2C11D7EFC6DD}"/>
              </a:ext>
            </a:extLst>
          </p:cNvPr>
          <p:cNvSpPr>
            <a:spLocks noGrp="1"/>
          </p:cNvSpPr>
          <p:nvPr>
            <p:ph idx="1"/>
          </p:nvPr>
        </p:nvSpPr>
        <p:spPr>
          <a:xfrm>
            <a:off x="451556" y="1504460"/>
            <a:ext cx="9656347" cy="3761239"/>
          </a:xfrm>
        </p:spPr>
        <p:txBody>
          <a:bodyPr vert="horz" lIns="91440" tIns="45720" rIns="91440" bIns="45720" rtlCol="0" anchor="t">
            <a:normAutofit/>
          </a:bodyPr>
          <a:lstStyle/>
          <a:p>
            <a:pPr marL="0" indent="0">
              <a:buNone/>
            </a:pPr>
            <a:endParaRPr lang="en-US"/>
          </a:p>
          <a:p>
            <a:r>
              <a:rPr lang="en-US" b="1">
                <a:latin typeface="Open Sans"/>
                <a:ea typeface="Open Sans"/>
                <a:cs typeface="Open Sans"/>
              </a:rPr>
              <a:t>Only 18% </a:t>
            </a:r>
            <a:r>
              <a:rPr lang="en-US">
                <a:latin typeface="Open Sans"/>
                <a:ea typeface="Open Sans"/>
                <a:cs typeface="Open Sans"/>
              </a:rPr>
              <a:t>or less than 1 in 5 people make a formal report of their experience of work-related sexual harassment.</a:t>
            </a:r>
          </a:p>
          <a:p>
            <a:endParaRPr lang="en-US"/>
          </a:p>
          <a:p>
            <a:r>
              <a:rPr lang="en-US" b="1">
                <a:solidFill>
                  <a:schemeClr val="accent2">
                    <a:lumMod val="75000"/>
                  </a:schemeClr>
                </a:solidFill>
                <a:latin typeface="Open Sans"/>
                <a:ea typeface="Open Sans"/>
                <a:cs typeface="Open Sans"/>
              </a:rPr>
              <a:t>When people do report:</a:t>
            </a:r>
          </a:p>
          <a:p>
            <a:pPr lvl="1">
              <a:buFont typeface="Courier New" charset="2"/>
              <a:buChar char="o"/>
            </a:pPr>
            <a:r>
              <a:rPr lang="en-US">
                <a:latin typeface="Open Sans"/>
                <a:ea typeface="Open Sans"/>
                <a:cs typeface="Open Sans"/>
              </a:rPr>
              <a:t>40% of those who reported said that no changes occurred at their workplace as a result.</a:t>
            </a:r>
          </a:p>
          <a:p>
            <a:pPr lvl="1">
              <a:buFont typeface="Courier New" charset="2"/>
              <a:buChar char="o"/>
            </a:pPr>
            <a:r>
              <a:rPr lang="en-US">
                <a:latin typeface="Open Sans"/>
                <a:ea typeface="Open Sans"/>
                <a:cs typeface="Open Sans"/>
              </a:rPr>
              <a:t>People who reported work-related sexual harassment experienced negative consequences including being ostracized, victimized or ignored by colleagues (13%), resigning (13%) or being labelled a troublemaker (12%)</a:t>
            </a:r>
            <a:endParaRPr lang="en-AU">
              <a:latin typeface="Open Sans"/>
              <a:ea typeface="Open Sans"/>
              <a:cs typeface="Open Sans"/>
            </a:endParaRPr>
          </a:p>
        </p:txBody>
      </p:sp>
    </p:spTree>
    <p:extLst>
      <p:ext uri="{BB962C8B-B14F-4D97-AF65-F5344CB8AC3E}">
        <p14:creationId xmlns:p14="http://schemas.microsoft.com/office/powerpoint/2010/main" val="26434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E539-B540-669A-5EA2-C6C9ADE5B713}"/>
              </a:ext>
            </a:extLst>
          </p:cNvPr>
          <p:cNvSpPr>
            <a:spLocks noGrp="1"/>
          </p:cNvSpPr>
          <p:nvPr>
            <p:ph type="title"/>
          </p:nvPr>
        </p:nvSpPr>
        <p:spPr/>
        <p:txBody>
          <a:bodyPr/>
          <a:lstStyle/>
          <a:p>
            <a:r>
              <a:rPr lang="en-US">
                <a:solidFill>
                  <a:schemeClr val="accent3">
                    <a:lumMod val="50000"/>
                  </a:schemeClr>
                </a:solidFill>
              </a:rPr>
              <a:t>How is the positive duty different?</a:t>
            </a:r>
            <a:endParaRPr lang="en-AU">
              <a:solidFill>
                <a:schemeClr val="accent3">
                  <a:lumMod val="50000"/>
                </a:schemeClr>
              </a:solidFill>
            </a:endParaRPr>
          </a:p>
        </p:txBody>
      </p:sp>
      <p:sp>
        <p:nvSpPr>
          <p:cNvPr id="3" name="Content Placeholder 2">
            <a:extLst>
              <a:ext uri="{FF2B5EF4-FFF2-40B4-BE49-F238E27FC236}">
                <a16:creationId xmlns:a16="http://schemas.microsoft.com/office/drawing/2014/main" id="{89216C34-4EBE-FDCE-8E72-0D8B3712AEB5}"/>
              </a:ext>
            </a:extLst>
          </p:cNvPr>
          <p:cNvSpPr>
            <a:spLocks noGrp="1"/>
          </p:cNvSpPr>
          <p:nvPr>
            <p:ph idx="1"/>
          </p:nvPr>
        </p:nvSpPr>
        <p:spPr>
          <a:xfrm>
            <a:off x="451556" y="1637507"/>
            <a:ext cx="8495206" cy="4087811"/>
          </a:xfrm>
        </p:spPr>
        <p:txBody>
          <a:bodyPr vert="horz" lIns="91440" tIns="45720" rIns="91440" bIns="45720" rtlCol="0" anchor="t">
            <a:normAutofit/>
          </a:bodyPr>
          <a:lstStyle/>
          <a:p>
            <a:endParaRPr lang="en-US">
              <a:solidFill>
                <a:srgbClr val="000000"/>
              </a:solidFill>
            </a:endParaRPr>
          </a:p>
          <a:p>
            <a:pPr marL="0" indent="0">
              <a:buNone/>
            </a:pPr>
            <a:r>
              <a:rPr lang="en-US" sz="2400" i="1">
                <a:solidFill>
                  <a:schemeClr val="tx1"/>
                </a:solidFill>
                <a:latin typeface="Open Sans"/>
                <a:ea typeface="Open Sans"/>
                <a:cs typeface="Open Sans"/>
              </a:rPr>
              <a:t>“The Sex Discrimination Act no longer requires a person to make a complaint of unlawful </a:t>
            </a:r>
            <a:r>
              <a:rPr lang="en-US" sz="2400" i="1" err="1">
                <a:solidFill>
                  <a:schemeClr val="tx1"/>
                </a:solidFill>
                <a:latin typeface="Open Sans"/>
                <a:ea typeface="Open Sans"/>
                <a:cs typeface="Open Sans"/>
              </a:rPr>
              <a:t>behaviour</a:t>
            </a:r>
            <a:r>
              <a:rPr lang="en-US" sz="2400" i="1">
                <a:solidFill>
                  <a:schemeClr val="tx1"/>
                </a:solidFill>
                <a:latin typeface="Open Sans"/>
                <a:ea typeface="Open Sans"/>
                <a:cs typeface="Open Sans"/>
              </a:rPr>
              <a:t> for the </a:t>
            </a:r>
            <a:r>
              <a:rPr lang="en-US" sz="2400" i="1" err="1">
                <a:solidFill>
                  <a:schemeClr val="tx1"/>
                </a:solidFill>
                <a:latin typeface="Open Sans"/>
                <a:ea typeface="Open Sans"/>
                <a:cs typeface="Open Sans"/>
              </a:rPr>
              <a:t>organisation</a:t>
            </a:r>
            <a:r>
              <a:rPr lang="en-US" sz="2400" i="1">
                <a:solidFill>
                  <a:schemeClr val="tx1"/>
                </a:solidFill>
                <a:latin typeface="Open Sans"/>
                <a:ea typeface="Open Sans"/>
                <a:cs typeface="Open Sans"/>
              </a:rPr>
              <a:t> or business to be held to account. These changes to the law involve a systemic shift from responding to harm after it happens, to preventing it before it occurs.”</a:t>
            </a:r>
          </a:p>
          <a:p>
            <a:pPr marL="0" indent="0">
              <a:buNone/>
            </a:pPr>
            <a:r>
              <a:rPr lang="en-US" i="1">
                <a:solidFill>
                  <a:schemeClr val="tx1"/>
                </a:solidFill>
                <a:latin typeface="Open Sans"/>
                <a:ea typeface="Open Sans"/>
                <a:cs typeface="Open Sans"/>
              </a:rPr>
              <a:t>                 </a:t>
            </a:r>
            <a:r>
              <a:rPr lang="en-US" b="1" i="1">
                <a:solidFill>
                  <a:schemeClr val="accent3">
                    <a:lumMod val="50000"/>
                  </a:schemeClr>
                </a:solidFill>
                <a:latin typeface="Open Sans"/>
                <a:ea typeface="Open Sans"/>
                <a:cs typeface="Open Sans"/>
              </a:rPr>
              <a:t>Guidelines for Complying with the Positive Duty under the SDA, p. 5.</a:t>
            </a:r>
            <a:endParaRPr lang="en-AU" b="1" i="1">
              <a:solidFill>
                <a:schemeClr val="accent3">
                  <a:lumMod val="50000"/>
                </a:schemeClr>
              </a:solidFill>
              <a:latin typeface="Open Sans"/>
              <a:ea typeface="Open Sans"/>
              <a:cs typeface="Open Sans"/>
            </a:endParaRPr>
          </a:p>
        </p:txBody>
      </p:sp>
    </p:spTree>
    <p:extLst>
      <p:ext uri="{BB962C8B-B14F-4D97-AF65-F5344CB8AC3E}">
        <p14:creationId xmlns:p14="http://schemas.microsoft.com/office/powerpoint/2010/main" val="143462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40970-9B2D-BF05-64AA-C8539A30F3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B093E7-5F5A-FF33-B416-EC60371DBFF2}"/>
              </a:ext>
            </a:extLst>
          </p:cNvPr>
          <p:cNvSpPr>
            <a:spLocks noGrp="1"/>
          </p:cNvSpPr>
          <p:nvPr>
            <p:ph type="title"/>
          </p:nvPr>
        </p:nvSpPr>
        <p:spPr>
          <a:xfrm>
            <a:off x="734738" y="1602419"/>
            <a:ext cx="8596668" cy="1826581"/>
          </a:xfrm>
        </p:spPr>
        <p:txBody>
          <a:bodyPr anchor="b">
            <a:normAutofit/>
          </a:bodyPr>
          <a:lstStyle/>
          <a:p>
            <a:r>
              <a:rPr lang="en-AU"/>
              <a:t>Overview of the Positive Duty and AHRC Resources</a:t>
            </a:r>
          </a:p>
        </p:txBody>
      </p:sp>
      <p:sp>
        <p:nvSpPr>
          <p:cNvPr id="5" name="Subtitle 4">
            <a:extLst>
              <a:ext uri="{FF2B5EF4-FFF2-40B4-BE49-F238E27FC236}">
                <a16:creationId xmlns:a16="http://schemas.microsoft.com/office/drawing/2014/main" id="{62BEC4DB-1879-A489-0D12-917E7B561ABA}"/>
              </a:ext>
            </a:extLst>
          </p:cNvPr>
          <p:cNvSpPr>
            <a:spLocks noGrp="1"/>
          </p:cNvSpPr>
          <p:nvPr>
            <p:ph type="body" idx="1"/>
          </p:nvPr>
        </p:nvSpPr>
        <p:spPr>
          <a:xfrm>
            <a:off x="734738" y="3667048"/>
            <a:ext cx="8596668" cy="860400"/>
          </a:xfrm>
        </p:spPr>
        <p:txBody>
          <a:bodyPr anchor="t">
            <a:normAutofit fontScale="92500" lnSpcReduction="20000"/>
          </a:bodyPr>
          <a:lstStyle/>
          <a:p>
            <a:pPr algn="l" fontAlgn="auto"/>
            <a:r>
              <a:rPr lang="en-AU" sz="2000" i="0">
                <a:effectLst/>
              </a:rPr>
              <a:t>Gain insights into the positive duty framework and discover valuable resources provided by the AHRC to support organisations in creating inclusive and respectful workplaces.</a:t>
            </a:r>
          </a:p>
        </p:txBody>
      </p:sp>
    </p:spTree>
    <p:extLst>
      <p:ext uri="{BB962C8B-B14F-4D97-AF65-F5344CB8AC3E}">
        <p14:creationId xmlns:p14="http://schemas.microsoft.com/office/powerpoint/2010/main" val="2522327107"/>
      </p:ext>
    </p:extLst>
  </p:cSld>
  <p:clrMapOvr>
    <a:masterClrMapping/>
  </p:clrMapOvr>
</p:sld>
</file>

<file path=ppt/theme/theme1.xml><?xml version="1.0" encoding="utf-8"?>
<a:theme xmlns:a="http://schemas.openxmlformats.org/drawingml/2006/main" name="AHRC Main">
  <a:themeElements>
    <a:clrScheme name="AHRC">
      <a:dk1>
        <a:srgbClr val="000000"/>
      </a:dk1>
      <a:lt1>
        <a:srgbClr val="FFFFFF"/>
      </a:lt1>
      <a:dk2>
        <a:srgbClr val="2C3C43"/>
      </a:dk2>
      <a:lt2>
        <a:srgbClr val="EBEBEB"/>
      </a:lt2>
      <a:accent1>
        <a:srgbClr val="5FCBEF"/>
      </a:accent1>
      <a:accent2>
        <a:srgbClr val="005C97"/>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AHRC Main" id="{7D7C66EA-CFC3-704C-A7F5-74D63B9C5FE1}" vid="{08AAE061-BB5C-324F-940A-80205B68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HRC">
    <a:dk1>
      <a:srgbClr val="000000"/>
    </a:dk1>
    <a:lt1>
      <a:srgbClr val="FFFFFF"/>
    </a:lt1>
    <a:dk2>
      <a:srgbClr val="2C3C43"/>
    </a:dk2>
    <a:lt2>
      <a:srgbClr val="EBEBEB"/>
    </a:lt2>
    <a:accent1>
      <a:srgbClr val="5FCBEF"/>
    </a:accent1>
    <a:accent2>
      <a:srgbClr val="005C97"/>
    </a:accent2>
    <a:accent3>
      <a:srgbClr val="42D0A2"/>
    </a:accent3>
    <a:accent4>
      <a:srgbClr val="2E946B"/>
    </a:accent4>
    <a:accent5>
      <a:srgbClr val="42B051"/>
    </a:accent5>
    <a:accent6>
      <a:srgbClr val="96D141"/>
    </a:accent6>
    <a:hlink>
      <a:srgbClr val="3FCDE7"/>
    </a:hlink>
    <a:folHlink>
      <a:srgbClr val="A9D3E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00fe01-343b-4fb9-a1b0-68ac19d62e01" xsi:nil="true"/>
    <TaxKeywordTaxHTField xmlns="6500fe01-343b-4fb9-a1b0-68ac19d62e01">
      <Terms xmlns="http://schemas.microsoft.com/office/infopath/2007/PartnerControls"/>
    </TaxKeywordTaxHTField>
    <_dlc_DocId xmlns="6500fe01-343b-4fb9-a1b0-68ac19d62e01">SDVVZAKMUPWN-664742238-8391</_dlc_DocId>
    <_dlc_DocIdUrl xmlns="6500fe01-343b-4fb9-a1b0-68ac19d62e01">
      <Url>https://australianhrc.sharepoint.com/sites/PositiveDuty/_layouts/15/DocIdRedir.aspx?ID=SDVVZAKMUPWN-664742238-8391</Url>
      <Description>SDVVZAKMUPWN-664742238-8391</Description>
    </_dlc_DocIdUrl>
    <Divider xmlns="6500fe01-343b-4fb9-a1b0-68ac19d62e0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75c5ac6-a0cc-43ed-b850-4a2ae59237b6" ContentTypeId="0x0101" PreviousValue="false" LastSyncTimeStamp="2019-01-22T02:06:15.047Z"/>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78B8C812D2956D47992747BFF3CA1FB8" ma:contentTypeVersion="6" ma:contentTypeDescription="Create a new document." ma:contentTypeScope="" ma:versionID="9dd969a721e60458b0ee443de23b061e">
  <xsd:schema xmlns:xsd="http://www.w3.org/2001/XMLSchema" xmlns:xs="http://www.w3.org/2001/XMLSchema" xmlns:p="http://schemas.microsoft.com/office/2006/metadata/properties" xmlns:ns2="6500fe01-343b-4fb9-a1b0-68ac19d62e01" xmlns:ns3="f132e9d7-5600-4ae6-9aac-5f9fd8dab0c7" xmlns:ns4="3200a807-0000-498f-a5f2-f600cc9dfee4" targetNamespace="http://schemas.microsoft.com/office/2006/metadata/properties" ma:root="true" ma:fieldsID="20c4ba192c4357afa066a9cb46233c79" ns2:_="" ns3:_="" ns4:_="">
    <xsd:import namespace="6500fe01-343b-4fb9-a1b0-68ac19d62e01"/>
    <xsd:import namespace="f132e9d7-5600-4ae6-9aac-5f9fd8dab0c7"/>
    <xsd:import namespace="3200a807-0000-498f-a5f2-f600cc9dfee4"/>
    <xsd:element name="properties">
      <xsd:complexType>
        <xsd:sequence>
          <xsd:element name="documentManagement">
            <xsd:complexType>
              <xsd:all>
                <xsd:element ref="ns2:TaxKeywordTaxHTField" minOccurs="0"/>
                <xsd:element ref="ns2:TaxCatchAll" minOccurs="0"/>
                <xsd:element ref="ns2:TaxCatchAllLabel" minOccurs="0"/>
                <xsd:element ref="ns2:Divider" minOccurs="0"/>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00fe01-343b-4fb9-a1b0-68ac19d62e01"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975c5ac6-a0cc-43ed-b850-4a2ae59237b6"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754cf36d-25d5-411c-8468-d75f58efa989}" ma:internalName="TaxCatchAll" ma:showField="CatchAllData" ma:web="3200a807-0000-498f-a5f2-f600cc9dfee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54cf36d-25d5-411c-8468-d75f58efa989}" ma:internalName="TaxCatchAllLabel" ma:readOnly="true" ma:showField="CatchAllDataLabel" ma:web="3200a807-0000-498f-a5f2-f600cc9dfee4">
      <xsd:complexType>
        <xsd:complexContent>
          <xsd:extension base="dms:MultiChoiceLookup">
            <xsd:sequence>
              <xsd:element name="Value" type="dms:Lookup" maxOccurs="unbounded" minOccurs="0" nillable="true"/>
            </xsd:sequence>
          </xsd:extension>
        </xsd:complexContent>
      </xsd:complexType>
    </xsd:element>
    <xsd:element name="Divider" ma:index="12" nillable="true" ma:displayName="Divider" ma:internalName="Divider">
      <xsd:simpleType>
        <xsd:restriction base="dms:Text">
          <xsd:maxLength value="255"/>
        </xsd:restriction>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132e9d7-5600-4ae6-9aac-5f9fd8dab0c7"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00a807-0000-498f-a5f2-f600cc9dfee4"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FA29723C-AC66-42ED-A6C4-BD72C20571A1}">
  <ds:schemaRefs>
    <ds:schemaRef ds:uri="http://schemas.microsoft.com/office/2006/documentManagement/types"/>
    <ds:schemaRef ds:uri="http://www.w3.org/XML/1998/namespace"/>
    <ds:schemaRef ds:uri="3200a807-0000-498f-a5f2-f600cc9dfee4"/>
    <ds:schemaRef ds:uri="http://schemas.microsoft.com/office/infopath/2007/PartnerControls"/>
    <ds:schemaRef ds:uri="http://purl.org/dc/terms/"/>
    <ds:schemaRef ds:uri="http://schemas.openxmlformats.org/package/2006/metadata/core-properties"/>
    <ds:schemaRef ds:uri="http://purl.org/dc/elements/1.1/"/>
    <ds:schemaRef ds:uri="f132e9d7-5600-4ae6-9aac-5f9fd8dab0c7"/>
    <ds:schemaRef ds:uri="6500fe01-343b-4fb9-a1b0-68ac19d62e0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0AE51AC-92BF-44B3-AE25-AB2055909FB3}">
  <ds:schemaRefs>
    <ds:schemaRef ds:uri="http://schemas.microsoft.com/sharepoint/v3/contenttype/forms"/>
  </ds:schemaRefs>
</ds:datastoreItem>
</file>

<file path=customXml/itemProps3.xml><?xml version="1.0" encoding="utf-8"?>
<ds:datastoreItem xmlns:ds="http://schemas.openxmlformats.org/officeDocument/2006/customXml" ds:itemID="{39B41335-379A-41C9-9D29-D85053033BEC}">
  <ds:schemaRefs>
    <ds:schemaRef ds:uri="Microsoft.SharePoint.Taxonomy.ContentTypeSync"/>
  </ds:schemaRefs>
</ds:datastoreItem>
</file>

<file path=customXml/itemProps4.xml><?xml version="1.0" encoding="utf-8"?>
<ds:datastoreItem xmlns:ds="http://schemas.openxmlformats.org/officeDocument/2006/customXml" ds:itemID="{323B57D2-BAF8-498B-936B-9CEC50C6B59F}">
  <ds:schemaRefs>
    <ds:schemaRef ds:uri="http://schemas.microsoft.com/sharepoint/events"/>
  </ds:schemaRefs>
</ds:datastoreItem>
</file>

<file path=customXml/itemProps5.xml><?xml version="1.0" encoding="utf-8"?>
<ds:datastoreItem xmlns:ds="http://schemas.openxmlformats.org/officeDocument/2006/customXml" ds:itemID="{4E1F8739-1E05-4EC0-90AC-DF1F3F0E3CCF}">
  <ds:schemaRefs>
    <ds:schemaRef ds:uri="3200a807-0000-498f-a5f2-f600cc9dfee4"/>
    <ds:schemaRef ds:uri="6500fe01-343b-4fb9-a1b0-68ac19d62e01"/>
    <ds:schemaRef ds:uri="f132e9d7-5600-4ae6-9aac-5f9fd8dab0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6.xml><?xml version="1.0" encoding="utf-8"?>
<ds:datastoreItem xmlns:ds="http://schemas.openxmlformats.org/officeDocument/2006/customXml" ds:itemID="{B36217DE-61C4-4AB1-BC69-BA8FB898B1D1}">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2</TotalTime>
  <Words>2988</Words>
  <Application>Microsoft Office PowerPoint</Application>
  <PresentationFormat>Widescreen</PresentationFormat>
  <Paragraphs>367</Paragraphs>
  <Slides>41</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Courier New</vt:lpstr>
      <vt:lpstr>Open Sans</vt:lpstr>
      <vt:lpstr>OpenSans-Extrabold</vt:lpstr>
      <vt:lpstr>Symbol</vt:lpstr>
      <vt:lpstr>Wingdings 3</vt:lpstr>
      <vt:lpstr>AHRC Main</vt:lpstr>
      <vt:lpstr>The Positive Duty  in the Sex Discrimination Act:  supporting safe, inclusive and respectful workplaces</vt:lpstr>
      <vt:lpstr> Why was the positive duty introduced?</vt:lpstr>
      <vt:lpstr>PowerPoint Presentation</vt:lpstr>
      <vt:lpstr>PowerPoint Presentation</vt:lpstr>
      <vt:lpstr>Who engages in the sexual harassment of others at work?</vt:lpstr>
      <vt:lpstr>What are the impacts?</vt:lpstr>
      <vt:lpstr>Do people report their experiences?</vt:lpstr>
      <vt:lpstr>How is the positive duty different?</vt:lpstr>
      <vt:lpstr>Overview of the Positive Duty and AHRC Resources</vt:lpstr>
      <vt:lpstr>PowerPoint Presentation</vt:lpstr>
      <vt:lpstr>PowerPoint Presentation</vt:lpstr>
      <vt:lpstr>What is the positive duty in the SDA?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AHRC’s Approach to Compliance and Enforcement</vt:lpstr>
      <vt:lpstr>Enforcement – Our Functions </vt:lpstr>
      <vt:lpstr>Enforcement – Our Powers </vt:lpstr>
      <vt:lpstr>How to Provide Information </vt:lpstr>
      <vt:lpstr>What we will and will not do with reported information </vt:lpstr>
      <vt:lpstr>Compliance Approach </vt:lpstr>
      <vt:lpstr>Compliance Approach </vt:lpstr>
      <vt:lpstr>Considerations for Engagement </vt:lpstr>
      <vt:lpstr>Voluntary Engagement and Compliance </vt:lpstr>
      <vt:lpstr>Commencing Inquiries </vt:lpstr>
      <vt:lpstr>During an Inquiry </vt:lpstr>
      <vt:lpstr>Power to compel information and documents </vt:lpstr>
      <vt:lpstr>Findings of non-compliance </vt:lpstr>
      <vt:lpstr>Compliance Notice – What is it? </vt:lpstr>
      <vt:lpstr>Compliance Notice – Reconsideration &amp; Review </vt:lpstr>
      <vt:lpstr>Compliance Notices – Failure to Comply </vt:lpstr>
      <vt:lpstr>Enforceable Undertakings - What are they? </vt:lpstr>
      <vt:lpstr>Enforceable Undertakings - Considerations </vt:lpstr>
      <vt:lpstr>Enforceable Undertakings - Breach </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Ramsay</dc:creator>
  <cp:lastModifiedBy>Tanya Murphy</cp:lastModifiedBy>
  <cp:revision>1</cp:revision>
  <dcterms:created xsi:type="dcterms:W3CDTF">2024-02-09T06:02:41Z</dcterms:created>
  <dcterms:modified xsi:type="dcterms:W3CDTF">2024-03-12T05:11:11Z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0x01010078B8C812D2956D47992747BFF3CA1FB8</vt:lpwstr>
  </property>
  <property fmtid="{D5CDD505-2E9C-101B-9397-08002B2CF9AE}" pid="3" name="TaxKeyword">
    <vt:lpwstr/>
  </property>
  <property fmtid="{D5CDD505-2E9C-101B-9397-08002B2CF9AE}" pid="4" name="_dlc_DocIdItemGuid">
    <vt:lpwstr>5b0b181e-2101-48cb-9eb3-cab4af57a272</vt:lpwstr>
  </property>
  <property fmtid="{D5CDD505-2E9C-101B-9397-08002B2CF9AE}" pid="5" name="MediaServiceImageTags">
    <vt:lpwstr/>
  </property>
</Properties>
</file>