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1" r:id="rId1"/>
  </p:sldMasterIdLst>
  <p:notesMasterIdLst>
    <p:notesMasterId r:id="rId8"/>
  </p:notesMasterIdLst>
  <p:sldIdLst>
    <p:sldId id="265" r:id="rId2"/>
    <p:sldId id="256" r:id="rId3"/>
    <p:sldId id="269" r:id="rId4"/>
    <p:sldId id="275" r:id="rId5"/>
    <p:sldId id="276" r:id="rId6"/>
    <p:sldId id="266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M Sans" pitchFamily="2" charset="77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Condensed" panose="02000000000000000000" pitchFamily="2" charset="0"/>
      <p:regular r:id="rId21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italic r:id="rId26"/>
    </p:embeddedFont>
    <p:embeddedFont>
      <p:font typeface="Roboto Medium" panose="02000000000000000000" pitchFamily="2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Pearse" initials="DP" lastIdx="4" clrIdx="0">
    <p:extLst>
      <p:ext uri="{19B8F6BF-5375-455C-9EA6-DF929625EA0E}">
        <p15:presenceInfo xmlns:p15="http://schemas.microsoft.com/office/powerpoint/2012/main" userId="S::dpearse@ltu.edu.au::db73600d-0509-49f5-a383-d927584180a1" providerId="AD"/>
      </p:ext>
    </p:extLst>
  </p:cmAuthor>
  <p:cmAuthor id="2" name="Tanya Lyon" initials="TL" lastIdx="4" clrIdx="1">
    <p:extLst>
      <p:ext uri="{19B8F6BF-5375-455C-9EA6-DF929625EA0E}">
        <p15:presenceInfo xmlns:p15="http://schemas.microsoft.com/office/powerpoint/2012/main" userId="S::tlyon@ltu.edu.au::42901ed7-a074-4481-a55c-4f9e636548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0"/>
    <p:restoredTop sz="77324"/>
  </p:normalViewPr>
  <p:slideViewPr>
    <p:cSldViewPr snapToGrid="0" snapToObjects="1">
      <p:cViewPr>
        <p:scale>
          <a:sx n="105" d="100"/>
          <a:sy n="105" d="100"/>
        </p:scale>
        <p:origin x="-1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BDA98-7041-E24D-9614-57438D685706}" type="datetimeFigureOut">
              <a:rPr lang="en-US" smtClean="0"/>
              <a:t>8/18/23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4968F-A812-1140-B820-1D4395B32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3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4968F-A812-1140-B820-1D4395B32D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9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0400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C7F52-C996-F34C-B9F4-A88D2C909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1548" y="6451600"/>
            <a:ext cx="409280" cy="252000"/>
          </a:xfrm>
        </p:spPr>
        <p:txBody>
          <a:bodyPr/>
          <a:lstStyle>
            <a:lvl1pPr algn="ctr">
              <a:defRPr/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BDD1CE-346C-8B4E-8C68-CABC26C0A4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520" y="432000"/>
            <a:ext cx="5040000" cy="1325563"/>
          </a:xfrm>
        </p:spPr>
        <p:txBody>
          <a:bodyPr/>
          <a:lstStyle>
            <a:lvl2pPr algn="l">
              <a:defRPr/>
            </a:lvl2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DD3728-F649-5F40-9B36-B45C41C696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160588"/>
            <a:ext cx="10515600" cy="3959225"/>
          </a:xfrm>
        </p:spPr>
        <p:txBody>
          <a:bodyPr/>
          <a:lstStyle>
            <a:lvl3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2C020-7583-944A-BD2B-E3AEEC9A52F1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5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19997"/>
            <a:ext cx="5148000" cy="1800000"/>
          </a:xfrm>
        </p:spPr>
        <p:txBody>
          <a:bodyPr lIns="36000">
            <a:sp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C7F52-C996-F34C-B9F4-A88D2C909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2000" y="6426000"/>
            <a:ext cx="409280" cy="251025"/>
          </a:xfrm>
        </p:spPr>
        <p:txBody>
          <a:bodyPr lIns="0"/>
          <a:lstStyle>
            <a:lvl1pPr algn="l"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0EECF1-DB71-094B-9706-0CA190FB0A5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  <a:ln>
            <a:noFill/>
          </a:ln>
        </p:spPr>
        <p:txBody>
          <a:bodyPr lIns="90000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394AE-A167-6747-A35B-D52595C49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304"/>
          <a:stretch/>
        </p:blipFill>
        <p:spPr>
          <a:xfrm>
            <a:off x="432000" y="432000"/>
            <a:ext cx="2182114" cy="5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r breakou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521B-7F85-9B4D-9158-47D1B56A3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76000"/>
            <a:ext cx="9144000" cy="1181862"/>
          </a:xfrm>
        </p:spPr>
        <p:txBody>
          <a:bodyPr lIns="0" tIns="0" anchor="b" anchorCtr="0">
            <a:spAutoFit/>
          </a:bodyPr>
          <a:lstStyle>
            <a:lvl1pPr algn="ctr" fontAlgn="b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Upper heading over 2 lines </a:t>
            </a:r>
            <a:br>
              <a:rPr lang="en-US" dirty="0"/>
            </a:br>
            <a:r>
              <a:rPr lang="en-US" dirty="0"/>
              <a:t>(maximum 8 words)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FB2E31-74B6-8F4B-9F47-E20E687FE662}"/>
              </a:ext>
            </a:extLst>
          </p:cNvPr>
          <p:cNvCxnSpPr>
            <a:cxnSpLocks/>
          </p:cNvCxnSpPr>
          <p:nvPr userDrawn="1"/>
        </p:nvCxnSpPr>
        <p:spPr>
          <a:xfrm>
            <a:off x="6120000" y="1908000"/>
            <a:ext cx="0" cy="23040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2CF794C-F77B-3E4D-A2B0-E3B1E324DD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31"/>
          <a:stretch/>
        </p:blipFill>
        <p:spPr>
          <a:xfrm>
            <a:off x="9576943" y="5999595"/>
            <a:ext cx="2182114" cy="55798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165F67-F2D3-B74D-B15E-25B43758D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863" y="4536000"/>
            <a:ext cx="9301162" cy="1188018"/>
          </a:xfrm>
        </p:spPr>
        <p:txBody>
          <a:bodyPr lIns="0">
            <a:sp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lower heading over 2 lines </a:t>
            </a:r>
            <a:br>
              <a:rPr lang="en-US" dirty="0"/>
            </a:br>
            <a:r>
              <a:rPr lang="en-US" dirty="0"/>
              <a:t>(maximum 8 words)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A22FCA-754B-CD43-B470-6D0AE858FC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00" y="6100741"/>
            <a:ext cx="2160000" cy="355690"/>
          </a:xfrm>
          <a:prstGeom prst="roundRect">
            <a:avLst/>
          </a:prstGeom>
          <a:solidFill>
            <a:schemeClr val="bg1"/>
          </a:solidFill>
        </p:spPr>
        <p:txBody>
          <a:bodyPr lIns="0" tIns="72000" anchor="ctr" anchorCtr="0">
            <a:spAutoFit/>
          </a:bodyPr>
          <a:lstStyle>
            <a:lvl1pPr algn="ctr">
              <a:defRPr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8193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F1BE25-792A-8841-BBBD-EDC5B66C16F5}"/>
              </a:ext>
            </a:extLst>
          </p:cNvPr>
          <p:cNvSpPr/>
          <p:nvPr userDrawn="1"/>
        </p:nvSpPr>
        <p:spPr>
          <a:xfrm>
            <a:off x="0" y="4"/>
            <a:ext cx="4078288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322862" cy="132556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C7F52-C996-F34C-B9F4-A88D2C909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2000" y="6426000"/>
            <a:ext cx="409280" cy="251025"/>
          </a:xfrm>
        </p:spPr>
        <p:txBody>
          <a:bodyPr lIns="0"/>
          <a:lstStyle>
            <a:lvl1pPr algn="l">
              <a:defRPr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8EC356-0221-FB4B-BFD3-424B84A26D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3800" y="2160000"/>
            <a:ext cx="3240000" cy="3960000"/>
          </a:xfrm>
        </p:spPr>
        <p:txBody>
          <a:bodyPr>
            <a:noAutofit/>
          </a:bodyPr>
          <a:lstStyle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3FC4923-4D13-3A43-9F6F-B37AA612E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000" y="2160000"/>
            <a:ext cx="3240000" cy="3960000"/>
          </a:xfrm>
        </p:spPr>
        <p:txBody>
          <a:bodyPr>
            <a:noAutofit/>
          </a:bodyPr>
          <a:lstStyle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EBB5E5-A923-EF47-A02B-1BFE0CA43892}"/>
              </a:ext>
            </a:extLst>
          </p:cNvPr>
          <p:cNvCxnSpPr/>
          <p:nvPr userDrawn="1"/>
        </p:nvCxnSpPr>
        <p:spPr>
          <a:xfrm>
            <a:off x="4476000" y="1944000"/>
            <a:ext cx="68770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F3FFD03-094B-8645-B284-853283E52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432000"/>
            <a:ext cx="5257050" cy="1325563"/>
          </a:xfrm>
        </p:spPr>
        <p:txBody>
          <a:bodyPr/>
          <a:lstStyle>
            <a:lvl2pPr algn="l">
              <a:defRPr sz="1600"/>
            </a:lvl2pPr>
          </a:lstStyle>
          <a:p>
            <a:pPr lvl="1"/>
            <a:r>
              <a:rPr lang="en-GB" dirty="0"/>
              <a:t>Click to add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5451675-45EF-A148-9C7B-1C19FA5850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2160000"/>
            <a:ext cx="3322862" cy="1974720"/>
          </a:xfrm>
        </p:spPr>
        <p:txBody>
          <a:bodyPr/>
          <a:lstStyle>
            <a:lvl2pPr algn="l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GB" dirty="0"/>
              <a:t>Click to add text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85C9CAFF-D230-2D4F-8FFA-9921001639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6000" y="432000"/>
            <a:ext cx="1325562" cy="1325562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2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500000" cy="900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DD3728-F649-5F40-9B36-B45C41C696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619999"/>
            <a:ext cx="4500000" cy="4500000"/>
          </a:xfrm>
        </p:spPr>
        <p:txBody>
          <a:bodyPr lIns="36000"/>
          <a:lstStyle>
            <a:lvl3pPr>
              <a:defRPr sz="1200"/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0508B17-9E2E-8D40-A54F-8F2E20889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2000" y="6426000"/>
            <a:ext cx="409280" cy="251025"/>
          </a:xfrm>
        </p:spPr>
        <p:txBody>
          <a:bodyPr lIns="0"/>
          <a:lstStyle>
            <a:lvl1pPr algn="l">
              <a:defRPr sz="1000"/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5E51282-E16B-A448-B273-7FCE2F1418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  <a:ln>
            <a:noFill/>
          </a:ln>
        </p:spPr>
        <p:txBody>
          <a:bodyPr lIns="900000" anchor="ctr" anchorCtr="0"/>
          <a:lstStyle>
            <a:lvl1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36651B-A502-954C-B397-6F06832480C8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plus imag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D5E1-0F60-B94F-BE78-5D113F3AB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7200000" cy="900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711BE0F-517A-7546-B6EF-C60F95423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999" y="6408004"/>
            <a:ext cx="409280" cy="269021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6EFDFC-EC2B-3F42-8553-CD98B35CF3E4}"/>
              </a:ext>
            </a:extLst>
          </p:cNvPr>
          <p:cNvSpPr/>
          <p:nvPr userDrawn="1"/>
        </p:nvSpPr>
        <p:spPr>
          <a:xfrm>
            <a:off x="0" y="0"/>
            <a:ext cx="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D1B30C6-0967-9848-A0C4-506A8BF896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40000" y="432000"/>
            <a:ext cx="3240000" cy="1800000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BB79E60-252B-4E4A-87F7-DC0B0B52CA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40000" y="2520000"/>
            <a:ext cx="3240000" cy="1800000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8C32B92-B407-5144-B63B-3BE8FDAF86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40000" y="4608004"/>
            <a:ext cx="3240000" cy="1800000"/>
          </a:xfrm>
          <a:prstGeom prst="round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F28724B-707B-C741-AB17-9948246D43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619999"/>
            <a:ext cx="7200000" cy="4500000"/>
          </a:xfrm>
        </p:spPr>
        <p:txBody>
          <a:bodyPr lIns="36000"/>
          <a:lstStyle>
            <a:lvl3pPr>
              <a:defRPr sz="1200"/>
            </a:lvl3pPr>
          </a:lstStyle>
          <a:p>
            <a:pPr lvl="2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706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521B-7F85-9B4D-9158-47D1B56A3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84085"/>
            <a:ext cx="9144000" cy="1262469"/>
          </a:xfrm>
        </p:spPr>
        <p:txBody>
          <a:bodyPr anchor="t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744F2-8077-5F40-B2CC-FD6C6DEFD3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38630"/>
            <a:ext cx="9144000" cy="1655762"/>
          </a:xfrm>
        </p:spPr>
        <p:txBody>
          <a:bodyPr/>
          <a:lstStyle>
            <a:lvl1pPr marL="0" indent="0" algn="ctr">
              <a:buNone/>
              <a:defRPr sz="2400" b="0" i="0" cap="none">
                <a:solidFill>
                  <a:schemeClr val="bg1"/>
                </a:solidFill>
                <a:latin typeface="DM Sans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latrobe.edu.au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9811A-514D-164F-B961-BD39405EF531}"/>
              </a:ext>
            </a:extLst>
          </p:cNvPr>
          <p:cNvSpPr/>
          <p:nvPr userDrawn="1"/>
        </p:nvSpPr>
        <p:spPr>
          <a:xfrm>
            <a:off x="699911" y="6086468"/>
            <a:ext cx="108034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M Sans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La Trobe</a:t>
            </a:r>
            <a:r>
              <a:rPr lang="en-US" sz="1000" b="0" i="0" baseline="0" dirty="0">
                <a:solidFill>
                  <a:schemeClr val="bg1"/>
                </a:solidFill>
                <a:latin typeface="DM Sans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 University</a:t>
            </a:r>
          </a:p>
          <a:p>
            <a:pPr>
              <a:tabLst>
                <a:tab pos="11123613" algn="r"/>
              </a:tabLst>
            </a:pPr>
            <a:r>
              <a:rPr lang="en-US" sz="1000" b="0" i="0" baseline="0" dirty="0">
                <a:solidFill>
                  <a:schemeClr val="bg1"/>
                </a:solidFill>
                <a:latin typeface="DM Sans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CRICOS Provider Code Number 00115M	</a:t>
            </a:r>
            <a:r>
              <a:rPr lang="en-US" sz="1000" b="0" i="0" dirty="0">
                <a:solidFill>
                  <a:schemeClr val="bg1"/>
                </a:solidFill>
                <a:latin typeface="DM Sans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© Copyright La Trobe University 2022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143EF5B-B510-3E4F-BB75-018C9544C811}"/>
              </a:ext>
            </a:extLst>
          </p:cNvPr>
          <p:cNvSpPr/>
          <p:nvPr userDrawn="1"/>
        </p:nvSpPr>
        <p:spPr>
          <a:xfrm>
            <a:off x="5003326" y="581064"/>
            <a:ext cx="2185347" cy="14848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2926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8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89986-1263-7D46-80CC-C0941154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000"/>
            <a:ext cx="10515600" cy="1325563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50954-37FA-BF4A-8FC1-032D7A8D6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0000"/>
            <a:ext cx="10515600" cy="3960000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Body text</a:t>
            </a:r>
          </a:p>
          <a:p>
            <a:pPr lvl="0"/>
            <a:r>
              <a:rPr lang="en-GB" dirty="0"/>
              <a:t>Subheading</a:t>
            </a:r>
          </a:p>
          <a:p>
            <a:pPr lvl="1"/>
            <a:r>
              <a:rPr lang="en-GB" dirty="0"/>
              <a:t>Breakout</a:t>
            </a:r>
          </a:p>
          <a:p>
            <a:pPr lvl="3"/>
            <a:r>
              <a:rPr lang="en-GB" dirty="0"/>
              <a:t>Bullet list</a:t>
            </a:r>
          </a:p>
          <a:p>
            <a:pPr lvl="4"/>
            <a:r>
              <a:rPr lang="en-GB" dirty="0"/>
              <a:t>Sub-bullet list</a:t>
            </a:r>
          </a:p>
          <a:p>
            <a:pPr lvl="5"/>
            <a:r>
              <a:rPr lang="en-GB" dirty="0"/>
              <a:t>Tabs</a:t>
            </a:r>
          </a:p>
          <a:p>
            <a:pPr lvl="6"/>
            <a:r>
              <a:rPr lang="en-GB" dirty="0"/>
              <a:t>Tabs</a:t>
            </a:r>
          </a:p>
          <a:p>
            <a:pPr lvl="7"/>
            <a:r>
              <a:rPr lang="en-GB" dirty="0"/>
              <a:t>Tabs</a:t>
            </a:r>
          </a:p>
          <a:p>
            <a:pPr lvl="8"/>
            <a:r>
              <a:rPr lang="en-GB" dirty="0"/>
              <a:t>Tabs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42AEA-711C-6742-9F8C-B595F085D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14437"/>
            <a:ext cx="409280" cy="262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2"/>
                </a:solidFill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3126C0A-633A-D74D-A58C-3BD96652D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5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80" r:id="rId3"/>
    <p:sldLayoutId id="2147483675" r:id="rId4"/>
    <p:sldLayoutId id="2147483670" r:id="rId5"/>
    <p:sldLayoutId id="2147483683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cap="all" baseline="0">
          <a:solidFill>
            <a:schemeClr val="accent1"/>
          </a:solidFill>
          <a:latin typeface="Roboto Condensed" panose="02000000000000000000" pitchFamily="2" charset="0"/>
          <a:ea typeface="Roboto Condensed" panose="02000000000000000000" pitchFamily="2" charset="0"/>
          <a:cs typeface="Roboto Medium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i="0" kern="1200" cap="all" baseline="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" panose="02000000000000000000" pitchFamily="2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6pPr>
      <a:lvl7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7pPr>
      <a:lvl8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8pPr>
      <a:lvl9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.unimelb.edu.au/industry/case-studies/monitoring-epileptic-seizures-with-an-implantable-device" TargetMode="External"/><Relationship Id="rId3" Type="http://schemas.openxmlformats.org/officeDocument/2006/relationships/hyperlink" Target="https://www.internationalaffairs.org.au/australianoutlook/australias-potential-role-in-global-neurorights-conversations/" TargetMode="External"/><Relationship Id="rId7" Type="http://schemas.openxmlformats.org/officeDocument/2006/relationships/hyperlink" Target="http://www.lawsociety.law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neurosciencenews.com/crime-brain-monitoring-21220/" TargetMode="External"/><Relationship Id="rId5" Type="http://schemas.openxmlformats.org/officeDocument/2006/relationships/hyperlink" Target="https://apolitical.co/solution-articles/en/what-is-neurotechnology-and-why-should-it-matter-to-policymakers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themandarin.com.au/209594-why-neurotechnology-should-matter-to-policymakers/" TargetMode="External"/><Relationship Id="rId9" Type="http://schemas.openxmlformats.org/officeDocument/2006/relationships/hyperlink" Target="https://ec.europa.eu/research-and-innovation/en/horizon-magazine/helping-body-and-brain-welcome-bionic-limbs-and-impla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FCDF-7020-EB43-92EC-F4F5111E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19997"/>
            <a:ext cx="5148000" cy="891206"/>
          </a:xfrm>
        </p:spPr>
        <p:txBody>
          <a:bodyPr/>
          <a:lstStyle/>
          <a:p>
            <a:r>
              <a:rPr lang="en-A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and challenges for Australia in emerging neuro-technologies in health</a:t>
            </a:r>
            <a:b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Susan </a:t>
            </a:r>
            <a:r>
              <a:rPr lang="en-A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Dodds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FAHA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1C5B1D-E8B9-084D-988C-CAFC921511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BB70922-B7A0-684E-8B56-AEEBA483C8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11" b="1488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98471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6BA96F-E41B-4477-CB40-41A252D285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882425"/>
            <a:ext cx="10515600" cy="4444292"/>
          </a:xfrm>
        </p:spPr>
        <p:txBody>
          <a:bodyPr/>
          <a:lstStyle/>
          <a:p>
            <a:r>
              <a:rPr lang="en-US" dirty="0" err="1"/>
              <a:t>IntroDuction</a:t>
            </a:r>
            <a:endParaRPr lang="en-US" dirty="0"/>
          </a:p>
          <a:p>
            <a:r>
              <a:rPr lang="en-US" dirty="0"/>
              <a:t>Current </a:t>
            </a:r>
            <a:r>
              <a:rPr lang="en-US" dirty="0" err="1"/>
              <a:t>Neurotechnologies</a:t>
            </a:r>
            <a:r>
              <a:rPr lang="en-US" dirty="0"/>
              <a:t> in Health</a:t>
            </a:r>
          </a:p>
          <a:p>
            <a:r>
              <a:rPr lang="en-US" dirty="0"/>
              <a:t>	</a:t>
            </a:r>
            <a:r>
              <a:rPr lang="en-US" b="0" dirty="0"/>
              <a:t>Australian Advances</a:t>
            </a:r>
          </a:p>
          <a:p>
            <a:r>
              <a:rPr lang="en-US" dirty="0"/>
              <a:t>Challenges and Concerns</a:t>
            </a:r>
          </a:p>
          <a:p>
            <a:r>
              <a:rPr lang="en-US" b="0" dirty="0"/>
              <a:t>	Testing, TGA approval, Regulation</a:t>
            </a:r>
          </a:p>
          <a:p>
            <a:r>
              <a:rPr lang="en-US" b="0" dirty="0"/>
              <a:t>	Product Liability </a:t>
            </a:r>
          </a:p>
          <a:p>
            <a:r>
              <a:rPr lang="en-US" b="0" dirty="0"/>
              <a:t>	Autonomy, Agency and Responsibility</a:t>
            </a:r>
          </a:p>
          <a:p>
            <a:r>
              <a:rPr lang="en-US" b="0" dirty="0"/>
              <a:t>	Data Privacy, quality and control</a:t>
            </a:r>
          </a:p>
          <a:p>
            <a:r>
              <a:rPr lang="en-US" dirty="0"/>
              <a:t>Pathways</a:t>
            </a:r>
            <a:r>
              <a:rPr lang="en-US" b="0" dirty="0"/>
              <a:t> </a:t>
            </a:r>
            <a:r>
              <a:rPr lang="en-US" dirty="0"/>
              <a:t>forward</a:t>
            </a:r>
          </a:p>
          <a:p>
            <a:endParaRPr lang="en-US" b="0" dirty="0"/>
          </a:p>
          <a:p>
            <a:r>
              <a:rPr lang="en-US" b="0" dirty="0"/>
              <a:t>	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59CC7B8-AE86-C6CB-C673-2C77A8DC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CA3474-67CC-5D46-9E17-870F72797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126C0A-633A-D74D-A58C-3BD96652DA3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D91E0-A708-DCBE-3AE2-8C54DA5B44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520" y="738187"/>
            <a:ext cx="5040000" cy="1325563"/>
          </a:xfrm>
        </p:spPr>
        <p:txBody>
          <a:bodyPr>
            <a:normAutofit/>
          </a:bodyPr>
          <a:lstStyle/>
          <a:p>
            <a:r>
              <a:rPr lang="en-US" sz="1200" dirty="0"/>
              <a:t>Cochlear implant</a:t>
            </a:r>
          </a:p>
          <a:p>
            <a:endParaRPr lang="en-US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0038ED-23B2-8C22-DAD7-E5FFA094F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42" b="10814"/>
          <a:stretch/>
        </p:blipFill>
        <p:spPr>
          <a:xfrm rot="5400000">
            <a:off x="6005130" y="935368"/>
            <a:ext cx="4651196" cy="48524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FA9EB3-8ACF-E384-F5E3-6C069036AFC2}"/>
              </a:ext>
            </a:extLst>
          </p:cNvPr>
          <p:cNvSpPr txBox="1"/>
          <p:nvPr/>
        </p:nvSpPr>
        <p:spPr>
          <a:xfrm>
            <a:off x="6489919" y="5812036"/>
            <a:ext cx="3869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www.healthdirect.gov.au</a:t>
            </a:r>
            <a:r>
              <a:rPr lang="en-US" sz="1400" dirty="0"/>
              <a:t>/cochlear-implant</a:t>
            </a:r>
          </a:p>
        </p:txBody>
      </p:sp>
    </p:spTree>
    <p:extLst>
      <p:ext uri="{BB962C8B-B14F-4D97-AF65-F5344CB8AC3E}">
        <p14:creationId xmlns:p14="http://schemas.microsoft.com/office/powerpoint/2010/main" val="20761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9B117B-2F64-0059-8F4C-42E26EB769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374" y="1781159"/>
            <a:ext cx="10515600" cy="4362250"/>
          </a:xfrm>
        </p:spPr>
        <p:txBody>
          <a:bodyPr/>
          <a:lstStyle/>
          <a:p>
            <a:r>
              <a:rPr lang="en-US" dirty="0"/>
              <a:t>Wearable – </a:t>
            </a:r>
            <a:r>
              <a:rPr lang="en-US" b="0" dirty="0"/>
              <a:t>Externally worn </a:t>
            </a: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0" dirty="0"/>
              <a:t>Devices that measure neural and physiological Signals externally – EEG Caps, eye-Tracking Devices   </a:t>
            </a:r>
            <a:r>
              <a:rPr lang="en-US" sz="2800" b="0" dirty="0"/>
              <a:t>🦘</a:t>
            </a:r>
            <a:endParaRPr lang="en-US" b="0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0" dirty="0"/>
              <a:t>Devices that send Signals to External Devices via MUSCLE movement or EEG signals –Myoelectric Prostheses/ Brain controlled wheelchairs    </a:t>
            </a: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Implantable – </a:t>
            </a:r>
            <a:r>
              <a:rPr lang="en-US" b="0" dirty="0"/>
              <a:t>Direct</a:t>
            </a:r>
            <a:r>
              <a:rPr lang="en-US" dirty="0"/>
              <a:t> </a:t>
            </a:r>
            <a:r>
              <a:rPr lang="en-US" b="0" dirty="0"/>
              <a:t>targeted electrical stimulation to specific nerves/ areas of the brain or Direct monitoring </a:t>
            </a:r>
            <a:r>
              <a:rPr lang="en-US" b="0" dirty="0" err="1"/>
              <a:t>oF</a:t>
            </a:r>
            <a:r>
              <a:rPr lang="en-US" b="0" dirty="0"/>
              <a:t> brain Activity Via IMPLANT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0" dirty="0"/>
              <a:t>Cochlear implant   </a:t>
            </a:r>
            <a:r>
              <a:rPr lang="en-US" sz="2800" b="0" dirty="0"/>
              <a:t>🦘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0" dirty="0"/>
              <a:t>Deep Brain Stimulation  for </a:t>
            </a:r>
            <a:r>
              <a:rPr lang="en-US" b="0" dirty="0" err="1"/>
              <a:t>Parkinsons</a:t>
            </a:r>
            <a:r>
              <a:rPr lang="en-US" b="0" dirty="0"/>
              <a:t> </a:t>
            </a:r>
            <a:r>
              <a:rPr lang="en-US" sz="2800" b="0" dirty="0"/>
              <a:t>🦘</a:t>
            </a:r>
            <a:endParaRPr lang="en-US" b="0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0" dirty="0"/>
              <a:t>Bionic Eye   </a:t>
            </a:r>
            <a:r>
              <a:rPr lang="en-US" sz="2800" b="0" dirty="0"/>
              <a:t>🦘</a:t>
            </a:r>
            <a:endParaRPr lang="en-US" b="0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0" dirty="0"/>
              <a:t>Epilepsy Detection and Prediction Device  </a:t>
            </a:r>
            <a:r>
              <a:rPr lang="en-US" sz="2800" dirty="0"/>
              <a:t>🦘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B0C969-7771-60E3-6ABB-A5A773C6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Are Neuro-Technologies?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E7EC5-F079-9742-9F4E-7EC5F0A38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882599-2682-467F-465F-303B85C43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Methods and Devices for monitoring or modulate Neural (Brain/ Nervous system) Activity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6CED5D-23BD-555B-8962-484206C1E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47607" b="-213"/>
          <a:stretch/>
        </p:blipFill>
        <p:spPr>
          <a:xfrm rot="5400000">
            <a:off x="8082063" y="2879236"/>
            <a:ext cx="2089529" cy="586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B7977A-10F0-5F1C-5A4E-296CAD572D46}"/>
              </a:ext>
            </a:extLst>
          </p:cNvPr>
          <p:cNvSpPr txBox="1"/>
          <p:nvPr/>
        </p:nvSpPr>
        <p:spPr>
          <a:xfrm>
            <a:off x="6096000" y="4483265"/>
            <a:ext cx="5697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www.csiro.au</a:t>
            </a:r>
            <a:r>
              <a:rPr lang="en-US" sz="1100" dirty="0"/>
              <a:t>/</a:t>
            </a:r>
            <a:r>
              <a:rPr lang="en-US" sz="1100" dirty="0" err="1"/>
              <a:t>en</a:t>
            </a:r>
            <a:r>
              <a:rPr lang="en-US" sz="1100" dirty="0"/>
              <a:t>/research/technology-space/ai/vision-processing-for-the-bionic-eye</a:t>
            </a:r>
          </a:p>
        </p:txBody>
      </p:sp>
    </p:spTree>
    <p:extLst>
      <p:ext uri="{BB962C8B-B14F-4D97-AF65-F5344CB8AC3E}">
        <p14:creationId xmlns:p14="http://schemas.microsoft.com/office/powerpoint/2010/main" val="370535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3121786-1205-C27C-4C3D-15913BEB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4500000" cy="900000"/>
          </a:xfrm>
        </p:spPr>
        <p:txBody>
          <a:bodyPr/>
          <a:lstStyle/>
          <a:p>
            <a:r>
              <a:rPr lang="en-US" dirty="0"/>
              <a:t>Potential Developments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3200F8C-FB46-990D-D512-7F477EC19C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619999"/>
            <a:ext cx="4500000" cy="4500000"/>
          </a:xfrm>
        </p:spPr>
        <p:txBody>
          <a:bodyPr/>
          <a:lstStyle/>
          <a:p>
            <a:pPr lvl="2"/>
            <a:endParaRPr lang="en-US" dirty="0"/>
          </a:p>
          <a:p>
            <a:pPr lvl="2"/>
            <a:r>
              <a:rPr lang="en-US" dirty="0"/>
              <a:t>Devices for monitoring and surveillance of </a:t>
            </a:r>
            <a:r>
              <a:rPr lang="en-US" dirty="0" err="1"/>
              <a:t>behaviour</a:t>
            </a:r>
            <a:endParaRPr lang="en-US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dirty="0"/>
              <a:t>Devices to track mental phenomena - neural surveillance 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dirty="0"/>
              <a:t>Neural implants to control responses to stimuli - e.g. impulse control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Devices to deliver targeted drugs or stimulus for conditions such as epilepsy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External </a:t>
            </a:r>
            <a:r>
              <a:rPr lang="en-US" dirty="0" err="1"/>
              <a:t>neurotechnologies</a:t>
            </a:r>
            <a:r>
              <a:rPr lang="en-US" dirty="0"/>
              <a:t> that use externally grown brain organoids to study and test development and therapies</a:t>
            </a:r>
          </a:p>
          <a:p>
            <a:pPr marL="171450" lvl="2" indent="-171450">
              <a:buFontTx/>
              <a:buChar char="-"/>
            </a:pPr>
            <a:endParaRPr lang="en-US" dirty="0"/>
          </a:p>
          <a:p>
            <a:pPr lvl="2"/>
            <a:r>
              <a:rPr lang="en-US" dirty="0"/>
              <a:t>Use of eye-tracking and differentiated responses for  marketing and mis and disinformation --identifying people wo are susceptible to messages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58B5-DF8B-E0FB-1C2D-B0952E48E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2000" y="6426000"/>
            <a:ext cx="409280" cy="2510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126C0A-633A-D74D-A58C-3BD96652DA3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8213ED5-BD77-4FF1-E14B-908BB40007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0890" b="10890"/>
          <a:stretch>
            <a:fillRect/>
          </a:stretch>
        </p:blipFill>
        <p:spPr>
          <a:xfrm rot="5400000">
            <a:off x="5659857" y="611008"/>
            <a:ext cx="5069065" cy="5611051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16D74A-842C-8EC9-453F-6D61F9250E98}"/>
              </a:ext>
            </a:extLst>
          </p:cNvPr>
          <p:cNvSpPr txBox="1"/>
          <p:nvPr/>
        </p:nvSpPr>
        <p:spPr>
          <a:xfrm rot="16200000">
            <a:off x="9082931" y="3321539"/>
            <a:ext cx="3833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www.lawsociety.org.uk</a:t>
            </a:r>
            <a:r>
              <a:rPr lang="en-US" sz="1100" dirty="0"/>
              <a:t>/topics/research/how-will-brain-monitoring-technology-influence-the-practice-of-law</a:t>
            </a:r>
          </a:p>
        </p:txBody>
      </p:sp>
    </p:spTree>
    <p:extLst>
      <p:ext uri="{BB962C8B-B14F-4D97-AF65-F5344CB8AC3E}">
        <p14:creationId xmlns:p14="http://schemas.microsoft.com/office/powerpoint/2010/main" val="120063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925C06-0C50-6BC5-38B5-92DD6E60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761FA-D0C7-2433-6995-72722B997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21DAE8-D3E4-A631-7AE9-9D2B749CA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/>
              <a:t>Australia has the opportunity to Bring Research, Regulation and public Deliberation together Alongside CLINICAL Neurotech Advances – to establish Principles and Guardrails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DD964-4C03-FCB7-6AAB-D874134636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080540"/>
            <a:ext cx="10515600" cy="4497060"/>
          </a:xfrm>
        </p:spPr>
        <p:txBody>
          <a:bodyPr numCol="2"/>
          <a:lstStyle/>
          <a:p>
            <a:r>
              <a:rPr lang="en-US" b="0" dirty="0"/>
              <a:t>Testing, approval, Regulation</a:t>
            </a:r>
          </a:p>
          <a:p>
            <a:r>
              <a:rPr lang="en-US" b="0" dirty="0"/>
              <a:t>	</a:t>
            </a:r>
            <a:r>
              <a:rPr lang="en-US" b="0" cap="none" dirty="0"/>
              <a:t>New surgical techniques, new materials</a:t>
            </a:r>
          </a:p>
          <a:p>
            <a:r>
              <a:rPr lang="en-US" b="0" cap="none" dirty="0"/>
              <a:t>	</a:t>
            </a:r>
            <a:r>
              <a:rPr lang="en-US" b="0" cap="none" dirty="0" err="1"/>
              <a:t>Personalised</a:t>
            </a:r>
            <a:r>
              <a:rPr lang="en-US" b="0" cap="none" dirty="0"/>
              <a:t> medicine</a:t>
            </a:r>
          </a:p>
          <a:p>
            <a:r>
              <a:rPr lang="en-US" b="0" cap="none" dirty="0"/>
              <a:t>	Removal</a:t>
            </a:r>
          </a:p>
          <a:p>
            <a:r>
              <a:rPr lang="en-US" b="0" dirty="0"/>
              <a:t>Product Liability </a:t>
            </a:r>
          </a:p>
          <a:p>
            <a:r>
              <a:rPr lang="en-US" b="0" dirty="0"/>
              <a:t>	</a:t>
            </a:r>
            <a:r>
              <a:rPr lang="en-US" b="0" cap="none" dirty="0"/>
              <a:t>Implants and Neural plasticity</a:t>
            </a:r>
          </a:p>
          <a:p>
            <a:r>
              <a:rPr lang="en-US" b="0" cap="none" dirty="0"/>
              <a:t>	Hardware/ software updates</a:t>
            </a:r>
          </a:p>
          <a:p>
            <a:r>
              <a:rPr lang="en-US" b="0" cap="none" dirty="0"/>
              <a:t>	Interactions with other devices/tech</a:t>
            </a:r>
          </a:p>
          <a:p>
            <a:r>
              <a:rPr lang="en-US" b="0" dirty="0"/>
              <a:t>Autonomy and Agency</a:t>
            </a:r>
            <a:endParaRPr lang="en-US" b="0" cap="none" dirty="0"/>
          </a:p>
          <a:p>
            <a:r>
              <a:rPr lang="en-US" b="0" cap="none" dirty="0"/>
              <a:t>	Changes in Personality</a:t>
            </a:r>
          </a:p>
          <a:p>
            <a:r>
              <a:rPr lang="en-US" b="0" cap="none" dirty="0"/>
              <a:t>	Agency, Autonomy, Responsibility</a:t>
            </a:r>
          </a:p>
          <a:p>
            <a:r>
              <a:rPr lang="en-US" b="0" dirty="0"/>
              <a:t>Data Privacy, quality and control</a:t>
            </a:r>
          </a:p>
          <a:p>
            <a:r>
              <a:rPr lang="en-US" b="0" dirty="0"/>
              <a:t>	</a:t>
            </a:r>
            <a:r>
              <a:rPr lang="en-US" b="0" cap="none" dirty="0"/>
              <a:t>Accidental misuse</a:t>
            </a:r>
          </a:p>
          <a:p>
            <a:r>
              <a:rPr lang="en-US" b="0" cap="none" dirty="0"/>
              <a:t>	Ownership of neural data</a:t>
            </a:r>
          </a:p>
          <a:p>
            <a:r>
              <a:rPr lang="en-US" b="0" cap="none" dirty="0"/>
              <a:t>	Getting Hacked –Manipulation</a:t>
            </a:r>
          </a:p>
          <a:p>
            <a:r>
              <a:rPr lang="en-US" b="0" cap="non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3365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47504-1339-5044-AF7C-DCF2120BCE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024" y="292608"/>
            <a:ext cx="5315712" cy="6133392"/>
          </a:xfrm>
        </p:spPr>
        <p:txBody>
          <a:bodyPr/>
          <a:lstStyle/>
          <a:p>
            <a:pPr lvl="2"/>
            <a:r>
              <a:rPr lang="en-US" b="1" dirty="0"/>
              <a:t>Sources/ Further reading</a:t>
            </a:r>
          </a:p>
          <a:p>
            <a:pPr lvl="2"/>
            <a:endParaRPr lang="en-US" sz="1000" dirty="0"/>
          </a:p>
          <a:p>
            <a:pPr lvl="2"/>
            <a:r>
              <a:rPr lang="en-US" dirty="0"/>
              <a:t>Australian Institute of International Affairs 2023.  Australia’s Potential Role in Global ‘</a:t>
            </a:r>
            <a:r>
              <a:rPr lang="en-US" dirty="0" err="1"/>
              <a:t>Neurorights</a:t>
            </a:r>
            <a:r>
              <a:rPr lang="en-US" dirty="0"/>
              <a:t>’ Conversations. </a:t>
            </a:r>
            <a:r>
              <a:rPr lang="en-US" dirty="0">
                <a:hlinkClick r:id="rId3"/>
              </a:rPr>
              <a:t>https://www.internationalaffairs.org.au/australianoutlook/australias-potential-role-in-global-neurorights-conversations/</a:t>
            </a:r>
            <a:r>
              <a:rPr lang="en-US" dirty="0"/>
              <a:t> 17/8/2023</a:t>
            </a:r>
          </a:p>
          <a:p>
            <a:pPr lvl="2"/>
            <a:endParaRPr lang="en-US" sz="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</a:rPr>
              <a:t>Frédéric Gilbert and </a:t>
            </a:r>
            <a:r>
              <a:rPr lang="en-US" u="sng" dirty="0">
                <a:solidFill>
                  <a:srgbClr val="000000"/>
                </a:solidFill>
                <a:effectLst/>
              </a:rPr>
              <a:t>Susan </a:t>
            </a:r>
            <a:r>
              <a:rPr lang="en-US" u="sng" dirty="0" err="1">
                <a:solidFill>
                  <a:srgbClr val="000000"/>
                </a:solidFill>
                <a:effectLst/>
              </a:rPr>
              <a:t>Dodds</a:t>
            </a:r>
            <a:r>
              <a:rPr lang="en-US" dirty="0">
                <a:solidFill>
                  <a:srgbClr val="000000"/>
                </a:solidFill>
                <a:effectLst/>
              </a:rPr>
              <a:t>, 2020. </a:t>
            </a:r>
            <a:r>
              <a:rPr lang="en-GB" dirty="0">
                <a:solidFill>
                  <a:srgbClr val="000000"/>
                </a:solidFill>
                <a:effectLst/>
              </a:rPr>
              <a:t>Is there anything wrong with using invasive and predictive brain devices to prevent convicted offenders from reoffending? </a:t>
            </a:r>
            <a:r>
              <a:rPr lang="en-US" dirty="0">
                <a:solidFill>
                  <a:srgbClr val="000000"/>
                </a:solidFill>
                <a:effectLst/>
              </a:rPr>
              <a:t>In: Nicole Vincent, ed. </a:t>
            </a:r>
            <a:r>
              <a:rPr lang="en-US" i="1" dirty="0">
                <a:solidFill>
                  <a:srgbClr val="000000"/>
                </a:solidFill>
                <a:effectLst/>
              </a:rPr>
              <a:t>Neuro-Interventions and The Law: Regulating Human Mental Capacity</a:t>
            </a:r>
            <a:r>
              <a:rPr lang="en-US" dirty="0">
                <a:solidFill>
                  <a:srgbClr val="000000"/>
                </a:solidFill>
                <a:effectLst/>
              </a:rPr>
              <a:t>. Oxford University Press</a:t>
            </a:r>
            <a:r>
              <a:rPr lang="en-AU" dirty="0">
                <a:effectLst/>
              </a:rPr>
              <a:t> </a:t>
            </a:r>
          </a:p>
          <a:p>
            <a:pPr lvl="2">
              <a:spcAft>
                <a:spcPts val="0"/>
              </a:spcAft>
            </a:pPr>
            <a:endParaRPr lang="en-US" dirty="0"/>
          </a:p>
          <a:p>
            <a:pPr lvl="2"/>
            <a:r>
              <a:rPr lang="en-US" dirty="0"/>
              <a:t>K. Harrington, 2023 Why Neurotechnology should matter to policymakers The Mandarin 16 Jan 2023 </a:t>
            </a:r>
            <a:r>
              <a:rPr lang="en-US" dirty="0">
                <a:hlinkClick r:id="rId4"/>
              </a:rPr>
              <a:t>https://www.themandarin.com.au/209594-why-neurotechnology-should-matter-to-policymakers/</a:t>
            </a:r>
            <a:r>
              <a:rPr lang="en-US" dirty="0"/>
              <a:t> -- originally 14 Jan 2023 in Apolitical </a:t>
            </a:r>
            <a:r>
              <a:rPr lang="en-US" dirty="0">
                <a:hlinkClick r:id="rId5"/>
              </a:rPr>
              <a:t>https://apolitical.co/solution-articles/en/what-is-neurotechnology-and-why-should-it-matter-to-policymakers</a:t>
            </a:r>
            <a:endParaRPr lang="en-US" dirty="0"/>
          </a:p>
          <a:p>
            <a:pPr lvl="2"/>
            <a:endParaRPr lang="en-US" sz="1000" dirty="0"/>
          </a:p>
          <a:p>
            <a:pPr lvl="2"/>
            <a:r>
              <a:rPr lang="en-US" dirty="0" err="1"/>
              <a:t>A.MacKay</a:t>
            </a:r>
            <a:r>
              <a:rPr lang="en-US" dirty="0"/>
              <a:t> 2022. </a:t>
            </a:r>
            <a:r>
              <a:rPr lang="en-AU" dirty="0"/>
              <a:t>How Brain-Monitoring Tech Advances Could Change the Law. </a:t>
            </a:r>
            <a:r>
              <a:rPr lang="en-AU" dirty="0">
                <a:hlinkClick r:id="rId6"/>
              </a:rPr>
              <a:t>https://neurosciencenews.com/crime-brain-monitoring-21220/</a:t>
            </a:r>
            <a:endParaRPr lang="en-AU" dirty="0"/>
          </a:p>
          <a:p>
            <a:pPr lvl="2"/>
            <a:endParaRPr lang="en-AU" sz="1000" b="1" dirty="0"/>
          </a:p>
          <a:p>
            <a:pPr lvl="2"/>
            <a:r>
              <a:rPr lang="en-AU" dirty="0" err="1"/>
              <a:t>A.MacKay</a:t>
            </a:r>
            <a:r>
              <a:rPr lang="en-AU" dirty="0"/>
              <a:t> 2022 </a:t>
            </a:r>
            <a:r>
              <a:rPr lang="en-AU" i="1" dirty="0"/>
              <a:t>Neurotechnology, law and the legal profession – Horizon Report for the Law Society (UK) A</a:t>
            </a:r>
            <a:r>
              <a:rPr lang="en-AU" dirty="0"/>
              <a:t>vailable at </a:t>
            </a:r>
            <a:r>
              <a:rPr lang="en-AU" dirty="0">
                <a:hlinkClick r:id="rId7"/>
              </a:rPr>
              <a:t>www.lawsociety.law.uk</a:t>
            </a:r>
            <a:endParaRPr lang="en-AU" b="1" dirty="0"/>
          </a:p>
          <a:p>
            <a:pPr lvl="2"/>
            <a:endParaRPr lang="en-US" sz="1000" dirty="0"/>
          </a:p>
          <a:p>
            <a:pPr lvl="2"/>
            <a:r>
              <a:rPr lang="en-US" dirty="0"/>
              <a:t>University of Melbourne </a:t>
            </a:r>
            <a:r>
              <a:rPr lang="en-US" dirty="0">
                <a:hlinkClick r:id="rId8"/>
              </a:rPr>
              <a:t>https://research.unimelb.edu.au/industry/case-studies/monitoring-epileptic-seizures-with-an-implantable-device</a:t>
            </a:r>
            <a:endParaRPr lang="en-US" dirty="0"/>
          </a:p>
          <a:p>
            <a:pPr lvl="2"/>
            <a:endParaRPr lang="en-US" sz="1000" dirty="0"/>
          </a:p>
          <a:p>
            <a:pPr lvl="2"/>
            <a:r>
              <a:rPr lang="en-US" dirty="0"/>
              <a:t>G </a:t>
            </a:r>
            <a:r>
              <a:rPr lang="en-US" dirty="0" err="1"/>
              <a:t>Willmer</a:t>
            </a:r>
            <a:r>
              <a:rPr lang="en-US" dirty="0"/>
              <a:t> 2022 Helping the body and brain to welcome bionic limbs and implants. </a:t>
            </a:r>
            <a:r>
              <a:rPr lang="en-US" dirty="0">
                <a:hlinkClick r:id="rId9"/>
              </a:rPr>
              <a:t>https://ec.europa.eu/research-and-innovation/en/horizon-magazine/helping-body-and-brain-welcome-bionic-limbs-and-implants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A4ACF-01DB-3D49-9DCB-66B81206F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6C0A-633A-D74D-A58C-3BD96652DA3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DBEBE66-08B4-ED04-15C1-51F5B883C3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0"/>
          <a:srcRect t="10251" b="10251"/>
          <a:stretch>
            <a:fillRect/>
          </a:stretch>
        </p:blipFill>
        <p:spPr>
          <a:xfrm>
            <a:off x="6029760" y="0"/>
            <a:ext cx="6096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7B55D0-E1B3-32C7-EB06-CDEC0CC450D3}"/>
              </a:ext>
            </a:extLst>
          </p:cNvPr>
          <p:cNvSpPr txBox="1"/>
          <p:nvPr/>
        </p:nvSpPr>
        <p:spPr>
          <a:xfrm>
            <a:off x="9920707" y="161803"/>
            <a:ext cx="15327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err="1"/>
              <a:t>www.lawsociety.law.uk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82701889"/>
      </p:ext>
    </p:extLst>
  </p:cSld>
  <p:clrMapOvr>
    <a:masterClrMapping/>
  </p:clrMapOvr>
</p:sld>
</file>

<file path=ppt/theme/theme1.xml><?xml version="1.0" encoding="utf-8"?>
<a:theme xmlns:a="http://schemas.openxmlformats.org/drawingml/2006/main" name="LaTrobe Corporate">
  <a:themeElements>
    <a:clrScheme name="La Trobe">
      <a:dk1>
        <a:srgbClr val="000000"/>
      </a:dk1>
      <a:lt1>
        <a:srgbClr val="FFFFFF"/>
      </a:lt1>
      <a:dk2>
        <a:srgbClr val="000000"/>
      </a:dk2>
      <a:lt2>
        <a:srgbClr val="9B9B9B"/>
      </a:lt2>
      <a:accent1>
        <a:srgbClr val="E2231B"/>
      </a:accent1>
      <a:accent2>
        <a:srgbClr val="440099"/>
      </a:accent2>
      <a:accent3>
        <a:srgbClr val="009CA6"/>
      </a:accent3>
      <a:accent4>
        <a:srgbClr val="ED8B00"/>
      </a:accent4>
      <a:accent5>
        <a:srgbClr val="D00070"/>
      </a:accent5>
      <a:accent6>
        <a:srgbClr val="004F59"/>
      </a:accent6>
      <a:hlink>
        <a:srgbClr val="1E22AA"/>
      </a:hlink>
      <a:folHlink>
        <a:srgbClr val="753BB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CF188C-824D-8548-890C-7494AA85F6AF}" vid="{5860AF5A-8DB6-7848-AF57-45B092FBA9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6769</TotalTime>
  <Words>615</Words>
  <Application>Microsoft Macintosh PowerPoint</Application>
  <PresentationFormat>Widescreen</PresentationFormat>
  <Paragraphs>83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Roboto Light</vt:lpstr>
      <vt:lpstr>Calibri</vt:lpstr>
      <vt:lpstr>DM Sans</vt:lpstr>
      <vt:lpstr>Roboto Condensed</vt:lpstr>
      <vt:lpstr>Roboto</vt:lpstr>
      <vt:lpstr>Roboto Medium</vt:lpstr>
      <vt:lpstr>Arial</vt:lpstr>
      <vt:lpstr>LaTrobe Corporate</vt:lpstr>
      <vt:lpstr>Opportunities and challenges for Australia in emerging neuro-technologies in health  Professor Susan Dodds, FAHA</vt:lpstr>
      <vt:lpstr>Overview </vt:lpstr>
      <vt:lpstr>What Are Neuro-Technologies?</vt:lpstr>
      <vt:lpstr>Potential Developments</vt:lpstr>
      <vt:lpstr>Issues and Concerns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example: type title here </dc:title>
  <dc:subject/>
  <dc:creator>Susan Dodds</dc:creator>
  <cp:keywords/>
  <dc:description/>
  <cp:lastModifiedBy>Susan Dodds</cp:lastModifiedBy>
  <cp:revision>21</cp:revision>
  <dcterms:created xsi:type="dcterms:W3CDTF">2023-08-01T01:05:30Z</dcterms:created>
  <dcterms:modified xsi:type="dcterms:W3CDTF">2023-08-20T23:42:16Z</dcterms:modified>
  <cp:category/>
</cp:coreProperties>
</file>