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074" r:id="rId2"/>
    <p:sldId id="2069" r:id="rId3"/>
    <p:sldId id="1097" r:id="rId4"/>
    <p:sldId id="2070" r:id="rId5"/>
    <p:sldId id="2071" r:id="rId6"/>
    <p:sldId id="438" r:id="rId7"/>
    <p:sldId id="1051" r:id="rId8"/>
    <p:sldId id="1035" r:id="rId9"/>
    <p:sldId id="1049" r:id="rId10"/>
    <p:sldId id="1096" r:id="rId11"/>
    <p:sldId id="2073"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8" autoAdjust="0"/>
    <p:restoredTop sz="94660"/>
  </p:normalViewPr>
  <p:slideViewPr>
    <p:cSldViewPr snapToGrid="0">
      <p:cViewPr varScale="1">
        <p:scale>
          <a:sx n="57" d="100"/>
          <a:sy n="57" d="100"/>
        </p:scale>
        <p:origin x="708"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mming, Nicholas (DPS)" userId="0be2f647-8ece-4e41-af41-4e21b33758b7" providerId="ADAL" clId="{D204401D-28AB-4491-914A-C7AC67F02CE8}"/>
    <pc:docChg chg="mod">
      <pc:chgData name="Cumming, Nicholas (DPS)" userId="0be2f647-8ece-4e41-af41-4e21b33758b7" providerId="ADAL" clId="{D204401D-28AB-4491-914A-C7AC67F02CE8}" dt="2023-09-20T00:30:49.978"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89E57-2747-4444-9239-F72A82525DD3}" type="datetimeFigureOut">
              <a:rPr lang="en-AU" smtClean="0"/>
              <a:t>20/09/2023</a:t>
            </a:fld>
            <a:endParaRPr lang="en-AU"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716BF-9A22-44C8-9241-BE7E37DB3DFD}" type="slidenum">
              <a:rPr lang="en-AU" smtClean="0"/>
              <a:t>‹#›</a:t>
            </a:fld>
            <a:endParaRPr lang="en-AU" dirty="0"/>
          </a:p>
        </p:txBody>
      </p:sp>
    </p:spTree>
    <p:extLst>
      <p:ext uri="{BB962C8B-B14F-4D97-AF65-F5344CB8AC3E}">
        <p14:creationId xmlns:p14="http://schemas.microsoft.com/office/powerpoint/2010/main" val="211816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Soil underpin and link all of these existential challenges because soil is “multifunctional” – soil provides at least five functions that underpin the six existential challenges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five functions are all critical.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Despite this multifunctionality, humans have focused almost exclusively on a single function – food production. The result of this narrow focus is that the other functions, such as climate regulation, have been severely degraded, with this greatly worsening the existential challenges now facing humanity. For example, anthropogenic use of soil to produce our food has contributed 15% of all greenhouse gas emissions globally.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challenge, therefore, is to broaden the way in which society views and values soil and to strengthen soil multifunctionality in order to contribute to human and planetary health.</a:t>
            </a:r>
          </a:p>
        </p:txBody>
      </p:sp>
      <p:sp>
        <p:nvSpPr>
          <p:cNvPr id="4" name="Slide Number Placeholder 3"/>
          <p:cNvSpPr>
            <a:spLocks noGrp="1"/>
          </p:cNvSpPr>
          <p:nvPr>
            <p:ph type="sldNum" sz="quarter" idx="5"/>
          </p:nvPr>
        </p:nvSpPr>
        <p:spPr/>
        <p:txBody>
          <a:bodyPr/>
          <a:lstStyle/>
          <a:p>
            <a:fld id="{754527E0-7632-42A7-89FD-BA7A09DCC581}" type="slidenum">
              <a:rPr lang="en-US" smtClean="0"/>
              <a:t>11</a:t>
            </a:fld>
            <a:endParaRPr lang="en-US" dirty="0"/>
          </a:p>
        </p:txBody>
      </p:sp>
    </p:spTree>
    <p:extLst>
      <p:ext uri="{BB962C8B-B14F-4D97-AF65-F5344CB8AC3E}">
        <p14:creationId xmlns:p14="http://schemas.microsoft.com/office/powerpoint/2010/main" val="151847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147518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223172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36555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271328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357176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14470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156555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421187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403611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1247056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F3C3C9-55D1-4466-8E0C-1211A41CD253}" type="datetimeFigureOut">
              <a:rPr lang="en-AU" smtClean="0"/>
              <a:t>20/09/2023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9125B9A-87E6-455F-B967-FB7A705A4E18}" type="slidenum">
              <a:rPr lang="en-AU" smtClean="0"/>
              <a:t>‹#›</a:t>
            </a:fld>
            <a:endParaRPr lang="en-AU" dirty="0"/>
          </a:p>
        </p:txBody>
      </p:sp>
    </p:spTree>
    <p:extLst>
      <p:ext uri="{BB962C8B-B14F-4D97-AF65-F5344CB8AC3E}">
        <p14:creationId xmlns:p14="http://schemas.microsoft.com/office/powerpoint/2010/main" val="233216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3C3C9-55D1-4466-8E0C-1211A41CD253}" type="datetimeFigureOut">
              <a:rPr lang="en-AU" smtClean="0"/>
              <a:t>20/09/2023</a:t>
            </a:fld>
            <a:endParaRPr lang="en-A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25B9A-87E6-455F-B967-FB7A705A4E18}" type="slidenum">
              <a:rPr lang="en-AU" smtClean="0"/>
              <a:t>‹#›</a:t>
            </a:fld>
            <a:endParaRPr lang="en-AU" dirty="0"/>
          </a:p>
        </p:txBody>
      </p:sp>
    </p:spTree>
    <p:extLst>
      <p:ext uri="{BB962C8B-B14F-4D97-AF65-F5344CB8AC3E}">
        <p14:creationId xmlns:p14="http://schemas.microsoft.com/office/powerpoint/2010/main" val="315558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AE898C-6608-9CD1-FCDE-A8E21BC861DC}"/>
              </a:ext>
            </a:extLst>
          </p:cNvPr>
          <p:cNvSpPr txBox="1"/>
          <p:nvPr/>
        </p:nvSpPr>
        <p:spPr>
          <a:xfrm>
            <a:off x="352337" y="103125"/>
            <a:ext cx="8212822" cy="707886"/>
          </a:xfrm>
          <a:prstGeom prst="rect">
            <a:avLst/>
          </a:prstGeom>
          <a:noFill/>
        </p:spPr>
        <p:txBody>
          <a:bodyPr wrap="square" rtlCol="0">
            <a:spAutoFit/>
          </a:bodyPr>
          <a:lstStyle/>
          <a:p>
            <a:pPr algn="ctr"/>
            <a:r>
              <a:rPr lang="en-AU" sz="4000" b="1" dirty="0">
                <a:solidFill>
                  <a:schemeClr val="bg1"/>
                </a:solidFill>
              </a:rPr>
              <a:t>Agriculture, soil and climate change</a:t>
            </a:r>
          </a:p>
        </p:txBody>
      </p:sp>
      <p:sp>
        <p:nvSpPr>
          <p:cNvPr id="2" name="TextBox 1">
            <a:extLst>
              <a:ext uri="{FF2B5EF4-FFF2-40B4-BE49-F238E27FC236}">
                <a16:creationId xmlns:a16="http://schemas.microsoft.com/office/drawing/2014/main" id="{9AC62B6B-A667-AACD-5FE6-EB2ED31F8037}"/>
              </a:ext>
            </a:extLst>
          </p:cNvPr>
          <p:cNvSpPr txBox="1"/>
          <p:nvPr/>
        </p:nvSpPr>
        <p:spPr>
          <a:xfrm>
            <a:off x="612705" y="1399562"/>
            <a:ext cx="8016383" cy="2215991"/>
          </a:xfrm>
          <a:prstGeom prst="rect">
            <a:avLst/>
          </a:prstGeom>
          <a:noFill/>
        </p:spPr>
        <p:txBody>
          <a:bodyPr wrap="square" rtlCol="0">
            <a:spAutoFit/>
          </a:bodyPr>
          <a:lstStyle/>
          <a:p>
            <a:pPr marL="342900" indent="-342900">
              <a:buFont typeface="Arial" panose="020B0604020202020204" pitchFamily="34" charset="0"/>
              <a:buChar char="•"/>
            </a:pPr>
            <a:endParaRPr lang="en-US" sz="2400" b="1" dirty="0">
              <a:solidFill>
                <a:srgbClr val="FFFF00"/>
              </a:solidFill>
            </a:endParaRPr>
          </a:p>
          <a:p>
            <a:pPr marL="342900" indent="-342900">
              <a:buFont typeface="Arial" panose="020B0604020202020204" pitchFamily="34" charset="0"/>
              <a:buChar char="•"/>
            </a:pPr>
            <a:endParaRPr lang="en-US" sz="2400" b="1" dirty="0">
              <a:solidFill>
                <a:srgbClr val="FFFF00"/>
              </a:solidFill>
            </a:endParaRPr>
          </a:p>
          <a:p>
            <a:pPr algn="ctr"/>
            <a:r>
              <a:rPr lang="en-US" sz="2400" b="1" dirty="0">
                <a:solidFill>
                  <a:srgbClr val="FFFF00"/>
                </a:solidFill>
              </a:rPr>
              <a:t>Brajesh Singh</a:t>
            </a:r>
          </a:p>
          <a:p>
            <a:pPr algn="ctr"/>
            <a:r>
              <a:rPr lang="en-US" sz="2400" b="1" dirty="0">
                <a:solidFill>
                  <a:srgbClr val="FFFF00"/>
                </a:solidFill>
              </a:rPr>
              <a:t>Western Sydney University</a:t>
            </a:r>
          </a:p>
          <a:p>
            <a:pPr algn="ctr"/>
            <a:r>
              <a:rPr lang="en-US" sz="2400" b="1" dirty="0">
                <a:solidFill>
                  <a:srgbClr val="FFFF00"/>
                </a:solidFill>
              </a:rPr>
              <a:t>Email: b.singh@westernsydney.edu.ai</a:t>
            </a:r>
          </a:p>
          <a:p>
            <a:endParaRPr lang="en-US" dirty="0"/>
          </a:p>
        </p:txBody>
      </p:sp>
      <p:pic>
        <p:nvPicPr>
          <p:cNvPr id="3" name="Picture 2" descr="A helicopter landing on a field&#10;&#10;Description automatically generated with low confidence">
            <a:extLst>
              <a:ext uri="{FF2B5EF4-FFF2-40B4-BE49-F238E27FC236}">
                <a16:creationId xmlns:a16="http://schemas.microsoft.com/office/drawing/2014/main" id="{1CE1FA3C-D7B2-CCB5-FB59-D12A99BE81B2}"/>
              </a:ext>
            </a:extLst>
          </p:cNvPr>
          <p:cNvPicPr>
            <a:picLocks noChangeAspect="1"/>
          </p:cNvPicPr>
          <p:nvPr/>
        </p:nvPicPr>
        <p:blipFill rotWithShape="1">
          <a:blip r:embed="rId2"/>
          <a:srcRect l="22742" r="1797" b="-4"/>
          <a:stretch/>
        </p:blipFill>
        <p:spPr>
          <a:xfrm>
            <a:off x="5395964" y="4350442"/>
            <a:ext cx="3705803" cy="2455502"/>
          </a:xfrm>
          <a:prstGeom prst="rect">
            <a:avLst/>
          </a:prstGeom>
        </p:spPr>
      </p:pic>
      <p:pic>
        <p:nvPicPr>
          <p:cNvPr id="6146" name="Picture 2" descr="Effects | Facts – Climate Change: Vital Signs of the Planet">
            <a:extLst>
              <a:ext uri="{FF2B5EF4-FFF2-40B4-BE49-F238E27FC236}">
                <a16:creationId xmlns:a16="http://schemas.microsoft.com/office/drawing/2014/main" id="{205C0258-B45F-E5E6-1A5A-F7D883B1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9" y="4350442"/>
            <a:ext cx="4988176" cy="2455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3E47D4-A0EE-5857-753C-B3871D4B7C22}"/>
              </a:ext>
            </a:extLst>
          </p:cNvPr>
          <p:cNvSpPr txBox="1"/>
          <p:nvPr/>
        </p:nvSpPr>
        <p:spPr>
          <a:xfrm>
            <a:off x="260718" y="6488668"/>
            <a:ext cx="703975" cy="369332"/>
          </a:xfrm>
          <a:prstGeom prst="rect">
            <a:avLst/>
          </a:prstGeom>
          <a:noFill/>
        </p:spPr>
        <p:txBody>
          <a:bodyPr wrap="none" rtlCol="0">
            <a:spAutoFit/>
          </a:bodyPr>
          <a:lstStyle/>
          <a:p>
            <a:r>
              <a:rPr lang="en-US" dirty="0">
                <a:solidFill>
                  <a:schemeClr val="bg1"/>
                </a:solidFill>
              </a:rPr>
              <a:t>NASA</a:t>
            </a:r>
          </a:p>
        </p:txBody>
      </p:sp>
    </p:spTree>
    <p:extLst>
      <p:ext uri="{BB962C8B-B14F-4D97-AF65-F5344CB8AC3E}">
        <p14:creationId xmlns:p14="http://schemas.microsoft.com/office/powerpoint/2010/main" val="170733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FE3CF-C4E9-ADC8-EDFA-16C06DD833C9}"/>
              </a:ext>
            </a:extLst>
          </p:cNvPr>
          <p:cNvPicPr>
            <a:picLocks noChangeAspect="1"/>
          </p:cNvPicPr>
          <p:nvPr/>
        </p:nvPicPr>
        <p:blipFill>
          <a:blip r:embed="rId2"/>
          <a:stretch>
            <a:fillRect/>
          </a:stretch>
        </p:blipFill>
        <p:spPr>
          <a:xfrm>
            <a:off x="198644" y="1529576"/>
            <a:ext cx="5428772" cy="3798848"/>
          </a:xfrm>
          <a:prstGeom prst="rect">
            <a:avLst/>
          </a:prstGeom>
        </p:spPr>
      </p:pic>
      <p:pic>
        <p:nvPicPr>
          <p:cNvPr id="4" name="Picture 3">
            <a:extLst>
              <a:ext uri="{FF2B5EF4-FFF2-40B4-BE49-F238E27FC236}">
                <a16:creationId xmlns:a16="http://schemas.microsoft.com/office/drawing/2014/main" id="{C33B28A2-C315-7514-80A8-79F561361B97}"/>
              </a:ext>
            </a:extLst>
          </p:cNvPr>
          <p:cNvPicPr>
            <a:picLocks noChangeAspect="1"/>
          </p:cNvPicPr>
          <p:nvPr/>
        </p:nvPicPr>
        <p:blipFill rotWithShape="1">
          <a:blip r:embed="rId3"/>
          <a:srcRect l="14811" t="40796" r="40631" b="44717"/>
          <a:stretch/>
        </p:blipFill>
        <p:spPr>
          <a:xfrm>
            <a:off x="198644" y="5745682"/>
            <a:ext cx="6082515" cy="1112318"/>
          </a:xfrm>
          <a:prstGeom prst="rect">
            <a:avLst/>
          </a:prstGeom>
        </p:spPr>
      </p:pic>
      <p:pic>
        <p:nvPicPr>
          <p:cNvPr id="5" name="Picture 4">
            <a:extLst>
              <a:ext uri="{FF2B5EF4-FFF2-40B4-BE49-F238E27FC236}">
                <a16:creationId xmlns:a16="http://schemas.microsoft.com/office/drawing/2014/main" id="{285B71DD-ABC5-F1B8-71E8-A61520837055}"/>
              </a:ext>
            </a:extLst>
          </p:cNvPr>
          <p:cNvPicPr>
            <a:picLocks noChangeAspect="1"/>
          </p:cNvPicPr>
          <p:nvPr/>
        </p:nvPicPr>
        <p:blipFill>
          <a:blip r:embed="rId4"/>
          <a:stretch>
            <a:fillRect/>
          </a:stretch>
        </p:blipFill>
        <p:spPr>
          <a:xfrm>
            <a:off x="7436856" y="6260540"/>
            <a:ext cx="1792379" cy="597460"/>
          </a:xfrm>
          <a:prstGeom prst="rect">
            <a:avLst/>
          </a:prstGeom>
        </p:spPr>
      </p:pic>
      <p:pic>
        <p:nvPicPr>
          <p:cNvPr id="7" name="Picture 6">
            <a:extLst>
              <a:ext uri="{FF2B5EF4-FFF2-40B4-BE49-F238E27FC236}">
                <a16:creationId xmlns:a16="http://schemas.microsoft.com/office/drawing/2014/main" id="{9D257315-2614-7DFE-7C00-C5F0D29D58CD}"/>
              </a:ext>
            </a:extLst>
          </p:cNvPr>
          <p:cNvPicPr>
            <a:picLocks noChangeAspect="1"/>
          </p:cNvPicPr>
          <p:nvPr/>
        </p:nvPicPr>
        <p:blipFill rotWithShape="1">
          <a:blip r:embed="rId5"/>
          <a:srcRect l="49990" t="51950"/>
          <a:stretch/>
        </p:blipFill>
        <p:spPr>
          <a:xfrm>
            <a:off x="6116394" y="3756521"/>
            <a:ext cx="2828962" cy="2253659"/>
          </a:xfrm>
          <a:prstGeom prst="rect">
            <a:avLst/>
          </a:prstGeom>
        </p:spPr>
      </p:pic>
      <p:pic>
        <p:nvPicPr>
          <p:cNvPr id="8" name="Picture 7">
            <a:extLst>
              <a:ext uri="{FF2B5EF4-FFF2-40B4-BE49-F238E27FC236}">
                <a16:creationId xmlns:a16="http://schemas.microsoft.com/office/drawing/2014/main" id="{BD3D2AF7-2252-7C16-23B8-9328F0F6B78F}"/>
              </a:ext>
            </a:extLst>
          </p:cNvPr>
          <p:cNvPicPr>
            <a:picLocks noChangeAspect="1"/>
          </p:cNvPicPr>
          <p:nvPr/>
        </p:nvPicPr>
        <p:blipFill rotWithShape="1">
          <a:blip r:embed="rId6"/>
          <a:srcRect r="50000"/>
          <a:stretch/>
        </p:blipFill>
        <p:spPr>
          <a:xfrm>
            <a:off x="6116394" y="1475117"/>
            <a:ext cx="2828962" cy="2251495"/>
          </a:xfrm>
          <a:prstGeom prst="rect">
            <a:avLst/>
          </a:prstGeom>
        </p:spPr>
      </p:pic>
      <p:sp>
        <p:nvSpPr>
          <p:cNvPr id="3" name="TextBox 2">
            <a:extLst>
              <a:ext uri="{FF2B5EF4-FFF2-40B4-BE49-F238E27FC236}">
                <a16:creationId xmlns:a16="http://schemas.microsoft.com/office/drawing/2014/main" id="{58945BD2-D13C-DE40-2E18-0076214EF81F}"/>
              </a:ext>
            </a:extLst>
          </p:cNvPr>
          <p:cNvSpPr txBox="1"/>
          <p:nvPr/>
        </p:nvSpPr>
        <p:spPr>
          <a:xfrm>
            <a:off x="345124" y="109156"/>
            <a:ext cx="8453751" cy="1477328"/>
          </a:xfrm>
          <a:prstGeom prst="rect">
            <a:avLst/>
          </a:prstGeom>
          <a:noFill/>
        </p:spPr>
        <p:txBody>
          <a:bodyPr wrap="square" rtlCol="0">
            <a:spAutoFit/>
          </a:bodyPr>
          <a:lstStyle/>
          <a:p>
            <a:pPr algn="ctr"/>
            <a:r>
              <a:rPr lang="en-AU" sz="2400" b="1" dirty="0">
                <a:solidFill>
                  <a:schemeClr val="bg1"/>
                </a:solidFill>
              </a:rPr>
              <a:t>Microbial community adapted to extreme environment can help plants/ crops to cope with heat-wave, prolonged drought and other climate extremes</a:t>
            </a:r>
          </a:p>
          <a:p>
            <a:endParaRPr lang="en-AU" dirty="0"/>
          </a:p>
        </p:txBody>
      </p:sp>
    </p:spTree>
    <p:extLst>
      <p:ext uri="{BB962C8B-B14F-4D97-AF65-F5344CB8AC3E}">
        <p14:creationId xmlns:p14="http://schemas.microsoft.com/office/powerpoint/2010/main" val="164924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A567C-DD11-4E92-A212-6DDD56A57D32}"/>
              </a:ext>
            </a:extLst>
          </p:cNvPr>
          <p:cNvPicPr>
            <a:picLocks noChangeAspect="1"/>
          </p:cNvPicPr>
          <p:nvPr/>
        </p:nvPicPr>
        <p:blipFill rotWithShape="1">
          <a:blip r:embed="rId3"/>
          <a:srcRect t="8205"/>
          <a:stretch/>
        </p:blipFill>
        <p:spPr>
          <a:xfrm>
            <a:off x="80395" y="2600517"/>
            <a:ext cx="4147656" cy="3196494"/>
          </a:xfrm>
          <a:prstGeom prst="rect">
            <a:avLst/>
          </a:prstGeom>
        </p:spPr>
      </p:pic>
      <p:sp>
        <p:nvSpPr>
          <p:cNvPr id="4" name="TextBox 3">
            <a:extLst>
              <a:ext uri="{FF2B5EF4-FFF2-40B4-BE49-F238E27FC236}">
                <a16:creationId xmlns:a16="http://schemas.microsoft.com/office/drawing/2014/main" id="{1FFF6490-16E8-0262-B7E0-4E397A787EEE}"/>
              </a:ext>
            </a:extLst>
          </p:cNvPr>
          <p:cNvSpPr txBox="1"/>
          <p:nvPr/>
        </p:nvSpPr>
        <p:spPr>
          <a:xfrm>
            <a:off x="-268448" y="1701862"/>
            <a:ext cx="4840448" cy="400110"/>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3600" b="1">
                <a:effectLst/>
                <a:latin typeface="Calibri" panose="020F0502020204030204" pitchFamily="34" charset="0"/>
                <a:ea typeface="Times New Roman" panose="02020603050405020304" pitchFamily="18" charset="0"/>
              </a:defRPr>
            </a:lvl1pPr>
          </a:lstStyle>
          <a:p>
            <a:r>
              <a:rPr lang="en-AU" sz="2000" dirty="0">
                <a:solidFill>
                  <a:srgbClr val="FFFF00"/>
                </a:solidFill>
              </a:rPr>
              <a:t>Maintain soil organic carbon</a:t>
            </a:r>
          </a:p>
        </p:txBody>
      </p:sp>
      <p:sp>
        <p:nvSpPr>
          <p:cNvPr id="5" name="TextBox 4">
            <a:extLst>
              <a:ext uri="{FF2B5EF4-FFF2-40B4-BE49-F238E27FC236}">
                <a16:creationId xmlns:a16="http://schemas.microsoft.com/office/drawing/2014/main" id="{EB710F7E-D9C4-1BDE-680E-0EF7A2540418}"/>
              </a:ext>
            </a:extLst>
          </p:cNvPr>
          <p:cNvSpPr txBox="1"/>
          <p:nvPr/>
        </p:nvSpPr>
        <p:spPr>
          <a:xfrm>
            <a:off x="80395" y="6314724"/>
            <a:ext cx="4147656" cy="307777"/>
          </a:xfrm>
          <a:prstGeom prst="rect">
            <a:avLst/>
          </a:prstGeom>
          <a:noFill/>
        </p:spPr>
        <p:txBody>
          <a:bodyPr wrap="square">
            <a:spAutoFit/>
          </a:bodyPr>
          <a:lstStyle/>
          <a:p>
            <a:r>
              <a:rPr lang="en-AU" sz="1400" dirty="0">
                <a:solidFill>
                  <a:schemeClr val="bg1"/>
                </a:solidFill>
              </a:rPr>
              <a:t>Slide: Prof Alex McBratney, University of Sydney</a:t>
            </a:r>
          </a:p>
        </p:txBody>
      </p:sp>
      <p:sp>
        <p:nvSpPr>
          <p:cNvPr id="2" name="TextBox 1">
            <a:extLst>
              <a:ext uri="{FF2B5EF4-FFF2-40B4-BE49-F238E27FC236}">
                <a16:creationId xmlns:a16="http://schemas.microsoft.com/office/drawing/2014/main" id="{0B0EEB4C-CC7B-4E24-1EC4-E1629E2FA749}"/>
              </a:ext>
            </a:extLst>
          </p:cNvPr>
          <p:cNvSpPr txBox="1"/>
          <p:nvPr/>
        </p:nvSpPr>
        <p:spPr>
          <a:xfrm>
            <a:off x="1297991" y="136262"/>
            <a:ext cx="7252563" cy="584775"/>
          </a:xfrm>
          <a:prstGeom prst="rect">
            <a:avLst/>
          </a:prstGeom>
          <a:noFill/>
        </p:spPr>
        <p:txBody>
          <a:bodyPr wrap="none" rtlCol="0">
            <a:spAutoFit/>
          </a:bodyPr>
          <a:lstStyle/>
          <a:p>
            <a:r>
              <a:rPr lang="en-AU" sz="3200" b="1" dirty="0">
                <a:solidFill>
                  <a:schemeClr val="bg1"/>
                </a:solidFill>
              </a:rPr>
              <a:t>Two key potential components for future </a:t>
            </a:r>
          </a:p>
        </p:txBody>
      </p:sp>
      <p:sp>
        <p:nvSpPr>
          <p:cNvPr id="6" name="TextBox 5">
            <a:extLst>
              <a:ext uri="{FF2B5EF4-FFF2-40B4-BE49-F238E27FC236}">
                <a16:creationId xmlns:a16="http://schemas.microsoft.com/office/drawing/2014/main" id="{BBB0EA1B-3026-1B42-0638-9040907B5212}"/>
              </a:ext>
            </a:extLst>
          </p:cNvPr>
          <p:cNvSpPr txBox="1"/>
          <p:nvPr/>
        </p:nvSpPr>
        <p:spPr>
          <a:xfrm>
            <a:off x="4783858" y="1701862"/>
            <a:ext cx="4229876" cy="400110"/>
          </a:xfrm>
          <a:prstGeom prst="rect">
            <a:avLst/>
          </a:prstGeom>
          <a:noFill/>
        </p:spPr>
        <p:txBody>
          <a:bodyPr wrap="none" rtlCol="0">
            <a:spAutoFit/>
          </a:bodyPr>
          <a:lstStyle/>
          <a:p>
            <a:r>
              <a:rPr lang="en-US" sz="2000" b="1" dirty="0">
                <a:solidFill>
                  <a:srgbClr val="FFFF00"/>
                </a:solidFill>
              </a:rPr>
              <a:t>Prepare agriculture for a hotter future</a:t>
            </a:r>
            <a:endParaRPr lang="en-AU" sz="2000" b="1" dirty="0">
              <a:solidFill>
                <a:srgbClr val="FFFF00"/>
              </a:solidFill>
            </a:endParaRPr>
          </a:p>
        </p:txBody>
      </p:sp>
      <p:pic>
        <p:nvPicPr>
          <p:cNvPr id="7" name="Picture 6">
            <a:extLst>
              <a:ext uri="{FF2B5EF4-FFF2-40B4-BE49-F238E27FC236}">
                <a16:creationId xmlns:a16="http://schemas.microsoft.com/office/drawing/2014/main" id="{9CFD5256-3FC2-BDA0-ACEA-CC0514E3B836}"/>
              </a:ext>
            </a:extLst>
          </p:cNvPr>
          <p:cNvPicPr>
            <a:picLocks noChangeAspect="1"/>
          </p:cNvPicPr>
          <p:nvPr/>
        </p:nvPicPr>
        <p:blipFill>
          <a:blip r:embed="rId4"/>
          <a:stretch>
            <a:fillRect/>
          </a:stretch>
        </p:blipFill>
        <p:spPr>
          <a:xfrm>
            <a:off x="4955872" y="2600517"/>
            <a:ext cx="3932261" cy="2005758"/>
          </a:xfrm>
          <a:prstGeom prst="rect">
            <a:avLst/>
          </a:prstGeom>
        </p:spPr>
      </p:pic>
      <p:sp>
        <p:nvSpPr>
          <p:cNvPr id="9" name="TextBox 8">
            <a:extLst>
              <a:ext uri="{FF2B5EF4-FFF2-40B4-BE49-F238E27FC236}">
                <a16:creationId xmlns:a16="http://schemas.microsoft.com/office/drawing/2014/main" id="{3B51351A-9934-B6AD-C479-EF0C86849FFF}"/>
              </a:ext>
            </a:extLst>
          </p:cNvPr>
          <p:cNvSpPr txBox="1"/>
          <p:nvPr/>
        </p:nvSpPr>
        <p:spPr>
          <a:xfrm>
            <a:off x="4955872" y="4873681"/>
            <a:ext cx="3850546" cy="923330"/>
          </a:xfrm>
          <a:prstGeom prst="rect">
            <a:avLst/>
          </a:prstGeom>
          <a:noFill/>
        </p:spPr>
        <p:txBody>
          <a:bodyPr wrap="square">
            <a:spAutoFit/>
          </a:bodyPr>
          <a:lstStyle/>
          <a:p>
            <a:pPr>
              <a:spcBef>
                <a:spcPts val="600"/>
              </a:spcBef>
              <a:spcAft>
                <a:spcPts val="600"/>
              </a:spcAft>
            </a:pPr>
            <a:r>
              <a:rPr lang="en-US" sz="1800" dirty="0">
                <a:solidFill>
                  <a:schemeClr val="bg1"/>
                </a:solidFill>
              </a:rPr>
              <a:t>Need to develop strategies so that Australia’s food production systems are sustainable in a hotter world</a:t>
            </a:r>
          </a:p>
        </p:txBody>
      </p:sp>
      <p:sp>
        <p:nvSpPr>
          <p:cNvPr id="10" name="TextBox 9">
            <a:extLst>
              <a:ext uri="{FF2B5EF4-FFF2-40B4-BE49-F238E27FC236}">
                <a16:creationId xmlns:a16="http://schemas.microsoft.com/office/drawing/2014/main" id="{DF2E3D72-2B59-D35E-6008-074CB68DD3C0}"/>
              </a:ext>
            </a:extLst>
          </p:cNvPr>
          <p:cNvSpPr txBox="1"/>
          <p:nvPr/>
        </p:nvSpPr>
        <p:spPr>
          <a:xfrm>
            <a:off x="5072373" y="6314724"/>
            <a:ext cx="4071627" cy="307777"/>
          </a:xfrm>
          <a:prstGeom prst="rect">
            <a:avLst/>
          </a:prstGeom>
          <a:noFill/>
        </p:spPr>
        <p:txBody>
          <a:bodyPr wrap="none" rtlCol="0">
            <a:spAutoFit/>
          </a:bodyPr>
          <a:lstStyle/>
          <a:p>
            <a:r>
              <a:rPr lang="en-AU" sz="1400" dirty="0">
                <a:solidFill>
                  <a:schemeClr val="bg1"/>
                </a:solidFill>
              </a:rPr>
              <a:t>Slide: Prof Owen Atkin, Australian National University</a:t>
            </a:r>
          </a:p>
        </p:txBody>
      </p:sp>
      <p:sp>
        <p:nvSpPr>
          <p:cNvPr id="12" name="TextBox 11">
            <a:extLst>
              <a:ext uri="{FF2B5EF4-FFF2-40B4-BE49-F238E27FC236}">
                <a16:creationId xmlns:a16="http://schemas.microsoft.com/office/drawing/2014/main" id="{DFF9947C-BB29-EEC4-5DC5-F55130F8C82B}"/>
              </a:ext>
            </a:extLst>
          </p:cNvPr>
          <p:cNvSpPr txBox="1"/>
          <p:nvPr/>
        </p:nvSpPr>
        <p:spPr>
          <a:xfrm>
            <a:off x="545285" y="1075966"/>
            <a:ext cx="7880427" cy="369332"/>
          </a:xfrm>
          <a:prstGeom prst="rect">
            <a:avLst/>
          </a:prstGeom>
          <a:noFill/>
        </p:spPr>
        <p:txBody>
          <a:bodyPr wrap="none" rtlCol="0">
            <a:spAutoFit/>
          </a:bodyPr>
          <a:lstStyle/>
          <a:p>
            <a:r>
              <a:rPr lang="en-AU" dirty="0">
                <a:solidFill>
                  <a:schemeClr val="bg1"/>
                </a:solidFill>
              </a:rPr>
              <a:t>Along with reducing emission and mitigating effects, adaptations tools are needed</a:t>
            </a:r>
          </a:p>
        </p:txBody>
      </p:sp>
      <p:sp>
        <p:nvSpPr>
          <p:cNvPr id="13" name="Rectangle 12">
            <a:extLst>
              <a:ext uri="{FF2B5EF4-FFF2-40B4-BE49-F238E27FC236}">
                <a16:creationId xmlns:a16="http://schemas.microsoft.com/office/drawing/2014/main" id="{405B8220-2C12-33AB-8264-54FA5BC9C72D}"/>
              </a:ext>
            </a:extLst>
          </p:cNvPr>
          <p:cNvSpPr/>
          <p:nvPr/>
        </p:nvSpPr>
        <p:spPr>
          <a:xfrm>
            <a:off x="679508" y="3603396"/>
            <a:ext cx="8126909"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bg1"/>
                </a:solidFill>
              </a:rPr>
              <a:t>Soil microbes can contribute significantly to both</a:t>
            </a:r>
          </a:p>
          <a:p>
            <a:pPr algn="ctr"/>
            <a:endParaRPr lang="en-AU" sz="3200" dirty="0">
              <a:solidFill>
                <a:schemeClr val="bg1"/>
              </a:solidFill>
            </a:endParaRPr>
          </a:p>
          <a:p>
            <a:pPr algn="ctr"/>
            <a:r>
              <a:rPr lang="en-AU" sz="4800" dirty="0">
                <a:solidFill>
                  <a:schemeClr val="bg1"/>
                </a:solidFill>
              </a:rPr>
              <a:t>Thank you</a:t>
            </a:r>
          </a:p>
        </p:txBody>
      </p:sp>
    </p:spTree>
    <p:extLst>
      <p:ext uri="{BB962C8B-B14F-4D97-AF65-F5344CB8AC3E}">
        <p14:creationId xmlns:p14="http://schemas.microsoft.com/office/powerpoint/2010/main" val="3355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AE898C-6608-9CD1-FCDE-A8E21BC861DC}"/>
              </a:ext>
            </a:extLst>
          </p:cNvPr>
          <p:cNvSpPr txBox="1"/>
          <p:nvPr/>
        </p:nvSpPr>
        <p:spPr>
          <a:xfrm>
            <a:off x="352337" y="103125"/>
            <a:ext cx="8212822" cy="707886"/>
          </a:xfrm>
          <a:prstGeom prst="rect">
            <a:avLst/>
          </a:prstGeom>
          <a:noFill/>
        </p:spPr>
        <p:txBody>
          <a:bodyPr wrap="square" rtlCol="0">
            <a:spAutoFit/>
          </a:bodyPr>
          <a:lstStyle/>
          <a:p>
            <a:pPr algn="ctr"/>
            <a:r>
              <a:rPr lang="en-AU" sz="4000" b="1" dirty="0">
                <a:solidFill>
                  <a:schemeClr val="bg1"/>
                </a:solidFill>
              </a:rPr>
              <a:t>Topics of discussion</a:t>
            </a:r>
          </a:p>
        </p:txBody>
      </p:sp>
      <p:sp>
        <p:nvSpPr>
          <p:cNvPr id="2" name="TextBox 1">
            <a:extLst>
              <a:ext uri="{FF2B5EF4-FFF2-40B4-BE49-F238E27FC236}">
                <a16:creationId xmlns:a16="http://schemas.microsoft.com/office/drawing/2014/main" id="{9AC62B6B-A667-AACD-5FE6-EB2ED31F8037}"/>
              </a:ext>
            </a:extLst>
          </p:cNvPr>
          <p:cNvSpPr txBox="1"/>
          <p:nvPr/>
        </p:nvSpPr>
        <p:spPr>
          <a:xfrm>
            <a:off x="260716" y="1172238"/>
            <a:ext cx="8016383" cy="2831544"/>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FF00"/>
                </a:solidFill>
              </a:rPr>
              <a:t>Contributions of agriculture to climate change</a:t>
            </a:r>
          </a:p>
          <a:p>
            <a:pPr marL="342900" indent="-342900">
              <a:buFont typeface="Arial" panose="020B0604020202020204" pitchFamily="34" charset="0"/>
              <a:buChar char="•"/>
            </a:pPr>
            <a:endParaRPr lang="en-US" sz="2000" b="1" dirty="0">
              <a:solidFill>
                <a:srgbClr val="FFFF00"/>
              </a:solidFill>
            </a:endParaRPr>
          </a:p>
          <a:p>
            <a:pPr marL="342900" indent="-342900">
              <a:buFont typeface="Arial" panose="020B0604020202020204" pitchFamily="34" charset="0"/>
              <a:buChar char="•"/>
            </a:pPr>
            <a:r>
              <a:rPr lang="en-US" sz="2000" b="1" dirty="0">
                <a:solidFill>
                  <a:srgbClr val="FFFF00"/>
                </a:solidFill>
              </a:rPr>
              <a:t>Impacts of climate change on agriculture productivity and profitability</a:t>
            </a:r>
          </a:p>
          <a:p>
            <a:pPr marL="342900" indent="-342900">
              <a:buFont typeface="Arial" panose="020B0604020202020204" pitchFamily="34" charset="0"/>
              <a:buChar char="•"/>
            </a:pPr>
            <a:endParaRPr lang="en-US" sz="2000" b="1" dirty="0">
              <a:solidFill>
                <a:srgbClr val="FFFF00"/>
              </a:solidFill>
            </a:endParaRPr>
          </a:p>
          <a:p>
            <a:pPr marL="342900" indent="-342900">
              <a:buFont typeface="Arial" panose="020B0604020202020204" pitchFamily="34" charset="0"/>
              <a:buChar char="•"/>
            </a:pPr>
            <a:r>
              <a:rPr lang="en-US" sz="2000" b="1" dirty="0">
                <a:solidFill>
                  <a:srgbClr val="FFFF00"/>
                </a:solidFill>
              </a:rPr>
              <a:t>Climate as a key driver of soil microbiome and consequences for ecosystem services including primary productivity</a:t>
            </a:r>
          </a:p>
          <a:p>
            <a:pPr marL="342900" indent="-342900">
              <a:buFont typeface="Arial" panose="020B0604020202020204" pitchFamily="34" charset="0"/>
              <a:buChar char="•"/>
            </a:pPr>
            <a:endParaRPr lang="en-US" sz="2000" b="1" dirty="0">
              <a:solidFill>
                <a:srgbClr val="FFFF00"/>
              </a:solidFill>
            </a:endParaRPr>
          </a:p>
          <a:p>
            <a:pPr marL="342900" indent="-342900">
              <a:buFont typeface="Arial" panose="020B0604020202020204" pitchFamily="34" charset="0"/>
              <a:buChar char="•"/>
            </a:pPr>
            <a:r>
              <a:rPr lang="en-US" sz="2000" b="1" dirty="0">
                <a:solidFill>
                  <a:srgbClr val="FFFF00"/>
                </a:solidFill>
              </a:rPr>
              <a:t>Potential and emerging  solutions</a:t>
            </a:r>
          </a:p>
          <a:p>
            <a:endParaRPr lang="en-US" dirty="0"/>
          </a:p>
        </p:txBody>
      </p:sp>
      <p:pic>
        <p:nvPicPr>
          <p:cNvPr id="3" name="Picture 2" descr="A helicopter landing on a field&#10;&#10;Description automatically generated with low confidence">
            <a:extLst>
              <a:ext uri="{FF2B5EF4-FFF2-40B4-BE49-F238E27FC236}">
                <a16:creationId xmlns:a16="http://schemas.microsoft.com/office/drawing/2014/main" id="{1CE1FA3C-D7B2-CCB5-FB59-D12A99BE81B2}"/>
              </a:ext>
            </a:extLst>
          </p:cNvPr>
          <p:cNvPicPr>
            <a:picLocks noChangeAspect="1"/>
          </p:cNvPicPr>
          <p:nvPr/>
        </p:nvPicPr>
        <p:blipFill rotWithShape="1">
          <a:blip r:embed="rId2"/>
          <a:srcRect l="22742" r="1797" b="-4"/>
          <a:stretch/>
        </p:blipFill>
        <p:spPr>
          <a:xfrm>
            <a:off x="5395964" y="4350442"/>
            <a:ext cx="3705803" cy="2455502"/>
          </a:xfrm>
          <a:prstGeom prst="rect">
            <a:avLst/>
          </a:prstGeom>
        </p:spPr>
      </p:pic>
      <p:pic>
        <p:nvPicPr>
          <p:cNvPr id="6146" name="Picture 2" descr="Effects | Facts – Climate Change: Vital Signs of the Planet">
            <a:extLst>
              <a:ext uri="{FF2B5EF4-FFF2-40B4-BE49-F238E27FC236}">
                <a16:creationId xmlns:a16="http://schemas.microsoft.com/office/drawing/2014/main" id="{205C0258-B45F-E5E6-1A5A-F7D883B1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9" y="4350442"/>
            <a:ext cx="4988176" cy="2455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3E47D4-A0EE-5857-753C-B3871D4B7C22}"/>
              </a:ext>
            </a:extLst>
          </p:cNvPr>
          <p:cNvSpPr txBox="1"/>
          <p:nvPr/>
        </p:nvSpPr>
        <p:spPr>
          <a:xfrm>
            <a:off x="260718" y="6488668"/>
            <a:ext cx="703975" cy="369332"/>
          </a:xfrm>
          <a:prstGeom prst="rect">
            <a:avLst/>
          </a:prstGeom>
          <a:noFill/>
        </p:spPr>
        <p:txBody>
          <a:bodyPr wrap="none" rtlCol="0">
            <a:spAutoFit/>
          </a:bodyPr>
          <a:lstStyle/>
          <a:p>
            <a:r>
              <a:rPr lang="en-US" dirty="0">
                <a:solidFill>
                  <a:schemeClr val="bg1"/>
                </a:solidFill>
              </a:rPr>
              <a:t>NASA</a:t>
            </a:r>
          </a:p>
        </p:txBody>
      </p:sp>
    </p:spTree>
    <p:extLst>
      <p:ext uri="{BB962C8B-B14F-4D97-AF65-F5344CB8AC3E}">
        <p14:creationId xmlns:p14="http://schemas.microsoft.com/office/powerpoint/2010/main" val="77347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83B29-9AC7-3E21-1440-2221BEBA4250}"/>
              </a:ext>
            </a:extLst>
          </p:cNvPr>
          <p:cNvPicPr>
            <a:picLocks noChangeAspect="1"/>
          </p:cNvPicPr>
          <p:nvPr/>
        </p:nvPicPr>
        <p:blipFill rotWithShape="1">
          <a:blip r:embed="rId2"/>
          <a:srcRect b="34802"/>
          <a:stretch/>
        </p:blipFill>
        <p:spPr>
          <a:xfrm>
            <a:off x="181010" y="2010675"/>
            <a:ext cx="2918442" cy="4391636"/>
          </a:xfrm>
          <a:prstGeom prst="rect">
            <a:avLst/>
          </a:prstGeom>
        </p:spPr>
      </p:pic>
      <p:sp>
        <p:nvSpPr>
          <p:cNvPr id="7" name="TextBox 6">
            <a:extLst>
              <a:ext uri="{FF2B5EF4-FFF2-40B4-BE49-F238E27FC236}">
                <a16:creationId xmlns:a16="http://schemas.microsoft.com/office/drawing/2014/main" id="{59AE898C-6608-9CD1-FCDE-A8E21BC861DC}"/>
              </a:ext>
            </a:extLst>
          </p:cNvPr>
          <p:cNvSpPr txBox="1"/>
          <p:nvPr/>
        </p:nvSpPr>
        <p:spPr>
          <a:xfrm>
            <a:off x="260718" y="-8000"/>
            <a:ext cx="8212822" cy="1077218"/>
          </a:xfrm>
          <a:prstGeom prst="rect">
            <a:avLst/>
          </a:prstGeom>
          <a:noFill/>
        </p:spPr>
        <p:txBody>
          <a:bodyPr wrap="square" rtlCol="0">
            <a:spAutoFit/>
          </a:bodyPr>
          <a:lstStyle/>
          <a:p>
            <a:pPr algn="ctr"/>
            <a:r>
              <a:rPr lang="en-AU" sz="3200" b="1" dirty="0">
                <a:solidFill>
                  <a:schemeClr val="bg1"/>
                </a:solidFill>
              </a:rPr>
              <a:t>Soil microbiomes are main producers and consumers of greenhouse gas</a:t>
            </a:r>
          </a:p>
        </p:txBody>
      </p:sp>
      <p:pic>
        <p:nvPicPr>
          <p:cNvPr id="21" name="Picture 20">
            <a:extLst>
              <a:ext uri="{FF2B5EF4-FFF2-40B4-BE49-F238E27FC236}">
                <a16:creationId xmlns:a16="http://schemas.microsoft.com/office/drawing/2014/main" id="{C1E36081-333F-ECE8-67CF-F95C2C7191E1}"/>
              </a:ext>
            </a:extLst>
          </p:cNvPr>
          <p:cNvPicPr>
            <a:picLocks noChangeAspect="1"/>
          </p:cNvPicPr>
          <p:nvPr/>
        </p:nvPicPr>
        <p:blipFill rotWithShape="1">
          <a:blip r:embed="rId3"/>
          <a:srcRect b="19082"/>
          <a:stretch/>
        </p:blipFill>
        <p:spPr>
          <a:xfrm>
            <a:off x="181010" y="1069218"/>
            <a:ext cx="3845707" cy="929983"/>
          </a:xfrm>
          <a:prstGeom prst="rect">
            <a:avLst/>
          </a:prstGeom>
        </p:spPr>
      </p:pic>
      <p:pic>
        <p:nvPicPr>
          <p:cNvPr id="24" name="Picture 23">
            <a:extLst>
              <a:ext uri="{FF2B5EF4-FFF2-40B4-BE49-F238E27FC236}">
                <a16:creationId xmlns:a16="http://schemas.microsoft.com/office/drawing/2014/main" id="{000F884A-B1F9-C8CC-AB01-99485421F013}"/>
              </a:ext>
            </a:extLst>
          </p:cNvPr>
          <p:cNvPicPr>
            <a:picLocks noChangeAspect="1"/>
          </p:cNvPicPr>
          <p:nvPr/>
        </p:nvPicPr>
        <p:blipFill>
          <a:blip r:embed="rId4"/>
          <a:stretch>
            <a:fillRect/>
          </a:stretch>
        </p:blipFill>
        <p:spPr>
          <a:xfrm>
            <a:off x="181010" y="6402311"/>
            <a:ext cx="1937857" cy="490033"/>
          </a:xfrm>
          <a:prstGeom prst="rect">
            <a:avLst/>
          </a:prstGeom>
        </p:spPr>
      </p:pic>
      <p:pic>
        <p:nvPicPr>
          <p:cNvPr id="3" name="Picture 2">
            <a:extLst>
              <a:ext uri="{FF2B5EF4-FFF2-40B4-BE49-F238E27FC236}">
                <a16:creationId xmlns:a16="http://schemas.microsoft.com/office/drawing/2014/main" id="{1B34AAC9-705B-EEBF-EE75-CBE4B83B650D}"/>
              </a:ext>
            </a:extLst>
          </p:cNvPr>
          <p:cNvPicPr>
            <a:picLocks noChangeAspect="1"/>
          </p:cNvPicPr>
          <p:nvPr/>
        </p:nvPicPr>
        <p:blipFill rotWithShape="1">
          <a:blip r:embed="rId5"/>
          <a:srcRect r="47071"/>
          <a:stretch/>
        </p:blipFill>
        <p:spPr>
          <a:xfrm>
            <a:off x="6237913" y="1753054"/>
            <a:ext cx="2918442" cy="4649257"/>
          </a:xfrm>
          <a:prstGeom prst="rect">
            <a:avLst/>
          </a:prstGeom>
        </p:spPr>
      </p:pic>
      <p:sp>
        <p:nvSpPr>
          <p:cNvPr id="8" name="Oval 7">
            <a:extLst>
              <a:ext uri="{FF2B5EF4-FFF2-40B4-BE49-F238E27FC236}">
                <a16:creationId xmlns:a16="http://schemas.microsoft.com/office/drawing/2014/main" id="{4A39EF79-0106-042B-E121-25FA4C3AB42D}"/>
              </a:ext>
            </a:extLst>
          </p:cNvPr>
          <p:cNvSpPr/>
          <p:nvPr/>
        </p:nvSpPr>
        <p:spPr>
          <a:xfrm>
            <a:off x="6316910" y="5253712"/>
            <a:ext cx="562062" cy="5452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F3E0AEE4-ED42-E6C0-34BD-A85001BEB6F8}"/>
              </a:ext>
            </a:extLst>
          </p:cNvPr>
          <p:cNvSpPr/>
          <p:nvPr/>
        </p:nvSpPr>
        <p:spPr>
          <a:xfrm>
            <a:off x="7436183" y="4008534"/>
            <a:ext cx="562062" cy="5452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A5A9B706-E249-A225-AB24-C8001E62BF47}"/>
              </a:ext>
            </a:extLst>
          </p:cNvPr>
          <p:cNvSpPr/>
          <p:nvPr/>
        </p:nvSpPr>
        <p:spPr>
          <a:xfrm>
            <a:off x="6237913" y="2228671"/>
            <a:ext cx="823519" cy="611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CB416189-1E00-AD55-D3F6-261897FDE64B}"/>
              </a:ext>
            </a:extLst>
          </p:cNvPr>
          <p:cNvSpPr txBox="1"/>
          <p:nvPr/>
        </p:nvSpPr>
        <p:spPr>
          <a:xfrm>
            <a:off x="6041185" y="6396190"/>
            <a:ext cx="3352059" cy="307777"/>
          </a:xfrm>
          <a:prstGeom prst="rect">
            <a:avLst/>
          </a:prstGeom>
          <a:noFill/>
        </p:spPr>
        <p:txBody>
          <a:bodyPr wrap="square">
            <a:spAutoFit/>
          </a:bodyPr>
          <a:lstStyle/>
          <a:p>
            <a:r>
              <a:rPr lang="en-AU" sz="1400" b="1" dirty="0">
                <a:solidFill>
                  <a:schemeClr val="bg1"/>
                </a:solidFill>
              </a:rPr>
              <a:t>Adapted from NASA Earth observatory</a:t>
            </a:r>
          </a:p>
        </p:txBody>
      </p:sp>
      <p:sp>
        <p:nvSpPr>
          <p:cNvPr id="13" name="TextBox 12">
            <a:extLst>
              <a:ext uri="{FF2B5EF4-FFF2-40B4-BE49-F238E27FC236}">
                <a16:creationId xmlns:a16="http://schemas.microsoft.com/office/drawing/2014/main" id="{E66825BC-A6EC-2A63-706E-85446E1FD0EE}"/>
              </a:ext>
            </a:extLst>
          </p:cNvPr>
          <p:cNvSpPr txBox="1"/>
          <p:nvPr/>
        </p:nvSpPr>
        <p:spPr>
          <a:xfrm>
            <a:off x="3007105" y="1999201"/>
            <a:ext cx="3270968" cy="4524315"/>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Soil store more C than plant and atmosphere combined</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Soil microbiomes control SOC storage.</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~50% loss of SOC due to agriculture</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Increasing temperature/ extreme events increase SOC loss</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A 22-32% SOC loss under 1.5 to 5</a:t>
            </a:r>
            <a:r>
              <a:rPr lang="en-AU" baseline="30000" dirty="0">
                <a:solidFill>
                  <a:srgbClr val="FFFF00"/>
                </a:solidFill>
              </a:rPr>
              <a:t>o</a:t>
            </a:r>
            <a:r>
              <a:rPr lang="en-AU" dirty="0">
                <a:solidFill>
                  <a:srgbClr val="FFFF00"/>
                </a:solidFill>
              </a:rPr>
              <a:t>C in Australian natural environ (Lee et al 2021)</a:t>
            </a:r>
          </a:p>
        </p:txBody>
      </p:sp>
    </p:spTree>
    <p:extLst>
      <p:ext uri="{BB962C8B-B14F-4D97-AF65-F5344CB8AC3E}">
        <p14:creationId xmlns:p14="http://schemas.microsoft.com/office/powerpoint/2010/main" val="45207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797B7-FA71-7659-7E74-2B7B9763853B}"/>
              </a:ext>
            </a:extLst>
          </p:cNvPr>
          <p:cNvSpPr txBox="1"/>
          <p:nvPr/>
        </p:nvSpPr>
        <p:spPr>
          <a:xfrm>
            <a:off x="494637" y="0"/>
            <a:ext cx="8531917" cy="1354217"/>
          </a:xfrm>
          <a:prstGeom prst="rect">
            <a:avLst/>
          </a:prstGeom>
          <a:noFill/>
        </p:spPr>
        <p:txBody>
          <a:bodyPr wrap="square" rtlCol="0">
            <a:spAutoFit/>
          </a:bodyPr>
          <a:lstStyle/>
          <a:p>
            <a:pPr algn="l"/>
            <a:endParaRPr lang="en-AU" sz="1800" b="0" i="0" u="none" strike="noStrike" baseline="0" dirty="0">
              <a:solidFill>
                <a:srgbClr val="000000"/>
              </a:solidFill>
              <a:latin typeface="Arial" panose="020B0604020202020204" pitchFamily="34" charset="0"/>
            </a:endParaRPr>
          </a:p>
          <a:p>
            <a:pPr algn="ctr"/>
            <a:r>
              <a:rPr lang="en-AU" sz="3200" b="1" i="0" u="none" strike="noStrike" baseline="0" dirty="0">
                <a:solidFill>
                  <a:schemeClr val="bg1"/>
                </a:solidFill>
                <a:latin typeface="Arial" panose="020B0604020202020204" pitchFamily="34" charset="0"/>
              </a:rPr>
              <a:t>Agriculture contributions to greenhouse gas emission</a:t>
            </a:r>
            <a:r>
              <a:rPr lang="en-AU" sz="2400" b="1" i="0" u="none" strike="noStrike" baseline="0" dirty="0">
                <a:solidFill>
                  <a:schemeClr val="bg1"/>
                </a:solidFill>
                <a:latin typeface="Arial" panose="020B0604020202020204" pitchFamily="34" charset="0"/>
              </a:rPr>
              <a:t>. </a:t>
            </a:r>
            <a:endParaRPr lang="en-AU" sz="2400" dirty="0">
              <a:solidFill>
                <a:schemeClr val="bg1"/>
              </a:solidFill>
            </a:endParaRPr>
          </a:p>
        </p:txBody>
      </p:sp>
      <p:sp>
        <p:nvSpPr>
          <p:cNvPr id="5" name="TextBox 4">
            <a:extLst>
              <a:ext uri="{FF2B5EF4-FFF2-40B4-BE49-F238E27FC236}">
                <a16:creationId xmlns:a16="http://schemas.microsoft.com/office/drawing/2014/main" id="{7C6C9D38-D769-C681-1512-25CB513503F4}"/>
              </a:ext>
            </a:extLst>
          </p:cNvPr>
          <p:cNvSpPr txBox="1"/>
          <p:nvPr/>
        </p:nvSpPr>
        <p:spPr>
          <a:xfrm>
            <a:off x="494637" y="6292176"/>
            <a:ext cx="1832296" cy="307777"/>
          </a:xfrm>
          <a:prstGeom prst="rect">
            <a:avLst/>
          </a:prstGeom>
          <a:noFill/>
        </p:spPr>
        <p:txBody>
          <a:bodyPr wrap="none" rtlCol="0">
            <a:spAutoFit/>
          </a:bodyPr>
          <a:lstStyle/>
          <a:p>
            <a:r>
              <a:rPr lang="en-AU" sz="1400" dirty="0">
                <a:solidFill>
                  <a:srgbClr val="FFFF00"/>
                </a:solidFill>
              </a:rPr>
              <a:t>Source: Climate Watch</a:t>
            </a:r>
          </a:p>
        </p:txBody>
      </p:sp>
      <p:pic>
        <p:nvPicPr>
          <p:cNvPr id="1026" name="Picture 2" descr="Agriculture in Australia - Wikipedia">
            <a:extLst>
              <a:ext uri="{FF2B5EF4-FFF2-40B4-BE49-F238E27FC236}">
                <a16:creationId xmlns:a16="http://schemas.microsoft.com/office/drawing/2014/main" id="{24AF694D-1978-0A9E-CF2E-4C3EC5F30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432" y="3082864"/>
            <a:ext cx="2353847" cy="2130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B9F38A-FB24-5E2B-43D8-3948D6BF1446}"/>
              </a:ext>
            </a:extLst>
          </p:cNvPr>
          <p:cNvSpPr txBox="1"/>
          <p:nvPr/>
        </p:nvSpPr>
        <p:spPr>
          <a:xfrm>
            <a:off x="5825982" y="1877547"/>
            <a:ext cx="3440109" cy="1200329"/>
          </a:xfrm>
          <a:prstGeom prst="rect">
            <a:avLst/>
          </a:prstGeom>
          <a:noFill/>
        </p:spPr>
        <p:txBody>
          <a:bodyPr wrap="none" rtlCol="0">
            <a:spAutoFit/>
          </a:bodyPr>
          <a:lstStyle/>
          <a:p>
            <a:pPr marL="342900" indent="-342900">
              <a:buAutoNum type="arabicPeriod"/>
            </a:pPr>
            <a:r>
              <a:rPr lang="en-AU" dirty="0">
                <a:solidFill>
                  <a:schemeClr val="bg1"/>
                </a:solidFill>
              </a:rPr>
              <a:t>13% of total emission</a:t>
            </a:r>
          </a:p>
          <a:p>
            <a:pPr marL="342900" indent="-342900">
              <a:buAutoNum type="arabicPeriod"/>
            </a:pPr>
            <a:r>
              <a:rPr lang="en-AU" dirty="0">
                <a:solidFill>
                  <a:schemeClr val="bg1"/>
                </a:solidFill>
              </a:rPr>
              <a:t>Fourth highest</a:t>
            </a:r>
          </a:p>
          <a:p>
            <a:pPr marL="342900" indent="-342900">
              <a:buAutoNum type="arabicPeriod"/>
            </a:pPr>
            <a:r>
              <a:rPr lang="en-AU" dirty="0">
                <a:solidFill>
                  <a:schemeClr val="bg1"/>
                </a:solidFill>
              </a:rPr>
              <a:t>42% methane- mainly livestock</a:t>
            </a:r>
          </a:p>
          <a:p>
            <a:pPr marL="342900" indent="-342900">
              <a:buAutoNum type="arabicPeriod"/>
            </a:pPr>
            <a:endParaRPr lang="en-AU" dirty="0"/>
          </a:p>
        </p:txBody>
      </p:sp>
      <p:sp>
        <p:nvSpPr>
          <p:cNvPr id="6" name="TextBox 5">
            <a:extLst>
              <a:ext uri="{FF2B5EF4-FFF2-40B4-BE49-F238E27FC236}">
                <a16:creationId xmlns:a16="http://schemas.microsoft.com/office/drawing/2014/main" id="{0EDC0AB2-F3CE-142A-965D-7A5F051505D7}"/>
              </a:ext>
            </a:extLst>
          </p:cNvPr>
          <p:cNvSpPr txBox="1"/>
          <p:nvPr/>
        </p:nvSpPr>
        <p:spPr>
          <a:xfrm>
            <a:off x="914400" y="1375769"/>
            <a:ext cx="1066318" cy="461665"/>
          </a:xfrm>
          <a:prstGeom prst="rect">
            <a:avLst/>
          </a:prstGeom>
          <a:noFill/>
        </p:spPr>
        <p:txBody>
          <a:bodyPr wrap="none" rtlCol="0">
            <a:spAutoFit/>
          </a:bodyPr>
          <a:lstStyle/>
          <a:p>
            <a:r>
              <a:rPr lang="en-AU" sz="2400" b="1" dirty="0">
                <a:solidFill>
                  <a:srgbClr val="FFFF00"/>
                </a:solidFill>
              </a:rPr>
              <a:t>Global</a:t>
            </a:r>
            <a:r>
              <a:rPr lang="en-AU" dirty="0">
                <a:solidFill>
                  <a:srgbClr val="FFFF00"/>
                </a:solidFill>
              </a:rPr>
              <a:t> </a:t>
            </a:r>
          </a:p>
        </p:txBody>
      </p:sp>
      <p:sp>
        <p:nvSpPr>
          <p:cNvPr id="8" name="TextBox 7">
            <a:extLst>
              <a:ext uri="{FF2B5EF4-FFF2-40B4-BE49-F238E27FC236}">
                <a16:creationId xmlns:a16="http://schemas.microsoft.com/office/drawing/2014/main" id="{6C818EDE-D37E-4762-E87F-5AB414669A42}"/>
              </a:ext>
            </a:extLst>
          </p:cNvPr>
          <p:cNvSpPr txBox="1"/>
          <p:nvPr/>
        </p:nvSpPr>
        <p:spPr>
          <a:xfrm>
            <a:off x="6221661" y="1375769"/>
            <a:ext cx="1320618" cy="461665"/>
          </a:xfrm>
          <a:prstGeom prst="rect">
            <a:avLst/>
          </a:prstGeom>
          <a:noFill/>
        </p:spPr>
        <p:txBody>
          <a:bodyPr wrap="none" rtlCol="0">
            <a:spAutoFit/>
          </a:bodyPr>
          <a:lstStyle/>
          <a:p>
            <a:r>
              <a:rPr lang="en-AU" sz="2400" b="1" dirty="0">
                <a:solidFill>
                  <a:srgbClr val="FFFF00"/>
                </a:solidFill>
              </a:rPr>
              <a:t>Australia</a:t>
            </a:r>
          </a:p>
        </p:txBody>
      </p:sp>
      <p:sp>
        <p:nvSpPr>
          <p:cNvPr id="9" name="TextBox 8">
            <a:extLst>
              <a:ext uri="{FF2B5EF4-FFF2-40B4-BE49-F238E27FC236}">
                <a16:creationId xmlns:a16="http://schemas.microsoft.com/office/drawing/2014/main" id="{293319E9-CD34-BD2E-B705-1D1B8E49FA43}"/>
              </a:ext>
            </a:extLst>
          </p:cNvPr>
          <p:cNvSpPr txBox="1"/>
          <p:nvPr/>
        </p:nvSpPr>
        <p:spPr>
          <a:xfrm>
            <a:off x="6594398" y="6292177"/>
            <a:ext cx="1903278" cy="307777"/>
          </a:xfrm>
          <a:prstGeom prst="rect">
            <a:avLst/>
          </a:prstGeom>
          <a:noFill/>
        </p:spPr>
        <p:txBody>
          <a:bodyPr wrap="none" rtlCol="0">
            <a:spAutoFit/>
          </a:bodyPr>
          <a:lstStyle/>
          <a:p>
            <a:r>
              <a:rPr lang="en-AU" sz="1400" dirty="0">
                <a:solidFill>
                  <a:srgbClr val="FFFF00"/>
                </a:solidFill>
              </a:rPr>
              <a:t>Source: Climate Council</a:t>
            </a:r>
          </a:p>
        </p:txBody>
      </p:sp>
      <p:pic>
        <p:nvPicPr>
          <p:cNvPr id="10" name="Picture 9">
            <a:extLst>
              <a:ext uri="{FF2B5EF4-FFF2-40B4-BE49-F238E27FC236}">
                <a16:creationId xmlns:a16="http://schemas.microsoft.com/office/drawing/2014/main" id="{4ED96B5E-CE9E-D3B8-0C41-8385FCAD51CD}"/>
              </a:ext>
            </a:extLst>
          </p:cNvPr>
          <p:cNvPicPr>
            <a:picLocks noChangeAspect="1"/>
          </p:cNvPicPr>
          <p:nvPr/>
        </p:nvPicPr>
        <p:blipFill>
          <a:blip r:embed="rId3"/>
          <a:stretch>
            <a:fillRect/>
          </a:stretch>
        </p:blipFill>
        <p:spPr>
          <a:xfrm>
            <a:off x="216090" y="1882535"/>
            <a:ext cx="4221686" cy="3997956"/>
          </a:xfrm>
          <a:prstGeom prst="rect">
            <a:avLst/>
          </a:prstGeom>
        </p:spPr>
      </p:pic>
    </p:spTree>
    <p:extLst>
      <p:ext uri="{BB962C8B-B14F-4D97-AF65-F5344CB8AC3E}">
        <p14:creationId xmlns:p14="http://schemas.microsoft.com/office/powerpoint/2010/main" val="282171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F2DFB7-D1A7-62AD-8684-A38646B70366}"/>
              </a:ext>
            </a:extLst>
          </p:cNvPr>
          <p:cNvPicPr>
            <a:picLocks noChangeAspect="1"/>
          </p:cNvPicPr>
          <p:nvPr/>
        </p:nvPicPr>
        <p:blipFill rotWithShape="1">
          <a:blip r:embed="rId2"/>
          <a:srcRect b="34679"/>
          <a:stretch/>
        </p:blipFill>
        <p:spPr>
          <a:xfrm>
            <a:off x="6091806" y="929653"/>
            <a:ext cx="2797089" cy="2730179"/>
          </a:xfrm>
          <a:prstGeom prst="rect">
            <a:avLst/>
          </a:prstGeom>
        </p:spPr>
      </p:pic>
      <p:pic>
        <p:nvPicPr>
          <p:cNvPr id="9" name="Picture 8">
            <a:extLst>
              <a:ext uri="{FF2B5EF4-FFF2-40B4-BE49-F238E27FC236}">
                <a16:creationId xmlns:a16="http://schemas.microsoft.com/office/drawing/2014/main" id="{A17674FC-5C19-C0BA-C9F0-9EEB384E0B03}"/>
              </a:ext>
            </a:extLst>
          </p:cNvPr>
          <p:cNvPicPr>
            <a:picLocks noChangeAspect="1"/>
          </p:cNvPicPr>
          <p:nvPr/>
        </p:nvPicPr>
        <p:blipFill rotWithShape="1">
          <a:blip r:embed="rId3"/>
          <a:srcRect b="33613"/>
          <a:stretch/>
        </p:blipFill>
        <p:spPr>
          <a:xfrm>
            <a:off x="545284" y="3886156"/>
            <a:ext cx="8271545" cy="2730180"/>
          </a:xfrm>
          <a:prstGeom prst="rect">
            <a:avLst/>
          </a:prstGeom>
        </p:spPr>
      </p:pic>
      <p:sp>
        <p:nvSpPr>
          <p:cNvPr id="10" name="TextBox 9">
            <a:extLst>
              <a:ext uri="{FF2B5EF4-FFF2-40B4-BE49-F238E27FC236}">
                <a16:creationId xmlns:a16="http://schemas.microsoft.com/office/drawing/2014/main" id="{BCB1C589-2AEF-8E91-8178-97F885A8F990}"/>
              </a:ext>
            </a:extLst>
          </p:cNvPr>
          <p:cNvSpPr txBox="1"/>
          <p:nvPr/>
        </p:nvSpPr>
        <p:spPr>
          <a:xfrm>
            <a:off x="6309919" y="6572454"/>
            <a:ext cx="2703497" cy="307777"/>
          </a:xfrm>
          <a:prstGeom prst="rect">
            <a:avLst/>
          </a:prstGeom>
          <a:noFill/>
        </p:spPr>
        <p:txBody>
          <a:bodyPr wrap="none" rtlCol="0">
            <a:spAutoFit/>
          </a:bodyPr>
          <a:lstStyle/>
          <a:p>
            <a:r>
              <a:rPr lang="en-AU" sz="1400" dirty="0">
                <a:solidFill>
                  <a:srgbClr val="FFFF00"/>
                </a:solidFill>
              </a:rPr>
              <a:t>Huge et al (2022), Climate Change </a:t>
            </a:r>
          </a:p>
        </p:txBody>
      </p:sp>
      <p:sp>
        <p:nvSpPr>
          <p:cNvPr id="11" name="TextBox 10">
            <a:extLst>
              <a:ext uri="{FF2B5EF4-FFF2-40B4-BE49-F238E27FC236}">
                <a16:creationId xmlns:a16="http://schemas.microsoft.com/office/drawing/2014/main" id="{0B2A93A7-B91C-C837-CE48-CE1A98AB23E4}"/>
              </a:ext>
            </a:extLst>
          </p:cNvPr>
          <p:cNvSpPr txBox="1"/>
          <p:nvPr/>
        </p:nvSpPr>
        <p:spPr>
          <a:xfrm>
            <a:off x="92279" y="90778"/>
            <a:ext cx="8844457" cy="954107"/>
          </a:xfrm>
          <a:prstGeom prst="rect">
            <a:avLst/>
          </a:prstGeom>
          <a:noFill/>
        </p:spPr>
        <p:txBody>
          <a:bodyPr wrap="square" rtlCol="0">
            <a:spAutoFit/>
          </a:bodyPr>
          <a:lstStyle/>
          <a:p>
            <a:pPr algn="ctr"/>
            <a:r>
              <a:rPr lang="en-AU" sz="2800" b="1" dirty="0">
                <a:solidFill>
                  <a:schemeClr val="bg1"/>
                </a:solidFill>
              </a:rPr>
              <a:t>Climate change impacts of farm profitability in Australian farms</a:t>
            </a:r>
          </a:p>
        </p:txBody>
      </p:sp>
      <p:sp>
        <p:nvSpPr>
          <p:cNvPr id="12" name="TextBox 11">
            <a:extLst>
              <a:ext uri="{FF2B5EF4-FFF2-40B4-BE49-F238E27FC236}">
                <a16:creationId xmlns:a16="http://schemas.microsoft.com/office/drawing/2014/main" id="{524939DC-BE05-70C8-2BD1-4738F093C821}"/>
              </a:ext>
            </a:extLst>
          </p:cNvPr>
          <p:cNvSpPr txBox="1"/>
          <p:nvPr/>
        </p:nvSpPr>
        <p:spPr>
          <a:xfrm>
            <a:off x="713065" y="1261850"/>
            <a:ext cx="3246539" cy="2308324"/>
          </a:xfrm>
          <a:prstGeom prst="rect">
            <a:avLst/>
          </a:prstGeom>
          <a:noFill/>
        </p:spPr>
        <p:txBody>
          <a:bodyPr wrap="square" rtlCol="0">
            <a:spAutoFit/>
          </a:bodyPr>
          <a:lstStyle/>
          <a:p>
            <a:pPr marL="342900" indent="-342900">
              <a:buAutoNum type="arabicPeriod"/>
            </a:pPr>
            <a:r>
              <a:rPr lang="en-AU" dirty="0">
                <a:solidFill>
                  <a:srgbClr val="FFFF00"/>
                </a:solidFill>
              </a:rPr>
              <a:t>Profitability decline by -22%</a:t>
            </a:r>
          </a:p>
          <a:p>
            <a:pPr marL="342900" indent="-342900">
              <a:buAutoNum type="arabicPeriod"/>
            </a:pPr>
            <a:endParaRPr lang="en-AU" dirty="0">
              <a:solidFill>
                <a:srgbClr val="FFFF00"/>
              </a:solidFill>
            </a:endParaRPr>
          </a:p>
          <a:p>
            <a:pPr marL="342900" indent="-342900">
              <a:buAutoNum type="arabicPeriod"/>
            </a:pPr>
            <a:r>
              <a:rPr lang="en-AU" dirty="0">
                <a:solidFill>
                  <a:srgbClr val="FFFF00"/>
                </a:solidFill>
              </a:rPr>
              <a:t>Future scenarios. </a:t>
            </a:r>
          </a:p>
          <a:p>
            <a:r>
              <a:rPr lang="en-AU" dirty="0">
                <a:solidFill>
                  <a:srgbClr val="FFFF00"/>
                </a:solidFill>
              </a:rPr>
              <a:t>	a. ~500 ppm- -13%</a:t>
            </a:r>
          </a:p>
          <a:p>
            <a:r>
              <a:rPr lang="en-AU" dirty="0">
                <a:solidFill>
                  <a:srgbClr val="FFFF00"/>
                </a:solidFill>
              </a:rPr>
              <a:t>	b. ~600 ppm – 25.5% </a:t>
            </a:r>
          </a:p>
          <a:p>
            <a:endParaRPr lang="en-AU" dirty="0">
              <a:solidFill>
                <a:srgbClr val="FFFF00"/>
              </a:solidFill>
            </a:endParaRPr>
          </a:p>
          <a:p>
            <a:r>
              <a:rPr lang="en-AU" dirty="0">
                <a:solidFill>
                  <a:srgbClr val="FFFF00"/>
                </a:solidFill>
              </a:rPr>
              <a:t>3. Adaptation strategies is needed to mitigate impacts</a:t>
            </a:r>
          </a:p>
        </p:txBody>
      </p:sp>
      <p:sp>
        <p:nvSpPr>
          <p:cNvPr id="13" name="TextBox 12">
            <a:extLst>
              <a:ext uri="{FF2B5EF4-FFF2-40B4-BE49-F238E27FC236}">
                <a16:creationId xmlns:a16="http://schemas.microsoft.com/office/drawing/2014/main" id="{4A2CBBC1-D53E-EEE9-AC3D-8956D2CBE764}"/>
              </a:ext>
            </a:extLst>
          </p:cNvPr>
          <p:cNvSpPr txBox="1"/>
          <p:nvPr/>
        </p:nvSpPr>
        <p:spPr>
          <a:xfrm>
            <a:off x="419214" y="6488668"/>
            <a:ext cx="4744953" cy="369332"/>
          </a:xfrm>
          <a:prstGeom prst="rect">
            <a:avLst/>
          </a:prstGeom>
          <a:noFill/>
        </p:spPr>
        <p:txBody>
          <a:bodyPr wrap="none" rtlCol="0">
            <a:spAutoFit/>
          </a:bodyPr>
          <a:lstStyle/>
          <a:p>
            <a:r>
              <a:rPr lang="en-AU" sz="1400" b="1" dirty="0">
                <a:solidFill>
                  <a:schemeClr val="bg1"/>
                </a:solidFill>
              </a:rPr>
              <a:t>RCP 8.5 scenario: CO2 conc reach to ~600 ppm by 2050, +2</a:t>
            </a:r>
            <a:r>
              <a:rPr lang="en-AU" sz="1400" b="1" baseline="30000" dirty="0">
                <a:solidFill>
                  <a:schemeClr val="bg1"/>
                </a:solidFill>
              </a:rPr>
              <a:t>o</a:t>
            </a:r>
            <a:r>
              <a:rPr lang="en-AU" sz="1400" b="1" dirty="0">
                <a:solidFill>
                  <a:schemeClr val="bg1"/>
                </a:solidFill>
              </a:rPr>
              <a:t>C</a:t>
            </a:r>
            <a:r>
              <a:rPr lang="en-AU" dirty="0">
                <a:solidFill>
                  <a:schemeClr val="bg1"/>
                </a:solidFill>
              </a:rPr>
              <a:t>)</a:t>
            </a:r>
          </a:p>
        </p:txBody>
      </p:sp>
      <p:sp>
        <p:nvSpPr>
          <p:cNvPr id="14" name="TextBox 13">
            <a:extLst>
              <a:ext uri="{FF2B5EF4-FFF2-40B4-BE49-F238E27FC236}">
                <a16:creationId xmlns:a16="http://schemas.microsoft.com/office/drawing/2014/main" id="{37C0E2B6-426B-AD72-5206-64332DA79F44}"/>
              </a:ext>
            </a:extLst>
          </p:cNvPr>
          <p:cNvSpPr txBox="1"/>
          <p:nvPr/>
        </p:nvSpPr>
        <p:spPr>
          <a:xfrm>
            <a:off x="7992247" y="929653"/>
            <a:ext cx="944489" cy="369332"/>
          </a:xfrm>
          <a:prstGeom prst="rect">
            <a:avLst/>
          </a:prstGeom>
          <a:noFill/>
        </p:spPr>
        <p:txBody>
          <a:bodyPr wrap="none" rtlCol="0">
            <a:spAutoFit/>
          </a:bodyPr>
          <a:lstStyle/>
          <a:p>
            <a:r>
              <a:rPr lang="en-AU" dirty="0">
                <a:solidFill>
                  <a:srgbClr val="C00000"/>
                </a:solidFill>
              </a:rPr>
              <a:t>~-22.6%</a:t>
            </a:r>
          </a:p>
        </p:txBody>
      </p:sp>
      <p:sp>
        <p:nvSpPr>
          <p:cNvPr id="15" name="TextBox 14">
            <a:extLst>
              <a:ext uri="{FF2B5EF4-FFF2-40B4-BE49-F238E27FC236}">
                <a16:creationId xmlns:a16="http://schemas.microsoft.com/office/drawing/2014/main" id="{DB8DD255-082A-C244-913C-DDFA1ECADDE9}"/>
              </a:ext>
            </a:extLst>
          </p:cNvPr>
          <p:cNvSpPr txBox="1"/>
          <p:nvPr/>
        </p:nvSpPr>
        <p:spPr>
          <a:xfrm>
            <a:off x="5164167" y="3825380"/>
            <a:ext cx="1489510" cy="369332"/>
          </a:xfrm>
          <a:prstGeom prst="rect">
            <a:avLst/>
          </a:prstGeom>
          <a:noFill/>
        </p:spPr>
        <p:txBody>
          <a:bodyPr wrap="none" rtlCol="0">
            <a:spAutoFit/>
          </a:bodyPr>
          <a:lstStyle/>
          <a:p>
            <a:r>
              <a:rPr lang="en-AU" dirty="0">
                <a:solidFill>
                  <a:srgbClr val="C00000"/>
                </a:solidFill>
              </a:rPr>
              <a:t>Mean: -25.6%</a:t>
            </a:r>
          </a:p>
        </p:txBody>
      </p:sp>
      <p:sp>
        <p:nvSpPr>
          <p:cNvPr id="16" name="Rectangle 15">
            <a:extLst>
              <a:ext uri="{FF2B5EF4-FFF2-40B4-BE49-F238E27FC236}">
                <a16:creationId xmlns:a16="http://schemas.microsoft.com/office/drawing/2014/main" id="{34E1455E-9738-BEB8-F1BB-96297FA9218E}"/>
              </a:ext>
            </a:extLst>
          </p:cNvPr>
          <p:cNvSpPr/>
          <p:nvPr/>
        </p:nvSpPr>
        <p:spPr>
          <a:xfrm>
            <a:off x="5294752" y="929652"/>
            <a:ext cx="3849248" cy="2850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AU" dirty="0">
                <a:solidFill>
                  <a:schemeClr val="bg1"/>
                </a:solidFill>
              </a:rPr>
              <a:t>Change in rainfall patterns</a:t>
            </a:r>
          </a:p>
          <a:p>
            <a:pPr marL="342900" indent="-342900">
              <a:buAutoNum type="arabicPeriod"/>
            </a:pPr>
            <a:r>
              <a:rPr lang="en-AU" dirty="0">
                <a:solidFill>
                  <a:schemeClr val="bg1"/>
                </a:solidFill>
              </a:rPr>
              <a:t>Increasing temperature/ heat wave</a:t>
            </a:r>
          </a:p>
          <a:p>
            <a:pPr marL="342900" indent="-342900">
              <a:buAutoNum type="arabicPeriod"/>
            </a:pPr>
            <a:r>
              <a:rPr lang="en-AU" dirty="0">
                <a:solidFill>
                  <a:schemeClr val="bg1"/>
                </a:solidFill>
              </a:rPr>
              <a:t>Pest and pathogen pressures</a:t>
            </a:r>
          </a:p>
          <a:p>
            <a:pPr marL="342900" indent="-342900">
              <a:buAutoNum type="arabicPeriod"/>
            </a:pPr>
            <a:r>
              <a:rPr lang="en-AU" dirty="0">
                <a:solidFill>
                  <a:schemeClr val="bg1"/>
                </a:solidFill>
              </a:rPr>
              <a:t>Soil degradation/ erosion</a:t>
            </a:r>
          </a:p>
          <a:p>
            <a:pPr marL="342900" indent="-342900">
              <a:buAutoNum type="arabicPeriod"/>
            </a:pPr>
            <a:r>
              <a:rPr lang="en-AU" dirty="0">
                <a:solidFill>
                  <a:schemeClr val="bg1"/>
                </a:solidFill>
              </a:rPr>
              <a:t>Thermal tolerance limits of crops/ animals/ microbes</a:t>
            </a:r>
          </a:p>
          <a:p>
            <a:pPr marL="342900" indent="-342900">
              <a:buAutoNum type="arabicPeriod"/>
            </a:pPr>
            <a:endParaRPr lang="en-AU" dirty="0">
              <a:solidFill>
                <a:srgbClr val="FFFF00"/>
              </a:solidFill>
            </a:endParaRPr>
          </a:p>
        </p:txBody>
      </p:sp>
      <p:sp>
        <p:nvSpPr>
          <p:cNvPr id="17" name="TextBox 16">
            <a:extLst>
              <a:ext uri="{FF2B5EF4-FFF2-40B4-BE49-F238E27FC236}">
                <a16:creationId xmlns:a16="http://schemas.microsoft.com/office/drawing/2014/main" id="{8B30D35A-20D3-1F07-A4FF-3EB0D51EC344}"/>
              </a:ext>
            </a:extLst>
          </p:cNvPr>
          <p:cNvSpPr txBox="1"/>
          <p:nvPr/>
        </p:nvSpPr>
        <p:spPr>
          <a:xfrm>
            <a:off x="5284245" y="956141"/>
            <a:ext cx="184731" cy="400110"/>
          </a:xfrm>
          <a:prstGeom prst="rect">
            <a:avLst/>
          </a:prstGeom>
          <a:noFill/>
        </p:spPr>
        <p:txBody>
          <a:bodyPr wrap="none" rtlCol="0">
            <a:spAutoFit/>
          </a:bodyPr>
          <a:lstStyle/>
          <a:p>
            <a:endParaRPr lang="en-AU" sz="2000" dirty="0">
              <a:solidFill>
                <a:schemeClr val="bg1"/>
              </a:solidFill>
            </a:endParaRPr>
          </a:p>
        </p:txBody>
      </p:sp>
    </p:spTree>
    <p:extLst>
      <p:ext uri="{BB962C8B-B14F-4D97-AF65-F5344CB8AC3E}">
        <p14:creationId xmlns:p14="http://schemas.microsoft.com/office/powerpoint/2010/main" val="7477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DACF1-5C6B-E33A-AE57-E70463D53AD8}"/>
              </a:ext>
            </a:extLst>
          </p:cNvPr>
          <p:cNvPicPr>
            <a:picLocks noChangeAspect="1"/>
          </p:cNvPicPr>
          <p:nvPr/>
        </p:nvPicPr>
        <p:blipFill>
          <a:blip r:embed="rId2"/>
          <a:stretch>
            <a:fillRect/>
          </a:stretch>
        </p:blipFill>
        <p:spPr>
          <a:xfrm>
            <a:off x="469783" y="1660630"/>
            <a:ext cx="7459418" cy="4094512"/>
          </a:xfrm>
          <a:prstGeom prst="rect">
            <a:avLst/>
          </a:prstGeom>
        </p:spPr>
      </p:pic>
      <p:pic>
        <p:nvPicPr>
          <p:cNvPr id="4" name="Picture 3">
            <a:extLst>
              <a:ext uri="{FF2B5EF4-FFF2-40B4-BE49-F238E27FC236}">
                <a16:creationId xmlns:a16="http://schemas.microsoft.com/office/drawing/2014/main" id="{3E6D947C-DF67-F886-383E-B0A5B2C332AA}"/>
              </a:ext>
            </a:extLst>
          </p:cNvPr>
          <p:cNvPicPr>
            <a:picLocks noChangeAspect="1"/>
          </p:cNvPicPr>
          <p:nvPr/>
        </p:nvPicPr>
        <p:blipFill>
          <a:blip r:embed="rId3"/>
          <a:stretch>
            <a:fillRect/>
          </a:stretch>
        </p:blipFill>
        <p:spPr>
          <a:xfrm>
            <a:off x="469783" y="219087"/>
            <a:ext cx="5788205" cy="1377777"/>
          </a:xfrm>
          <a:prstGeom prst="rect">
            <a:avLst/>
          </a:prstGeom>
        </p:spPr>
      </p:pic>
      <p:pic>
        <p:nvPicPr>
          <p:cNvPr id="5" name="Picture 4">
            <a:extLst>
              <a:ext uri="{FF2B5EF4-FFF2-40B4-BE49-F238E27FC236}">
                <a16:creationId xmlns:a16="http://schemas.microsoft.com/office/drawing/2014/main" id="{5BD842B2-79D5-A038-759D-CD6CFDA5AD89}"/>
              </a:ext>
            </a:extLst>
          </p:cNvPr>
          <p:cNvPicPr>
            <a:picLocks noChangeAspect="1"/>
          </p:cNvPicPr>
          <p:nvPr/>
        </p:nvPicPr>
        <p:blipFill>
          <a:blip r:embed="rId4"/>
          <a:stretch>
            <a:fillRect/>
          </a:stretch>
        </p:blipFill>
        <p:spPr>
          <a:xfrm>
            <a:off x="6672341" y="219087"/>
            <a:ext cx="2158171" cy="542591"/>
          </a:xfrm>
          <a:prstGeom prst="rect">
            <a:avLst/>
          </a:prstGeom>
        </p:spPr>
      </p:pic>
      <p:sp>
        <p:nvSpPr>
          <p:cNvPr id="3" name="Rectangle 2">
            <a:extLst>
              <a:ext uri="{FF2B5EF4-FFF2-40B4-BE49-F238E27FC236}">
                <a16:creationId xmlns:a16="http://schemas.microsoft.com/office/drawing/2014/main" id="{41723068-8B82-C5D2-C1D6-7542572E9F73}"/>
              </a:ext>
            </a:extLst>
          </p:cNvPr>
          <p:cNvSpPr/>
          <p:nvPr/>
        </p:nvSpPr>
        <p:spPr>
          <a:xfrm>
            <a:off x="469782" y="5818909"/>
            <a:ext cx="7459417" cy="1045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Abundance of many economically important crop pathogen will significantly increase</a:t>
            </a:r>
          </a:p>
        </p:txBody>
      </p:sp>
    </p:spTree>
    <p:extLst>
      <p:ext uri="{BB962C8B-B14F-4D97-AF65-F5344CB8AC3E}">
        <p14:creationId xmlns:p14="http://schemas.microsoft.com/office/powerpoint/2010/main" val="3879304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A510E-8451-B146-7F0F-27ED7B1D2776}"/>
              </a:ext>
            </a:extLst>
          </p:cNvPr>
          <p:cNvPicPr>
            <a:picLocks noChangeAspect="1"/>
          </p:cNvPicPr>
          <p:nvPr/>
        </p:nvPicPr>
        <p:blipFill>
          <a:blip r:embed="rId2"/>
          <a:stretch>
            <a:fillRect/>
          </a:stretch>
        </p:blipFill>
        <p:spPr>
          <a:xfrm>
            <a:off x="188753" y="2091116"/>
            <a:ext cx="8766494" cy="4455185"/>
          </a:xfrm>
          <a:prstGeom prst="rect">
            <a:avLst/>
          </a:prstGeom>
        </p:spPr>
      </p:pic>
      <p:grpSp>
        <p:nvGrpSpPr>
          <p:cNvPr id="7" name="Group 6">
            <a:extLst>
              <a:ext uri="{FF2B5EF4-FFF2-40B4-BE49-F238E27FC236}">
                <a16:creationId xmlns:a16="http://schemas.microsoft.com/office/drawing/2014/main" id="{49A74366-C79E-7FA4-E9F3-FE0D80EF053E}"/>
              </a:ext>
            </a:extLst>
          </p:cNvPr>
          <p:cNvGrpSpPr/>
          <p:nvPr/>
        </p:nvGrpSpPr>
        <p:grpSpPr>
          <a:xfrm>
            <a:off x="326506" y="1803202"/>
            <a:ext cx="8628741" cy="4743099"/>
            <a:chOff x="326506" y="1803202"/>
            <a:chExt cx="8628741" cy="4743099"/>
          </a:xfrm>
        </p:grpSpPr>
        <p:pic>
          <p:nvPicPr>
            <p:cNvPr id="14" name="Picture 13">
              <a:extLst>
                <a:ext uri="{FF2B5EF4-FFF2-40B4-BE49-F238E27FC236}">
                  <a16:creationId xmlns:a16="http://schemas.microsoft.com/office/drawing/2014/main" id="{F6CCEF7A-D88C-83DA-6C32-92A8AB22E64F}"/>
                </a:ext>
              </a:extLst>
            </p:cNvPr>
            <p:cNvPicPr>
              <a:picLocks noChangeAspect="1"/>
            </p:cNvPicPr>
            <p:nvPr/>
          </p:nvPicPr>
          <p:blipFill>
            <a:blip r:embed="rId3"/>
            <a:stretch>
              <a:fillRect/>
            </a:stretch>
          </p:blipFill>
          <p:spPr>
            <a:xfrm>
              <a:off x="326506" y="1803202"/>
              <a:ext cx="8315665" cy="4743099"/>
            </a:xfrm>
            <a:prstGeom prst="rect">
              <a:avLst/>
            </a:prstGeom>
          </p:spPr>
        </p:pic>
        <p:pic>
          <p:nvPicPr>
            <p:cNvPr id="4" name="Picture 3">
              <a:extLst>
                <a:ext uri="{FF2B5EF4-FFF2-40B4-BE49-F238E27FC236}">
                  <a16:creationId xmlns:a16="http://schemas.microsoft.com/office/drawing/2014/main" id="{C9DB57DA-D69F-6C5F-0266-92F9B0BF104D}"/>
                </a:ext>
              </a:extLst>
            </p:cNvPr>
            <p:cNvPicPr>
              <a:picLocks noChangeAspect="1"/>
            </p:cNvPicPr>
            <p:nvPr/>
          </p:nvPicPr>
          <p:blipFill rotWithShape="1">
            <a:blip r:embed="rId4"/>
            <a:srcRect t="41505" r="41291" b="30382"/>
            <a:stretch/>
          </p:blipFill>
          <p:spPr>
            <a:xfrm>
              <a:off x="4659660" y="5118112"/>
              <a:ext cx="4295587" cy="1285602"/>
            </a:xfrm>
            <a:prstGeom prst="rect">
              <a:avLst/>
            </a:prstGeom>
          </p:spPr>
        </p:pic>
      </p:grpSp>
      <p:sp>
        <p:nvSpPr>
          <p:cNvPr id="6" name="TextBox 5">
            <a:extLst>
              <a:ext uri="{FF2B5EF4-FFF2-40B4-BE49-F238E27FC236}">
                <a16:creationId xmlns:a16="http://schemas.microsoft.com/office/drawing/2014/main" id="{2C15C355-8516-1C0A-5545-7F34BE360A80}"/>
              </a:ext>
            </a:extLst>
          </p:cNvPr>
          <p:cNvSpPr txBox="1"/>
          <p:nvPr/>
        </p:nvSpPr>
        <p:spPr>
          <a:xfrm>
            <a:off x="1308683" y="331332"/>
            <a:ext cx="5584882" cy="1077218"/>
          </a:xfrm>
          <a:prstGeom prst="rect">
            <a:avLst/>
          </a:prstGeom>
          <a:noFill/>
        </p:spPr>
        <p:txBody>
          <a:bodyPr wrap="square" rtlCol="0">
            <a:spAutoFit/>
          </a:bodyPr>
          <a:lstStyle/>
          <a:p>
            <a:pPr algn="ctr"/>
            <a:r>
              <a:rPr lang="en-US" sz="3200" b="1" dirty="0">
                <a:solidFill>
                  <a:schemeClr val="bg1"/>
                </a:solidFill>
              </a:rPr>
              <a:t>Microbes are earliest responder to environmental changes</a:t>
            </a:r>
          </a:p>
        </p:txBody>
      </p:sp>
    </p:spTree>
    <p:extLst>
      <p:ext uri="{BB962C8B-B14F-4D97-AF65-F5344CB8AC3E}">
        <p14:creationId xmlns:p14="http://schemas.microsoft.com/office/powerpoint/2010/main" val="107995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65C2B-3412-0790-6054-A087A190F6E3}"/>
              </a:ext>
            </a:extLst>
          </p:cNvPr>
          <p:cNvPicPr>
            <a:picLocks noChangeAspect="1"/>
          </p:cNvPicPr>
          <p:nvPr/>
        </p:nvPicPr>
        <p:blipFill>
          <a:blip r:embed="rId2"/>
          <a:stretch>
            <a:fillRect/>
          </a:stretch>
        </p:blipFill>
        <p:spPr>
          <a:xfrm>
            <a:off x="4868525" y="2969527"/>
            <a:ext cx="4130344" cy="3014677"/>
          </a:xfrm>
          <a:prstGeom prst="rect">
            <a:avLst/>
          </a:prstGeom>
        </p:spPr>
      </p:pic>
      <p:sp>
        <p:nvSpPr>
          <p:cNvPr id="3" name="Rectangle 2">
            <a:extLst>
              <a:ext uri="{FF2B5EF4-FFF2-40B4-BE49-F238E27FC236}">
                <a16:creationId xmlns:a16="http://schemas.microsoft.com/office/drawing/2014/main" id="{B2867553-B164-1495-0F42-242EC04511D6}"/>
              </a:ext>
            </a:extLst>
          </p:cNvPr>
          <p:cNvSpPr/>
          <p:nvPr/>
        </p:nvSpPr>
        <p:spPr>
          <a:xfrm>
            <a:off x="6281279" y="2284463"/>
            <a:ext cx="2530212" cy="6565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Australian Scale</a:t>
            </a:r>
          </a:p>
        </p:txBody>
      </p:sp>
      <p:sp>
        <p:nvSpPr>
          <p:cNvPr id="8" name="Rectangle 7">
            <a:extLst>
              <a:ext uri="{FF2B5EF4-FFF2-40B4-BE49-F238E27FC236}">
                <a16:creationId xmlns:a16="http://schemas.microsoft.com/office/drawing/2014/main" id="{33339725-5162-9365-E02A-19001CD97BA9}"/>
              </a:ext>
            </a:extLst>
          </p:cNvPr>
          <p:cNvSpPr/>
          <p:nvPr/>
        </p:nvSpPr>
        <p:spPr>
          <a:xfrm>
            <a:off x="5008017" y="2278533"/>
            <a:ext cx="1273262" cy="6565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 Phytologist</a:t>
            </a:r>
          </a:p>
        </p:txBody>
      </p:sp>
      <p:sp>
        <p:nvSpPr>
          <p:cNvPr id="9" name="TextBox 8">
            <a:extLst>
              <a:ext uri="{FF2B5EF4-FFF2-40B4-BE49-F238E27FC236}">
                <a16:creationId xmlns:a16="http://schemas.microsoft.com/office/drawing/2014/main" id="{80C6DEB8-12F1-716F-CFE6-D1BC3F168A5C}"/>
              </a:ext>
            </a:extLst>
          </p:cNvPr>
          <p:cNvSpPr txBox="1"/>
          <p:nvPr/>
        </p:nvSpPr>
        <p:spPr>
          <a:xfrm>
            <a:off x="6040073" y="6496803"/>
            <a:ext cx="2495940" cy="307777"/>
          </a:xfrm>
          <a:prstGeom prst="rect">
            <a:avLst/>
          </a:prstGeom>
          <a:noFill/>
        </p:spPr>
        <p:txBody>
          <a:bodyPr wrap="none" rtlCol="0">
            <a:spAutoFit/>
          </a:bodyPr>
          <a:lstStyle/>
          <a:p>
            <a:r>
              <a:rPr lang="en-AU" sz="1400" dirty="0">
                <a:solidFill>
                  <a:schemeClr val="bg1"/>
                </a:solidFill>
              </a:rPr>
              <a:t>Delgado _Baquerizo et al., 2017</a:t>
            </a:r>
          </a:p>
        </p:txBody>
      </p:sp>
      <p:sp>
        <p:nvSpPr>
          <p:cNvPr id="11" name="TextBox 10">
            <a:extLst>
              <a:ext uri="{FF2B5EF4-FFF2-40B4-BE49-F238E27FC236}">
                <a16:creationId xmlns:a16="http://schemas.microsoft.com/office/drawing/2014/main" id="{DFE587D2-B139-6D95-810A-17652360E14F}"/>
              </a:ext>
            </a:extLst>
          </p:cNvPr>
          <p:cNvSpPr txBox="1"/>
          <p:nvPr/>
        </p:nvSpPr>
        <p:spPr>
          <a:xfrm>
            <a:off x="437625" y="6540055"/>
            <a:ext cx="2495940" cy="307777"/>
          </a:xfrm>
          <a:prstGeom prst="rect">
            <a:avLst/>
          </a:prstGeom>
          <a:noFill/>
        </p:spPr>
        <p:txBody>
          <a:bodyPr wrap="none" rtlCol="0">
            <a:spAutoFit/>
          </a:bodyPr>
          <a:lstStyle/>
          <a:p>
            <a:r>
              <a:rPr lang="en-AU" sz="1400" dirty="0">
                <a:solidFill>
                  <a:schemeClr val="bg1"/>
                </a:solidFill>
              </a:rPr>
              <a:t>Delgado _Baquerizo et al., 2020</a:t>
            </a:r>
          </a:p>
        </p:txBody>
      </p:sp>
      <p:pic>
        <p:nvPicPr>
          <p:cNvPr id="6" name="Picture 5">
            <a:extLst>
              <a:ext uri="{FF2B5EF4-FFF2-40B4-BE49-F238E27FC236}">
                <a16:creationId xmlns:a16="http://schemas.microsoft.com/office/drawing/2014/main" id="{180851A5-B85F-FDB9-794C-0BDA08460BC3}"/>
              </a:ext>
            </a:extLst>
          </p:cNvPr>
          <p:cNvPicPr/>
          <p:nvPr/>
        </p:nvPicPr>
        <p:blipFill rotWithShape="1">
          <a:blip r:embed="rId3">
            <a:extLst>
              <a:ext uri="{28A0092B-C50C-407E-A947-70E740481C1C}">
                <a14:useLocalDpi xmlns:a14="http://schemas.microsoft.com/office/drawing/2010/main" val="0"/>
              </a:ext>
            </a:extLst>
          </a:blip>
          <a:srcRect l="5766" t="2261" r="53876" b="57967"/>
          <a:stretch/>
        </p:blipFill>
        <p:spPr bwMode="auto">
          <a:xfrm>
            <a:off x="292913" y="2969527"/>
            <a:ext cx="4508500" cy="3049957"/>
          </a:xfrm>
          <a:prstGeom prst="rect">
            <a:avLst/>
          </a:prstGeom>
          <a:solidFill>
            <a:srgbClr val="FFFFFF"/>
          </a:solidFill>
          <a:ln>
            <a:noFill/>
          </a:ln>
        </p:spPr>
      </p:pic>
      <p:sp>
        <p:nvSpPr>
          <p:cNvPr id="12" name="Rectangle 11">
            <a:extLst>
              <a:ext uri="{FF2B5EF4-FFF2-40B4-BE49-F238E27FC236}">
                <a16:creationId xmlns:a16="http://schemas.microsoft.com/office/drawing/2014/main" id="{F194E0D6-B6E2-3D02-DB15-87F6AD641BB6}"/>
              </a:ext>
            </a:extLst>
          </p:cNvPr>
          <p:cNvSpPr/>
          <p:nvPr/>
        </p:nvSpPr>
        <p:spPr>
          <a:xfrm>
            <a:off x="1926886" y="2291374"/>
            <a:ext cx="2013357" cy="6565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Global Scale</a:t>
            </a:r>
          </a:p>
        </p:txBody>
      </p:sp>
      <p:pic>
        <p:nvPicPr>
          <p:cNvPr id="14" name="Picture 13">
            <a:extLst>
              <a:ext uri="{FF2B5EF4-FFF2-40B4-BE49-F238E27FC236}">
                <a16:creationId xmlns:a16="http://schemas.microsoft.com/office/drawing/2014/main" id="{01175AAD-E87E-2EC9-6AD5-2EAC4C5ACED0}"/>
              </a:ext>
            </a:extLst>
          </p:cNvPr>
          <p:cNvPicPr>
            <a:picLocks noChangeAspect="1"/>
          </p:cNvPicPr>
          <p:nvPr/>
        </p:nvPicPr>
        <p:blipFill rotWithShape="1">
          <a:blip r:embed="rId4"/>
          <a:srcRect l="-2" t="-1" r="78434" b="81961"/>
          <a:stretch/>
        </p:blipFill>
        <p:spPr>
          <a:xfrm>
            <a:off x="637270" y="2269480"/>
            <a:ext cx="1273262" cy="665569"/>
          </a:xfrm>
          <a:prstGeom prst="rect">
            <a:avLst/>
          </a:prstGeom>
        </p:spPr>
      </p:pic>
      <p:sp>
        <p:nvSpPr>
          <p:cNvPr id="15" name="TextBox 14">
            <a:extLst>
              <a:ext uri="{FF2B5EF4-FFF2-40B4-BE49-F238E27FC236}">
                <a16:creationId xmlns:a16="http://schemas.microsoft.com/office/drawing/2014/main" id="{34C6D052-15C6-BD58-29C8-E8431B1E4849}"/>
              </a:ext>
            </a:extLst>
          </p:cNvPr>
          <p:cNvSpPr txBox="1"/>
          <p:nvPr/>
        </p:nvSpPr>
        <p:spPr>
          <a:xfrm>
            <a:off x="482480" y="284518"/>
            <a:ext cx="7458405" cy="1846659"/>
          </a:xfrm>
          <a:prstGeom prst="rect">
            <a:avLst/>
          </a:prstGeom>
          <a:noFill/>
        </p:spPr>
        <p:txBody>
          <a:bodyPr wrap="square" rtlCol="0">
            <a:spAutoFit/>
          </a:bodyPr>
          <a:lstStyle/>
          <a:p>
            <a:pPr algn="ctr"/>
            <a:r>
              <a:rPr lang="en-AU" sz="3200" b="1" dirty="0">
                <a:solidFill>
                  <a:schemeClr val="bg1"/>
                </a:solidFill>
              </a:rPr>
              <a:t>Loss of soil biodiversity reduces primary productivity, nutrient cycling, carbon storage, water storage</a:t>
            </a:r>
          </a:p>
          <a:p>
            <a:endParaRPr lang="en-AU" dirty="0"/>
          </a:p>
        </p:txBody>
      </p:sp>
    </p:spTree>
    <p:extLst>
      <p:ext uri="{BB962C8B-B14F-4D97-AF65-F5344CB8AC3E}">
        <p14:creationId xmlns:p14="http://schemas.microsoft.com/office/powerpoint/2010/main" val="98555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3EAEE4E9-F943-89EE-8B3F-4857D878623C}"/>
              </a:ext>
            </a:extLst>
          </p:cNvPr>
          <p:cNvPicPr/>
          <p:nvPr/>
        </p:nvPicPr>
        <p:blipFill>
          <a:blip r:embed="rId2"/>
          <a:stretch/>
        </p:blipFill>
        <p:spPr>
          <a:xfrm>
            <a:off x="3342" y="1670695"/>
            <a:ext cx="5287115" cy="5225142"/>
          </a:xfrm>
          <a:prstGeom prst="rect">
            <a:avLst/>
          </a:prstGeom>
          <a:ln>
            <a:noFill/>
          </a:ln>
        </p:spPr>
      </p:pic>
      <p:sp>
        <p:nvSpPr>
          <p:cNvPr id="4" name="TextBox 3">
            <a:extLst>
              <a:ext uri="{FF2B5EF4-FFF2-40B4-BE49-F238E27FC236}">
                <a16:creationId xmlns:a16="http://schemas.microsoft.com/office/drawing/2014/main" id="{D0159707-2E67-400A-581C-4E6688B85CC6}"/>
              </a:ext>
            </a:extLst>
          </p:cNvPr>
          <p:cNvSpPr txBox="1"/>
          <p:nvPr/>
        </p:nvSpPr>
        <p:spPr>
          <a:xfrm>
            <a:off x="5503477" y="1580913"/>
            <a:ext cx="3363686" cy="3970318"/>
          </a:xfrm>
          <a:prstGeom prst="rect">
            <a:avLst/>
          </a:prstGeom>
          <a:noFill/>
        </p:spPr>
        <p:txBody>
          <a:bodyPr wrap="square" rtlCol="0">
            <a:spAutoFit/>
          </a:bodyPr>
          <a:lstStyle/>
          <a:p>
            <a:pPr algn="just"/>
            <a:endParaRPr lang="en-AU" sz="2400" b="1" dirty="0"/>
          </a:p>
          <a:p>
            <a:pPr algn="just"/>
            <a:endParaRPr lang="en-AU" sz="2400" b="1" dirty="0"/>
          </a:p>
          <a:p>
            <a:pPr algn="just"/>
            <a:r>
              <a:rPr lang="en-AU" sz="2000" b="1" dirty="0">
                <a:solidFill>
                  <a:schemeClr val="bg1"/>
                </a:solidFill>
              </a:rPr>
              <a:t>Short term </a:t>
            </a:r>
            <a:r>
              <a:rPr lang="en-AU" sz="2000" dirty="0">
                <a:solidFill>
                  <a:schemeClr val="bg1"/>
                </a:solidFill>
              </a:rPr>
              <a:t>adaptation driven by the plant microbiome, </a:t>
            </a:r>
          </a:p>
          <a:p>
            <a:pPr algn="just"/>
            <a:endParaRPr lang="en-AU" sz="2000" dirty="0">
              <a:solidFill>
                <a:schemeClr val="bg1"/>
              </a:solidFill>
            </a:endParaRPr>
          </a:p>
          <a:p>
            <a:pPr algn="just"/>
            <a:endParaRPr lang="en-AU" sz="2000" dirty="0">
              <a:solidFill>
                <a:schemeClr val="bg1"/>
              </a:solidFill>
            </a:endParaRPr>
          </a:p>
          <a:p>
            <a:pPr algn="just"/>
            <a:endParaRPr lang="en-AU" sz="2000" dirty="0">
              <a:solidFill>
                <a:schemeClr val="bg1"/>
              </a:solidFill>
            </a:endParaRPr>
          </a:p>
          <a:p>
            <a:pPr algn="just"/>
            <a:endParaRPr lang="en-AU" sz="2000" dirty="0">
              <a:solidFill>
                <a:schemeClr val="bg1"/>
              </a:solidFill>
            </a:endParaRPr>
          </a:p>
          <a:p>
            <a:pPr algn="just"/>
            <a:r>
              <a:rPr lang="en-AU" sz="2000" b="1" dirty="0">
                <a:solidFill>
                  <a:schemeClr val="bg1"/>
                </a:solidFill>
              </a:rPr>
              <a:t>Long-term </a:t>
            </a:r>
            <a:r>
              <a:rPr lang="en-AU" sz="2000" dirty="0">
                <a:solidFill>
                  <a:schemeClr val="bg1"/>
                </a:solidFill>
              </a:rPr>
              <a:t>adaptation driven equally by eco-evolutionary interactions between the plant microbiome and its hos</a:t>
            </a:r>
            <a:r>
              <a:rPr lang="en-AU" sz="2400" dirty="0">
                <a:solidFill>
                  <a:schemeClr val="bg1"/>
                </a:solidFill>
              </a:rPr>
              <a:t>t</a:t>
            </a:r>
            <a:endParaRPr lang="en-US" sz="2400" dirty="0">
              <a:solidFill>
                <a:schemeClr val="bg1"/>
              </a:solidFill>
            </a:endParaRPr>
          </a:p>
        </p:txBody>
      </p:sp>
      <p:sp>
        <p:nvSpPr>
          <p:cNvPr id="5" name="TextBox 4">
            <a:extLst>
              <a:ext uri="{FF2B5EF4-FFF2-40B4-BE49-F238E27FC236}">
                <a16:creationId xmlns:a16="http://schemas.microsoft.com/office/drawing/2014/main" id="{A5FF3353-7782-AE6D-9E33-CD0E6D21C16D}"/>
              </a:ext>
            </a:extLst>
          </p:cNvPr>
          <p:cNvSpPr txBox="1"/>
          <p:nvPr/>
        </p:nvSpPr>
        <p:spPr>
          <a:xfrm>
            <a:off x="5592535" y="234040"/>
            <a:ext cx="3739243" cy="1077218"/>
          </a:xfrm>
          <a:prstGeom prst="rect">
            <a:avLst/>
          </a:prstGeom>
          <a:noFill/>
        </p:spPr>
        <p:txBody>
          <a:bodyPr wrap="square" rtlCol="0">
            <a:spAutoFit/>
          </a:bodyPr>
          <a:lstStyle/>
          <a:p>
            <a:r>
              <a:rPr lang="en-US" sz="3200" b="1" dirty="0">
                <a:solidFill>
                  <a:schemeClr val="bg1"/>
                </a:solidFill>
              </a:rPr>
              <a:t>Plant adaptation to climate change</a:t>
            </a:r>
          </a:p>
        </p:txBody>
      </p:sp>
      <p:pic>
        <p:nvPicPr>
          <p:cNvPr id="6" name="Picture 5">
            <a:extLst>
              <a:ext uri="{FF2B5EF4-FFF2-40B4-BE49-F238E27FC236}">
                <a16:creationId xmlns:a16="http://schemas.microsoft.com/office/drawing/2014/main" id="{AC8E65CB-FA92-412B-E891-326D254111FA}"/>
              </a:ext>
            </a:extLst>
          </p:cNvPr>
          <p:cNvPicPr>
            <a:picLocks noChangeAspect="1"/>
          </p:cNvPicPr>
          <p:nvPr/>
        </p:nvPicPr>
        <p:blipFill rotWithShape="1">
          <a:blip r:embed="rId3"/>
          <a:srcRect t="16857" b="17143"/>
          <a:stretch/>
        </p:blipFill>
        <p:spPr>
          <a:xfrm>
            <a:off x="0" y="-35614"/>
            <a:ext cx="3918857" cy="1616527"/>
          </a:xfrm>
          <a:prstGeom prst="rect">
            <a:avLst/>
          </a:prstGeom>
        </p:spPr>
      </p:pic>
    </p:spTree>
    <p:extLst>
      <p:ext uri="{BB962C8B-B14F-4D97-AF65-F5344CB8AC3E}">
        <p14:creationId xmlns:p14="http://schemas.microsoft.com/office/powerpoint/2010/main" val="1317204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753</TotalTime>
  <Words>575</Words>
  <Application>Microsoft Office PowerPoint</Application>
  <PresentationFormat>On-screen Show (4:3)</PresentationFormat>
  <Paragraphs>86</Paragraphs>
  <Slides>11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Western Sydney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Brajesh Singh</dc:creator>
  <cp:lastModifiedBy>Cumming, Nicholas (DPS)</cp:lastModifiedBy>
  <cp:revision>30</cp:revision>
  <dcterms:created xsi:type="dcterms:W3CDTF">2023-09-17T03:08:05Z</dcterms:created>
  <dcterms:modified xsi:type="dcterms:W3CDTF">2023-09-20T00:30:53Z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4ea0fa-41da-4eb0-b95e-07c328641c0b_Enabled">
    <vt:lpwstr>true</vt:lpwstr>
  </property>
  <property fmtid="{D5CDD505-2E9C-101B-9397-08002B2CF9AE}" pid="3" name="MSIP_Label_234ea0fa-41da-4eb0-b95e-07c328641c0b_SetDate">
    <vt:lpwstr>2023-09-20T00:30:49Z</vt:lpwstr>
  </property>
  <property fmtid="{D5CDD505-2E9C-101B-9397-08002B2CF9AE}" pid="4" name="MSIP_Label_234ea0fa-41da-4eb0-b95e-07c328641c0b_Method">
    <vt:lpwstr>Privileged</vt:lpwstr>
  </property>
  <property fmtid="{D5CDD505-2E9C-101B-9397-08002B2CF9AE}" pid="5" name="MSIP_Label_234ea0fa-41da-4eb0-b95e-07c328641c0b_Name">
    <vt:lpwstr>BLANK</vt:lpwstr>
  </property>
  <property fmtid="{D5CDD505-2E9C-101B-9397-08002B2CF9AE}" pid="6" name="MSIP_Label_234ea0fa-41da-4eb0-b95e-07c328641c0b_SiteId">
    <vt:lpwstr>f6214c15-3a99-47d1-b862-c9648e927316</vt:lpwstr>
  </property>
  <property fmtid="{D5CDD505-2E9C-101B-9397-08002B2CF9AE}" pid="7" name="MSIP_Label_234ea0fa-41da-4eb0-b95e-07c328641c0b_ActionId">
    <vt:lpwstr>2411c8d7-8ad7-4848-b262-b3e73ad2ae5b</vt:lpwstr>
  </property>
  <property fmtid="{D5CDD505-2E9C-101B-9397-08002B2CF9AE}" pid="8" name="MSIP_Label_234ea0fa-41da-4eb0-b95e-07c328641c0b_ContentBits">
    <vt:lpwstr>0</vt:lpwstr>
  </property>
</Properties>
</file>