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e Bloggs"/>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–Joe Bloggs</a:t>
            </a:r>
          </a:p>
        </p:txBody>
      </p:sp>
      <p:sp>
        <p:nvSpPr>
          <p:cNvPr id="94"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View of beach and sea from a grassy sand dune"/>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6.tif"/><Relationship Id="rId4" Type="http://schemas.openxmlformats.org/officeDocument/2006/relationships/hyperlink" Target="https://www.news.com.au/finance/markets/world-markets/"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hyperlink" Target="https://www.hoover.org/sites/default/files/research/docs/cochranepalermotaylor_currencies_ch1.pdf"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hyperlink" Target="https://www.statista.com/chart/18787/imf-growth-projections-for-the-global-economy/"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he Monetary Policy - Fiscal Policy nexus"/>
          <p:cNvSpPr txBox="1"/>
          <p:nvPr>
            <p:ph type="ctrTitle"/>
          </p:nvPr>
        </p:nvSpPr>
        <p:spPr>
          <a:prstGeom prst="rect">
            <a:avLst/>
          </a:prstGeom>
        </p:spPr>
        <p:txBody>
          <a:bodyPr/>
          <a:lstStyle/>
          <a:p>
            <a:pPr/>
            <a:r>
              <a:t>The Monetary Policy - Fiscal Policy nexus</a:t>
            </a:r>
          </a:p>
        </p:txBody>
      </p:sp>
      <p:sp>
        <p:nvSpPr>
          <p:cNvPr id="120" name="Dr Jenny Gordon…"/>
          <p:cNvSpPr txBox="1"/>
          <p:nvPr>
            <p:ph type="subTitle" sz="quarter" idx="1"/>
          </p:nvPr>
        </p:nvSpPr>
        <p:spPr>
          <a:prstGeom prst="rect">
            <a:avLst/>
          </a:prstGeom>
        </p:spPr>
        <p:txBody>
          <a:bodyPr/>
          <a:lstStyle/>
          <a:p>
            <a:pPr defTabSz="503555">
              <a:defRPr sz="3294"/>
            </a:pPr>
            <a:r>
              <a:t>Dr Jenny Gordon</a:t>
            </a:r>
          </a:p>
          <a:p>
            <a:pPr defTabSz="503555">
              <a:defRPr sz="3294"/>
            </a:pPr>
            <a:r>
              <a:t>Parliamentary Library pre-Budget Seminar</a:t>
            </a:r>
          </a:p>
          <a:p>
            <a:pPr defTabSz="503555">
              <a:defRPr sz="3294"/>
            </a:pPr>
            <a:r>
              <a:t>3 May 2023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Is the cash rate too blunt a tool to bring down inflation without collateral damage?"/>
          <p:cNvSpPr txBox="1"/>
          <p:nvPr>
            <p:ph type="title"/>
          </p:nvPr>
        </p:nvSpPr>
        <p:spPr>
          <a:prstGeom prst="rect">
            <a:avLst/>
          </a:prstGeom>
        </p:spPr>
        <p:txBody>
          <a:bodyPr/>
          <a:lstStyle>
            <a:lvl1pPr algn="l" defTabSz="520065">
              <a:defRPr sz="7056"/>
            </a:lvl1pPr>
          </a:lstStyle>
          <a:p>
            <a:pPr/>
            <a:r>
              <a:t>Is the cash rate too blunt a tool to bring down inflation without collateral damage?</a:t>
            </a:r>
          </a:p>
        </p:txBody>
      </p:sp>
      <p:pic>
        <p:nvPicPr>
          <p:cNvPr id="199" name="Image" descr="Image"/>
          <p:cNvPicPr>
            <a:picLocks noChangeAspect="1"/>
          </p:cNvPicPr>
          <p:nvPr/>
        </p:nvPicPr>
        <p:blipFill>
          <a:blip r:embed="rId2">
            <a:extLst/>
          </a:blip>
          <a:stretch>
            <a:fillRect/>
          </a:stretch>
        </p:blipFill>
        <p:spPr>
          <a:xfrm>
            <a:off x="521427" y="2720177"/>
            <a:ext cx="10155245" cy="10155246"/>
          </a:xfrm>
          <a:prstGeom prst="rect">
            <a:avLst/>
          </a:prstGeom>
          <a:ln w="12700">
            <a:miter lim="400000"/>
          </a:ln>
        </p:spPr>
      </p:pic>
      <p:sp>
        <p:nvSpPr>
          <p:cNvPr id="200" name="https://www.statista.com/chart/29844/map-ranking-workers-rights/"/>
          <p:cNvSpPr txBox="1"/>
          <p:nvPr/>
        </p:nvSpPr>
        <p:spPr>
          <a:xfrm>
            <a:off x="653009" y="12953999"/>
            <a:ext cx="10433533" cy="511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700"/>
            </a:lvl1pPr>
          </a:lstStyle>
          <a:p>
            <a:pPr/>
            <a:r>
              <a:t>https://www.statista.com/chart/29844/map-ranking-workers-rights/</a:t>
            </a:r>
          </a:p>
        </p:txBody>
      </p:sp>
      <p:sp>
        <p:nvSpPr>
          <p:cNvPr id="201" name="The Phillips curve is the empirical relationship between wage growth and unemployment (Phillips 1958) CBs use to guide rate decisions…"/>
          <p:cNvSpPr txBox="1"/>
          <p:nvPr/>
        </p:nvSpPr>
        <p:spPr>
          <a:xfrm>
            <a:off x="11674533" y="2639330"/>
            <a:ext cx="11591293" cy="9692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a:pPr>
            <a:r>
              <a:t>The Phillips curve is the empirical relationship between wage growth and unemployment (Phillips 1958) CBs use to guide rate decisions</a:t>
            </a:r>
          </a:p>
          <a:p>
            <a:pPr marL="396874" indent="-396874" algn="l">
              <a:buSzPct val="125000"/>
              <a:buChar char="•"/>
              <a:defRPr b="0"/>
            </a:pPr>
            <a:r>
              <a:t>demand shocks use rates to reduce demand to counter the effect of the demand shock on prices</a:t>
            </a:r>
          </a:p>
          <a:p>
            <a:pPr marL="396874" indent="-396874" algn="l">
              <a:buSzPct val="125000"/>
              <a:buChar char="•"/>
              <a:defRPr b="0"/>
            </a:pPr>
            <a:r>
              <a:t>supply shocks have to trade off impact of rates on inflation and on unemployment</a:t>
            </a:r>
          </a:p>
          <a:p>
            <a:pPr algn="l">
              <a:defRPr b="0"/>
            </a:pPr>
          </a:p>
          <a:p>
            <a:pPr algn="l">
              <a:defRPr b="0"/>
            </a:pPr>
            <a:r>
              <a:t>To the extent that CBs get the rate response right, the observed Phillips curve relationship is more linear.</a:t>
            </a:r>
          </a:p>
          <a:p>
            <a:pPr algn="l">
              <a:defRPr b="0"/>
            </a:pPr>
          </a:p>
          <a:p>
            <a:pPr algn="l">
              <a:defRPr b="0"/>
            </a:pPr>
            <a:r>
              <a:t>Has the relationship between wages growth and prices growth fundamentally changed?</a:t>
            </a:r>
          </a:p>
          <a:p>
            <a:pPr marL="396874" indent="-396874" algn="l">
              <a:buSzPct val="125000"/>
              <a:buChar char="•"/>
              <a:defRPr b="0"/>
            </a:pPr>
            <a:r>
              <a:t>Falling union membership - but in part due to the rise in services share</a:t>
            </a:r>
          </a:p>
          <a:p>
            <a:pPr marL="396874" indent="-396874" algn="l">
              <a:buSzPct val="125000"/>
              <a:buChar char="•"/>
              <a:defRPr b="0"/>
            </a:pPr>
            <a:r>
              <a:t>But labour costs are a higher share in most services</a:t>
            </a:r>
          </a:p>
          <a:p>
            <a:pPr marL="396874" indent="-396874" algn="l">
              <a:buSzPct val="125000"/>
              <a:buChar char="•"/>
              <a:defRPr b="0"/>
            </a:pPr>
            <a:r>
              <a:t>Inflation expectations have been anchored for some time but the risk is to the upside</a:t>
            </a:r>
          </a:p>
          <a:p>
            <a:pPr algn="l">
              <a:defRPr b="0"/>
            </a:pPr>
          </a:p>
          <a:p>
            <a:pPr algn="l">
              <a:defRPr b="0"/>
            </a:pPr>
            <a:r>
              <a:t>Both fiscal policy and monetary policy choices constrained by the interrelationship - mutual dominance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Australia’s  open economy means that monetary policy independence is limited by the Fed"/>
          <p:cNvSpPr txBox="1"/>
          <p:nvPr>
            <p:ph type="title"/>
          </p:nvPr>
        </p:nvSpPr>
        <p:spPr>
          <a:prstGeom prst="rect">
            <a:avLst/>
          </a:prstGeom>
        </p:spPr>
        <p:txBody>
          <a:bodyPr/>
          <a:lstStyle>
            <a:lvl1pPr algn="l" defTabSz="520065">
              <a:defRPr sz="7056"/>
            </a:lvl1pPr>
          </a:lstStyle>
          <a:p>
            <a:pPr/>
            <a:r>
              <a:t>Australia’s  open economy means that monetary policy independence is limited by the Fed</a:t>
            </a:r>
          </a:p>
        </p:txBody>
      </p:sp>
      <p:sp>
        <p:nvSpPr>
          <p:cNvPr id="204" name="https://www.statista.com/chart/29055/fomc-projections-for-the-federal-funds-rate/"/>
          <p:cNvSpPr txBox="1"/>
          <p:nvPr>
            <p:ph type="body" sz="quarter" idx="1"/>
          </p:nvPr>
        </p:nvSpPr>
        <p:spPr>
          <a:xfrm>
            <a:off x="1713147" y="12699038"/>
            <a:ext cx="10931317" cy="612667"/>
          </a:xfrm>
          <a:prstGeom prst="rect">
            <a:avLst/>
          </a:prstGeom>
        </p:spPr>
        <p:txBody>
          <a:bodyPr/>
          <a:lstStyle>
            <a:lvl1pPr marL="292100" indent="-292100" defTabSz="379729">
              <a:spcBef>
                <a:spcPts val="2700"/>
              </a:spcBef>
              <a:defRPr sz="2208"/>
            </a:lvl1pPr>
          </a:lstStyle>
          <a:p>
            <a:pPr/>
            <a:r>
              <a:t>https://www.statista.com/chart/29055/fomc-projections-for-the-federal-funds-rate/</a:t>
            </a:r>
          </a:p>
        </p:txBody>
      </p:sp>
      <p:pic>
        <p:nvPicPr>
          <p:cNvPr id="205" name="Image" descr="Image"/>
          <p:cNvPicPr>
            <a:picLocks noChangeAspect="1"/>
          </p:cNvPicPr>
          <p:nvPr/>
        </p:nvPicPr>
        <p:blipFill>
          <a:blip r:embed="rId2">
            <a:extLst/>
          </a:blip>
          <a:stretch>
            <a:fillRect/>
          </a:stretch>
        </p:blipFill>
        <p:spPr>
          <a:xfrm>
            <a:off x="13264622" y="2683305"/>
            <a:ext cx="10696033" cy="10696033"/>
          </a:xfrm>
          <a:prstGeom prst="rect">
            <a:avLst/>
          </a:prstGeom>
          <a:ln w="12700">
            <a:miter lim="400000"/>
          </a:ln>
        </p:spPr>
      </p:pic>
      <p:sp>
        <p:nvSpPr>
          <p:cNvPr id="206" name="Open capital markets put limits on monetary policy independence unless you are the US…"/>
          <p:cNvSpPr txBox="1"/>
          <p:nvPr/>
        </p:nvSpPr>
        <p:spPr>
          <a:xfrm>
            <a:off x="832599" y="3097784"/>
            <a:ext cx="11766372" cy="92984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Open capital markets put limits on monetary policy independence unless you are the US</a:t>
            </a:r>
          </a:p>
          <a:p>
            <a:pPr marL="396874" indent="-396874" algn="l">
              <a:buSzPct val="125000"/>
              <a:buChar char="•"/>
              <a:defRPr b="0"/>
            </a:pPr>
            <a:r>
              <a:t>Capital flows to where risk adjusted rates are highest so rate choices have effects on the country’s access to capital</a:t>
            </a:r>
          </a:p>
          <a:p>
            <a:pPr marL="396874" indent="-396874" algn="l">
              <a:buSzPct val="125000"/>
              <a:buChar char="•"/>
              <a:defRPr b="0"/>
            </a:pPr>
            <a:r>
              <a:t>Keep interest rates too low and the exchange rate depreciates adding to inflation by higher costs of imports (and profit margins for import competing goods)</a:t>
            </a:r>
          </a:p>
          <a:p>
            <a:pPr algn="l">
              <a:defRPr b="0"/>
            </a:pPr>
          </a:p>
          <a:p>
            <a:pPr algn="l"/>
            <a:r>
              <a:t>The Fed interest rate tool is blunt, but it too is constrained </a:t>
            </a:r>
          </a:p>
          <a:p>
            <a:pPr marL="396874" indent="-396874" algn="l">
              <a:buSzPct val="125000"/>
              <a:buChar char="•"/>
              <a:defRPr b="0"/>
            </a:pPr>
            <a:r>
              <a:t>Most mortgages are fixed rate for 30 years and insured so dampening of household demand is muted, affecting new borrowers</a:t>
            </a:r>
          </a:p>
          <a:p>
            <a:pPr marL="396874" indent="-396874" algn="l">
              <a:buSzPct val="125000"/>
              <a:buChar char="•"/>
              <a:defRPr b="0"/>
            </a:pPr>
            <a:r>
              <a:t>But investment is very sensitive in strange ways as existing Treasury bonds become worth less - end up with financial dominance (SVB collapse)</a:t>
            </a:r>
          </a:p>
          <a:p>
            <a:pPr algn="l">
              <a:defRPr b="0"/>
            </a:pPr>
          </a:p>
          <a:p>
            <a:pPr algn="l"/>
            <a:r>
              <a:t>Announcement credibility is crucial - inflationary expectations are key to reducing inflation</a:t>
            </a:r>
          </a:p>
          <a:p>
            <a:pPr marL="396874" indent="-396874" algn="l">
              <a:buSzPct val="125000"/>
              <a:buChar char="•"/>
              <a:defRPr b="0"/>
            </a:pPr>
            <a:r>
              <a:t>But the transmission mechanisms between prices and wages are weaker than in the 1970s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Debt is yet to constrain Australia’s monetary policy, but rising interest rates make debt more expensive to service"/>
          <p:cNvSpPr txBox="1"/>
          <p:nvPr>
            <p:ph type="title"/>
          </p:nvPr>
        </p:nvSpPr>
        <p:spPr>
          <a:prstGeom prst="rect">
            <a:avLst/>
          </a:prstGeom>
        </p:spPr>
        <p:txBody>
          <a:bodyPr/>
          <a:lstStyle>
            <a:lvl1pPr algn="l" defTabSz="454025">
              <a:defRPr sz="6160"/>
            </a:lvl1pPr>
          </a:lstStyle>
          <a:p>
            <a:pPr/>
            <a:r>
              <a:t>Debt is yet to constrain Australia’s monetary policy, but rising interest rates make debt more expensive to service</a:t>
            </a:r>
          </a:p>
        </p:txBody>
      </p:sp>
      <p:pic>
        <p:nvPicPr>
          <p:cNvPr id="209" name="Image" descr="Image"/>
          <p:cNvPicPr>
            <a:picLocks noChangeAspect="1"/>
          </p:cNvPicPr>
          <p:nvPr/>
        </p:nvPicPr>
        <p:blipFill>
          <a:blip r:embed="rId2">
            <a:extLst/>
          </a:blip>
          <a:stretch>
            <a:fillRect/>
          </a:stretch>
        </p:blipFill>
        <p:spPr>
          <a:xfrm>
            <a:off x="1489230" y="3349060"/>
            <a:ext cx="9895381" cy="9707968"/>
          </a:xfrm>
          <a:prstGeom prst="rect">
            <a:avLst/>
          </a:prstGeom>
          <a:ln w="12700">
            <a:miter lim="400000"/>
          </a:ln>
        </p:spPr>
      </p:pic>
      <p:sp>
        <p:nvSpPr>
          <p:cNvPr id="210" name="IMF Fiscal  Monitor, April 2023, https://www.imf.org/en/Publications/FM/Issues/2023/04/03/fiscal-monitor-april-2023?cid=bl-com-spring2023flagships-FMOEA2023001&amp;utm_medium=email&amp;utm_source=govdelivery"/>
          <p:cNvSpPr txBox="1"/>
          <p:nvPr/>
        </p:nvSpPr>
        <p:spPr>
          <a:xfrm>
            <a:off x="586110" y="13194684"/>
            <a:ext cx="23211779" cy="3869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900"/>
            </a:lvl1pPr>
          </a:lstStyle>
          <a:p>
            <a:pPr/>
            <a:r>
              <a:t>IMF Fiscal  Monitor, April 2023, https://www.imf.org/en/Publications/FM/Issues/2023/04/03/fiscal-monitor-april-2023?cid=bl-com-spring2023flagships-FMOEA2023001&amp;utm_medium=email&amp;utm_source=govdelivery</a:t>
            </a:r>
          </a:p>
        </p:txBody>
      </p:sp>
      <p:sp>
        <p:nvSpPr>
          <p:cNvPr id="211" name="The budget cost of interest rate rises depends…"/>
          <p:cNvSpPr txBox="1"/>
          <p:nvPr/>
        </p:nvSpPr>
        <p:spPr>
          <a:xfrm>
            <a:off x="12041359" y="3504193"/>
            <a:ext cx="11880216" cy="74315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The budget cost of interest rate rises depends </a:t>
            </a:r>
          </a:p>
          <a:p>
            <a:pPr algn="l"/>
            <a:r>
              <a:t>on the term structure of debt </a:t>
            </a:r>
          </a:p>
          <a:p>
            <a:pPr marL="396874" indent="-396874" algn="l">
              <a:buSzPct val="125000"/>
              <a:buChar char="•"/>
              <a:defRPr b="0"/>
            </a:pPr>
            <a:r>
              <a:t>Interest differential on the share of debt to be refinanced </a:t>
            </a:r>
            <a:br/>
            <a:r>
              <a:t>annually</a:t>
            </a:r>
          </a:p>
          <a:p>
            <a:pPr marL="396874" indent="-396874" algn="l">
              <a:buSzPct val="125000"/>
              <a:buChar char="•"/>
              <a:defRPr b="0"/>
            </a:pPr>
            <a:r>
              <a:t>Volume of new debt to new issued and term structure </a:t>
            </a:r>
            <a:br/>
            <a:r>
              <a:t>of interest rates</a:t>
            </a:r>
          </a:p>
          <a:p>
            <a:pPr marL="396874" indent="-396874" algn="l">
              <a:buSzPct val="125000"/>
              <a:buChar char="•"/>
              <a:defRPr b="0"/>
            </a:pPr>
            <a:r>
              <a:t>Term structure of interest rates depends on inflation expectations</a:t>
            </a:r>
            <a:br/>
            <a:r>
              <a:t>- usually slope upwards - longer term debt has a higher rate due to</a:t>
            </a:r>
            <a:br/>
            <a:r>
              <a:t>greater uncertainty, but high inflation periods it slopes down if </a:t>
            </a:r>
            <a:br/>
            <a:r>
              <a:t>confidence in the central bank’s ability to reduce inflation holds.</a:t>
            </a:r>
          </a:p>
          <a:p>
            <a:pPr algn="l">
              <a:defRPr b="0"/>
            </a:pPr>
          </a:p>
          <a:p>
            <a:pPr algn="l">
              <a:defRPr b="0"/>
            </a:pPr>
            <a:r>
              <a:t>Tough on any government with debt, but much harder in developing </a:t>
            </a:r>
            <a:br/>
            <a:r>
              <a:t>countries that have less well managed term structures, and face </a:t>
            </a:r>
            <a:br/>
            <a:r>
              <a:t>bigger refinancing costs.</a:t>
            </a:r>
          </a:p>
          <a:p>
            <a:pPr algn="l">
              <a:defRPr b="0"/>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Broader dimensions that constrain monetary independence and fiscal policy headroom"/>
          <p:cNvSpPr txBox="1"/>
          <p:nvPr>
            <p:ph type="title"/>
          </p:nvPr>
        </p:nvSpPr>
        <p:spPr>
          <a:prstGeom prst="rect">
            <a:avLst/>
          </a:prstGeom>
        </p:spPr>
        <p:txBody>
          <a:bodyPr/>
          <a:lstStyle>
            <a:lvl1pPr algn="l" defTabSz="520065">
              <a:defRPr sz="7056"/>
            </a:lvl1pPr>
          </a:lstStyle>
          <a:p>
            <a:pPr/>
            <a:r>
              <a:t>Broader dimensions that constrain monetary independence and fiscal policy headroom</a:t>
            </a:r>
          </a:p>
        </p:txBody>
      </p:sp>
      <p:sp>
        <p:nvSpPr>
          <p:cNvPr id="214" name="Rounded Rectangle"/>
          <p:cNvSpPr/>
          <p:nvPr/>
        </p:nvSpPr>
        <p:spPr>
          <a:xfrm>
            <a:off x="12214873" y="9414589"/>
            <a:ext cx="9565092" cy="3604650"/>
          </a:xfrm>
          <a:prstGeom prst="roundRect">
            <a:avLst>
              <a:gd name="adj" fmla="val 5285"/>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15" name="Imposts on monetary policy independence:…"/>
          <p:cNvSpPr txBox="1"/>
          <p:nvPr/>
        </p:nvSpPr>
        <p:spPr>
          <a:xfrm>
            <a:off x="12557477" y="9482751"/>
            <a:ext cx="9018843" cy="33040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Imposts on monetary policy independence:</a:t>
            </a:r>
          </a:p>
          <a:p>
            <a:pPr marL="396874" indent="-396874" algn="l">
              <a:buSzPct val="125000"/>
              <a:buChar char="•"/>
              <a:defRPr b="0"/>
            </a:pPr>
            <a:r>
              <a:t>Global financial architecture </a:t>
            </a:r>
          </a:p>
          <a:p>
            <a:pPr lvl="1" marL="1031875" indent="-396875" algn="l">
              <a:buSzPct val="125000"/>
              <a:buChar char="•"/>
              <a:defRPr b="0"/>
            </a:pPr>
            <a:r>
              <a:t>Role of the USD as a reserve currency</a:t>
            </a:r>
          </a:p>
          <a:p>
            <a:pPr lvl="1" marL="1031875" indent="-396875" algn="l">
              <a:buSzPct val="125000"/>
              <a:buChar char="•"/>
              <a:defRPr b="0"/>
            </a:pPr>
            <a:r>
              <a:t>SWIFT payments system</a:t>
            </a:r>
          </a:p>
          <a:p>
            <a:pPr lvl="1" marL="1031875" indent="-396875" algn="l">
              <a:buSzPct val="125000"/>
              <a:buChar char="•"/>
              <a:defRPr b="0"/>
            </a:pPr>
            <a:r>
              <a:t>IMF role relative to CB swaps </a:t>
            </a:r>
          </a:p>
          <a:p>
            <a:pPr marL="396874" indent="-396874" algn="l">
              <a:buSzPct val="125000"/>
              <a:buChar char="•"/>
              <a:defRPr b="0"/>
            </a:pPr>
            <a:r>
              <a:t>Fintech</a:t>
            </a:r>
          </a:p>
          <a:p>
            <a:pPr marL="396874" indent="-396874" algn="l">
              <a:buSzPct val="125000"/>
              <a:buChar char="•"/>
              <a:defRPr b="0"/>
            </a:pPr>
            <a:r>
              <a:t>Cyber security</a:t>
            </a:r>
          </a:p>
        </p:txBody>
      </p:sp>
      <p:sp>
        <p:nvSpPr>
          <p:cNvPr id="216" name="Rounded Rectangle"/>
          <p:cNvSpPr/>
          <p:nvPr/>
        </p:nvSpPr>
        <p:spPr>
          <a:xfrm>
            <a:off x="1566919" y="3447977"/>
            <a:ext cx="6497204" cy="2940063"/>
          </a:xfrm>
          <a:prstGeom prst="roundRect">
            <a:avLst>
              <a:gd name="adj" fmla="val 6479"/>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17" name="Imposts on fiscal headroom:…"/>
          <p:cNvSpPr txBox="1"/>
          <p:nvPr/>
        </p:nvSpPr>
        <p:spPr>
          <a:xfrm>
            <a:off x="2173286" y="3723192"/>
            <a:ext cx="5284471" cy="23896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Imposts on fiscal headroom:</a:t>
            </a:r>
          </a:p>
          <a:p>
            <a:pPr marL="396874" indent="-396874" algn="l">
              <a:buSzPct val="125000"/>
              <a:buChar char="•"/>
              <a:defRPr b="0"/>
            </a:pPr>
            <a:r>
              <a:t>Demography</a:t>
            </a:r>
          </a:p>
          <a:p>
            <a:pPr marL="396874" indent="-396874" algn="l">
              <a:buSzPct val="125000"/>
              <a:buChar char="•"/>
              <a:defRPr b="0"/>
            </a:pPr>
            <a:r>
              <a:t>Climate change risks</a:t>
            </a:r>
          </a:p>
          <a:p>
            <a:pPr marL="396874" indent="-396874" algn="l">
              <a:buSzPct val="125000"/>
              <a:buChar char="•"/>
              <a:defRPr b="0"/>
            </a:pPr>
            <a:r>
              <a:t>Security risks</a:t>
            </a:r>
          </a:p>
          <a:p>
            <a:pPr marL="396874" indent="-396874" algn="l">
              <a:buSzPct val="125000"/>
              <a:buChar char="•"/>
              <a:defRPr b="0"/>
            </a:pPr>
            <a:r>
              <a:t>Attitudes to taxes</a:t>
            </a:r>
          </a:p>
        </p:txBody>
      </p:sp>
      <p:pic>
        <p:nvPicPr>
          <p:cNvPr id="218" name="Screenshot 2023-05-01 at 2.56.43 pm.png" descr="Screenshot 2023-05-01 at 2.56.43 pm.png"/>
          <p:cNvPicPr>
            <a:picLocks noChangeAspect="1"/>
          </p:cNvPicPr>
          <p:nvPr/>
        </p:nvPicPr>
        <p:blipFill>
          <a:blip r:embed="rId2">
            <a:extLst/>
          </a:blip>
          <a:stretch>
            <a:fillRect/>
          </a:stretch>
        </p:blipFill>
        <p:spPr>
          <a:xfrm>
            <a:off x="1037765" y="6712592"/>
            <a:ext cx="7555512" cy="6870331"/>
          </a:xfrm>
          <a:prstGeom prst="rect">
            <a:avLst/>
          </a:prstGeom>
          <a:ln w="12700">
            <a:miter lim="400000"/>
          </a:ln>
        </p:spPr>
      </p:pic>
      <p:sp>
        <p:nvSpPr>
          <p:cNvPr id="219" name="Australia 2023…"/>
          <p:cNvSpPr txBox="1"/>
          <p:nvPr/>
        </p:nvSpPr>
        <p:spPr>
          <a:xfrm>
            <a:off x="6436778" y="7700299"/>
            <a:ext cx="5712448" cy="10180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Australia 2023</a:t>
            </a:r>
          </a:p>
          <a:p>
            <a:pPr algn="l">
              <a:defRPr b="0"/>
            </a:pPr>
            <a:r>
              <a:t> </a:t>
            </a:r>
            <a:r>
              <a:rPr sz="1900"/>
              <a:t>https://www.populationpyramid.net/australia/2023/</a:t>
            </a:r>
          </a:p>
        </p:txBody>
      </p:sp>
      <p:pic>
        <p:nvPicPr>
          <p:cNvPr id="220" name="Image" descr="Image"/>
          <p:cNvPicPr>
            <a:picLocks noChangeAspect="1"/>
          </p:cNvPicPr>
          <p:nvPr/>
        </p:nvPicPr>
        <p:blipFill>
          <a:blip r:embed="rId3">
            <a:extLst/>
          </a:blip>
          <a:stretch>
            <a:fillRect/>
          </a:stretch>
        </p:blipFill>
        <p:spPr>
          <a:xfrm>
            <a:off x="12638928" y="2992609"/>
            <a:ext cx="7999656" cy="6070972"/>
          </a:xfrm>
          <a:prstGeom prst="rect">
            <a:avLst/>
          </a:prstGeom>
          <a:ln w="12700">
            <a:miter lim="400000"/>
          </a:ln>
        </p:spPr>
      </p:pic>
      <p:sp>
        <p:nvSpPr>
          <p:cNvPr id="221" name="https://www.news.com.au/finance/markets/world-markets/…"/>
          <p:cNvSpPr txBox="1"/>
          <p:nvPr/>
        </p:nvSpPr>
        <p:spPr>
          <a:xfrm>
            <a:off x="20753789" y="4785817"/>
            <a:ext cx="2777001" cy="4144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2438338">
              <a:defRPr b="0" sz="2400">
                <a:solidFill>
                  <a:srgbClr val="5E5E5E"/>
                </a:solidFill>
              </a:defRPr>
            </a:pPr>
            <a:r>
              <a:rPr u="sng">
                <a:hlinkClick r:id="rId4" invalidUrl="" action="" tgtFrame="" tooltip="" history="1" highlightClick="0" endSnd="0"/>
              </a:rPr>
              <a:t>https://www.news.com.au/finance/markets/world-markets/</a:t>
            </a:r>
          </a:p>
          <a:p>
            <a:pPr algn="l" defTabSz="2438338">
              <a:defRPr b="0" sz="2400">
                <a:solidFill>
                  <a:srgbClr val="5E5E5E"/>
                </a:solidFill>
              </a:defRPr>
            </a:pPr>
            <a:r>
              <a:t>brazil-china-ditch-us-dollar-for-trade-payments-favour-yuan/</a:t>
            </a:r>
          </a:p>
          <a:p>
            <a:pPr algn="l" defTabSz="2438338">
              <a:defRPr b="0" sz="2400">
                <a:solidFill>
                  <a:srgbClr val="5E5E5E"/>
                </a:solidFill>
              </a:defRPr>
            </a:pPr>
            <a:r>
              <a:t>news-story/682a517c37ba14f306e65ad0e83f6307</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Other imposts on budgets - climate change"/>
          <p:cNvSpPr txBox="1"/>
          <p:nvPr>
            <p:ph type="title"/>
          </p:nvPr>
        </p:nvSpPr>
        <p:spPr>
          <a:prstGeom prst="rect">
            <a:avLst/>
          </a:prstGeom>
        </p:spPr>
        <p:txBody>
          <a:bodyPr/>
          <a:lstStyle>
            <a:lvl1pPr algn="l" defTabSz="602615">
              <a:defRPr sz="8176"/>
            </a:lvl1pPr>
          </a:lstStyle>
          <a:p>
            <a:pPr/>
            <a:r>
              <a:t>Other imposts on budgets - climate change</a:t>
            </a:r>
          </a:p>
        </p:txBody>
      </p:sp>
      <p:pic>
        <p:nvPicPr>
          <p:cNvPr id="224" name="Screenshot 2023-04-26 at 7.01.26 am.png" descr="Screenshot 2023-04-26 at 7.01.26 am.png"/>
          <p:cNvPicPr>
            <a:picLocks noChangeAspect="1"/>
          </p:cNvPicPr>
          <p:nvPr/>
        </p:nvPicPr>
        <p:blipFill>
          <a:blip r:embed="rId2">
            <a:extLst/>
          </a:blip>
          <a:stretch>
            <a:fillRect/>
          </a:stretch>
        </p:blipFill>
        <p:spPr>
          <a:xfrm>
            <a:off x="717325" y="3518352"/>
            <a:ext cx="15681974" cy="8871874"/>
          </a:xfrm>
          <a:prstGeom prst="rect">
            <a:avLst/>
          </a:prstGeom>
          <a:ln w="12700">
            <a:miter lim="400000"/>
          </a:ln>
        </p:spPr>
      </p:pic>
      <p:sp>
        <p:nvSpPr>
          <p:cNvPr id="225" name="Vijai Bhola, Attila Hertelendy, Alexander Hart, Syafwan Bin Adnan, Gregory Ciottone,…"/>
          <p:cNvSpPr txBox="1"/>
          <p:nvPr/>
        </p:nvSpPr>
        <p:spPr>
          <a:xfrm>
            <a:off x="862826" y="12000122"/>
            <a:ext cx="15169897" cy="10088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000"/>
            </a:pPr>
            <a:r>
              <a:t>Vijai Bhola, Attila Hertelendy, Alexander Hart, Syafwan Bin Adnan, Gregory Ciottone,</a:t>
            </a:r>
          </a:p>
          <a:p>
            <a:pPr algn="l">
              <a:defRPr b="0" sz="2000"/>
            </a:pPr>
            <a:r>
              <a:t>Escalating costs of billion-dollar disasters in the US: Climate change necessitates disaster risk reduction,</a:t>
            </a:r>
          </a:p>
          <a:p>
            <a:pPr algn="l">
              <a:defRPr b="0" sz="2000"/>
            </a:pPr>
            <a:r>
              <a:t>The Journal of Climate Change and Health, Volume 10, 2023, 100201, ISSN 2667-2782,https://doi.org/10.1016/j.joclim.2022.100201.</a:t>
            </a:r>
          </a:p>
        </p:txBody>
      </p:sp>
      <p:sp>
        <p:nvSpPr>
          <p:cNvPr id="226" name="Climate change will put increasing pressure  on budgets directly:…"/>
          <p:cNvSpPr txBox="1"/>
          <p:nvPr/>
        </p:nvSpPr>
        <p:spPr>
          <a:xfrm>
            <a:off x="16242194" y="2704084"/>
            <a:ext cx="7660306" cy="101874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Climate change will put increasing pressure </a:t>
            </a:r>
            <a:br/>
            <a:r>
              <a:t>on budgets directly:</a:t>
            </a:r>
          </a:p>
          <a:p>
            <a:pPr marL="396874" indent="-396874" algn="l">
              <a:buSzPct val="125000"/>
              <a:buChar char="•"/>
              <a:defRPr b="0"/>
            </a:pPr>
            <a:r>
              <a:t>cost of responding to the rising rate of natural </a:t>
            </a:r>
            <a:br/>
            <a:r>
              <a:t>disasters</a:t>
            </a:r>
          </a:p>
          <a:p>
            <a:pPr marL="396874" indent="-396874" algn="l">
              <a:buSzPct val="125000"/>
              <a:buChar char="•"/>
              <a:defRPr b="0"/>
            </a:pPr>
            <a:r>
              <a:t>cost of increasing preparedness investment</a:t>
            </a:r>
          </a:p>
          <a:p>
            <a:pPr marL="396874" indent="-396874" algn="l">
              <a:buSzPct val="125000"/>
              <a:buChar char="•"/>
              <a:defRPr b="0"/>
            </a:pPr>
            <a:r>
              <a:t>cost of treating increased exposure to tropical </a:t>
            </a:r>
            <a:br/>
            <a:r>
              <a:t>diseases - human and animal health</a:t>
            </a:r>
          </a:p>
          <a:p>
            <a:pPr marL="396874" indent="-396874" algn="l">
              <a:buSzPct val="125000"/>
              <a:buChar char="•"/>
              <a:defRPr b="0"/>
            </a:pPr>
            <a:r>
              <a:t>reduced productivity - agriculture yields,</a:t>
            </a:r>
            <a:br/>
            <a:r>
              <a:t>production disruptions, human health -</a:t>
            </a:r>
            <a:br/>
            <a:r>
              <a:t>lower tax revenues</a:t>
            </a:r>
          </a:p>
          <a:p>
            <a:pPr algn="l">
              <a:defRPr b="0"/>
            </a:pPr>
          </a:p>
          <a:p>
            <a:pPr algn="l">
              <a:defRPr b="0"/>
            </a:pPr>
            <a:r>
              <a:t>Indirectly:</a:t>
            </a:r>
          </a:p>
          <a:p>
            <a:pPr marL="396874" indent="-396874" algn="l">
              <a:buSzPct val="125000"/>
              <a:buChar char="•"/>
              <a:defRPr b="0"/>
            </a:pPr>
            <a:r>
              <a:t>CBAM and Australian competitiveness</a:t>
            </a:r>
          </a:p>
          <a:p>
            <a:pPr marL="396874" indent="-396874" algn="l">
              <a:buSzPct val="125000"/>
              <a:buChar char="•"/>
              <a:defRPr b="0"/>
            </a:pPr>
            <a:r>
              <a:t>slower global growth and impact on commodity prices</a:t>
            </a:r>
          </a:p>
          <a:p>
            <a:pPr marL="396874" indent="-396874" algn="l">
              <a:buSzPct val="125000"/>
              <a:buChar char="•"/>
              <a:defRPr b="0"/>
            </a:pPr>
            <a:r>
              <a:t>loss and damage compensation</a:t>
            </a:r>
          </a:p>
          <a:p>
            <a:pPr marL="396874" indent="-396874" algn="l">
              <a:buSzPct val="125000"/>
              <a:buChar char="•"/>
              <a:defRPr b="0"/>
            </a:pPr>
            <a:r>
              <a:t>national security costs of geo-disruption</a:t>
            </a:r>
          </a:p>
          <a:p>
            <a:pPr marL="396874" indent="-396874" algn="l">
              <a:buSzPct val="125000"/>
              <a:buChar char="•"/>
              <a:defRPr b="0"/>
            </a:pPr>
            <a:r>
              <a:t>climate change refugees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We need to care about emerging market and low income economies vulnerablity to capital market volatility"/>
          <p:cNvSpPr txBox="1"/>
          <p:nvPr>
            <p:ph type="title"/>
          </p:nvPr>
        </p:nvSpPr>
        <p:spPr>
          <a:prstGeom prst="rect">
            <a:avLst/>
          </a:prstGeom>
        </p:spPr>
        <p:txBody>
          <a:bodyPr/>
          <a:lstStyle>
            <a:lvl1pPr algn="l" defTabSz="462280">
              <a:defRPr sz="6272"/>
            </a:lvl1pPr>
          </a:lstStyle>
          <a:p>
            <a:pPr/>
            <a:r>
              <a:t>We need to care about emerging market and low income economies vulnerablity to capital market volatility</a:t>
            </a:r>
          </a:p>
        </p:txBody>
      </p:sp>
      <p:pic>
        <p:nvPicPr>
          <p:cNvPr id="229" name="Screenshot 2023-03-29 at 3.25.29 pm.png" descr="Screenshot 2023-03-29 at 3.25.29 pm.png"/>
          <p:cNvPicPr>
            <a:picLocks noChangeAspect="1"/>
          </p:cNvPicPr>
          <p:nvPr/>
        </p:nvPicPr>
        <p:blipFill>
          <a:blip r:embed="rId2">
            <a:extLst/>
          </a:blip>
          <a:stretch>
            <a:fillRect/>
          </a:stretch>
        </p:blipFill>
        <p:spPr>
          <a:xfrm>
            <a:off x="906623" y="3887118"/>
            <a:ext cx="13812001" cy="8652478"/>
          </a:xfrm>
          <a:prstGeom prst="rect">
            <a:avLst/>
          </a:prstGeom>
          <a:ln w="12700">
            <a:miter lim="400000"/>
          </a:ln>
        </p:spPr>
      </p:pic>
      <p:sp>
        <p:nvSpPr>
          <p:cNvPr id="230" name="Mishra and Rajan, Taylorcurrencies paper https://www.hoover.org/sites/default/files/research/docs/cochranepalermotaylor_currencies_ch1.pdf"/>
          <p:cNvSpPr txBox="1"/>
          <p:nvPr/>
        </p:nvSpPr>
        <p:spPr>
          <a:xfrm>
            <a:off x="1255318" y="12661969"/>
            <a:ext cx="21873364" cy="511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700"/>
            </a:pPr>
            <a:r>
              <a:t>Mishra and Rajan, Taylorcurrencies paper </a:t>
            </a:r>
            <a:r>
              <a:rPr u="sng">
                <a:hlinkClick r:id="rId3" invalidUrl="" action="" tgtFrame="" tooltip="" history="1" highlightClick="0" endSnd="0"/>
              </a:rPr>
              <a:t>https://www.hoover.org/sites/default/files/research/docs/cochranepalermotaylor_currencies_ch1.pdf</a:t>
            </a:r>
          </a:p>
        </p:txBody>
      </p:sp>
      <p:sp>
        <p:nvSpPr>
          <p:cNvPr id="231" name="https://www.imf.org/en/Publications/fandd/issues/2023/03/Central-Banks-less-is-more-raghuram-rajan?utm_medium=email&amp;utm_source=govdelivery"/>
          <p:cNvSpPr txBox="1"/>
          <p:nvPr/>
        </p:nvSpPr>
        <p:spPr>
          <a:xfrm>
            <a:off x="1079588" y="13143795"/>
            <a:ext cx="22224823" cy="4987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vl1pPr>
          </a:lstStyle>
          <a:p>
            <a:pPr/>
            <a:r>
              <a:t>https://www.imf.org/en/Publications/fandd/issues/2023/03/Central-Banks-less-is-more-raghuram-rajan?utm_medium=email&amp;utm_source=govdelivery</a:t>
            </a:r>
          </a:p>
        </p:txBody>
      </p:sp>
      <p:sp>
        <p:nvSpPr>
          <p:cNvPr id="232" name="2013 Taper tantrum saw the Fed reverse QA  post the 2008 GFC massive QE…"/>
          <p:cNvSpPr txBox="1"/>
          <p:nvPr/>
        </p:nvSpPr>
        <p:spPr>
          <a:xfrm>
            <a:off x="14136202" y="2960359"/>
            <a:ext cx="10036938" cy="83840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2013 Taper tantrum saw the Fed reverse QA </a:t>
            </a:r>
            <a:br/>
            <a:r>
              <a:t>post the 2008 GFC massive QE</a:t>
            </a:r>
          </a:p>
          <a:p>
            <a:pPr algn="l"/>
          </a:p>
          <a:p>
            <a:pPr algn="l"/>
            <a:r>
              <a:t>Australia’s economy is exposed to Asia’s growth </a:t>
            </a:r>
          </a:p>
          <a:p>
            <a:pPr marL="396874" indent="-396874" algn="l">
              <a:buSzPct val="125000"/>
              <a:buChar char="•"/>
              <a:defRPr b="0"/>
            </a:pPr>
            <a:r>
              <a:t>Emerging markets in our region are expected to be </a:t>
            </a:r>
            <a:br/>
            <a:r>
              <a:t>the main drivers of growth over the next decade</a:t>
            </a:r>
          </a:p>
          <a:p>
            <a:pPr marL="396874" indent="-396874" algn="l">
              <a:buSzPct val="125000"/>
              <a:buChar char="•"/>
              <a:defRPr b="0"/>
            </a:pPr>
            <a:r>
              <a:t>They are still vulnerable to volatile capital flows</a:t>
            </a:r>
            <a:br/>
            <a:r>
              <a:t>so financial stability matters for their growth</a:t>
            </a:r>
          </a:p>
          <a:p>
            <a:pPr marL="396874" indent="-396874" algn="l">
              <a:buSzPct val="125000"/>
              <a:buChar char="•"/>
              <a:defRPr b="0"/>
            </a:pPr>
            <a:r>
              <a:t>Commodity prices remain our major source of foreign </a:t>
            </a:r>
            <a:br/>
            <a:r>
              <a:t>income, and they depend on demand</a:t>
            </a:r>
          </a:p>
          <a:p>
            <a:pPr marL="396874" indent="-396874" algn="l">
              <a:buSzPct val="125000"/>
              <a:buChar char="•"/>
              <a:defRPr b="0"/>
            </a:pPr>
            <a:r>
              <a:t>Asia’s growth is exposed to global growth and stability</a:t>
            </a:r>
          </a:p>
          <a:p>
            <a:pPr algn="l">
              <a:defRPr b="0"/>
            </a:pPr>
          </a:p>
          <a:p>
            <a:pPr algn="l">
              <a:defRPr b="0"/>
            </a:pPr>
          </a:p>
          <a:p>
            <a:pPr algn="l"/>
            <a:r>
              <a:t>Australia’s security is exposed to global growth</a:t>
            </a:r>
          </a:p>
          <a:p>
            <a:pPr marL="396874" indent="-396874" algn="l">
              <a:buSzPct val="125000"/>
              <a:buChar char="•"/>
              <a:defRPr b="0"/>
            </a:pPr>
            <a:r>
              <a:t>Refugee flows are triggered by economic insecurity </a:t>
            </a:r>
            <a:br/>
            <a:r>
              <a:t>as well as physical insecurity from conflict and disasters</a:t>
            </a:r>
          </a:p>
          <a:p>
            <a:pPr marL="396874" indent="-396874" algn="l">
              <a:buSzPct val="125000"/>
              <a:buChar char="•"/>
              <a:defRPr b="0"/>
            </a:pPr>
            <a:r>
              <a:t>Geofragmentation is fuelled by nationalism, in turn </a:t>
            </a:r>
            <a:br/>
            <a:r>
              <a:t>fuelled by corruption, inequality, and slowing growth.</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Attitudes to taxes need to change if a balance between FP and MP is to be achieved"/>
          <p:cNvSpPr txBox="1"/>
          <p:nvPr>
            <p:ph type="title"/>
          </p:nvPr>
        </p:nvSpPr>
        <p:spPr>
          <a:prstGeom prst="rect">
            <a:avLst/>
          </a:prstGeom>
        </p:spPr>
        <p:txBody>
          <a:bodyPr/>
          <a:lstStyle>
            <a:lvl1pPr algn="l" defTabSz="520065">
              <a:defRPr sz="7056"/>
            </a:lvl1pPr>
          </a:lstStyle>
          <a:p>
            <a:pPr/>
            <a:r>
              <a:t>Attitudes to taxes need to change if a balance between FP and MP is to be achieved</a:t>
            </a:r>
          </a:p>
        </p:txBody>
      </p:sp>
      <p:pic>
        <p:nvPicPr>
          <p:cNvPr id="235" name="Image" descr="Image"/>
          <p:cNvPicPr>
            <a:picLocks noChangeAspect="1"/>
          </p:cNvPicPr>
          <p:nvPr/>
        </p:nvPicPr>
        <p:blipFill>
          <a:blip r:embed="rId2">
            <a:extLst/>
          </a:blip>
          <a:stretch>
            <a:fillRect/>
          </a:stretch>
        </p:blipFill>
        <p:spPr>
          <a:xfrm>
            <a:off x="1646588" y="3019822"/>
            <a:ext cx="13985365" cy="10720226"/>
          </a:xfrm>
          <a:prstGeom prst="rect">
            <a:avLst/>
          </a:prstGeom>
          <a:ln w="12700">
            <a:miter lim="400000"/>
          </a:ln>
        </p:spPr>
      </p:pic>
      <p:sp>
        <p:nvSpPr>
          <p:cNvPr id="236" name="Taxing issues:…"/>
          <p:cNvSpPr txBox="1"/>
          <p:nvPr/>
        </p:nvSpPr>
        <p:spPr>
          <a:xfrm>
            <a:off x="16155036" y="3167586"/>
            <a:ext cx="7548246" cy="37612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Taxing issues:</a:t>
            </a:r>
          </a:p>
          <a:p>
            <a:pPr marL="396874" indent="-396874" algn="l">
              <a:buSzPct val="125000"/>
              <a:buChar char="•"/>
              <a:defRPr b="0"/>
            </a:pPr>
            <a:r>
              <a:t>Efficiency in administration and incentive </a:t>
            </a:r>
            <a:br/>
            <a:r>
              <a:t>distortion versus role in redistribution</a:t>
            </a:r>
          </a:p>
          <a:p>
            <a:pPr marL="396874" indent="-396874" algn="l">
              <a:buSzPct val="125000"/>
              <a:buChar char="•"/>
              <a:defRPr b="0"/>
            </a:pPr>
            <a:r>
              <a:t>Effectiveness in internalising externalities</a:t>
            </a:r>
          </a:p>
          <a:p>
            <a:pPr marL="396874" indent="-396874" algn="l">
              <a:buSzPct val="125000"/>
              <a:buChar char="•"/>
              <a:defRPr b="0"/>
            </a:pPr>
            <a:r>
              <a:t>Behaviour shaping for firms</a:t>
            </a:r>
          </a:p>
          <a:p>
            <a:pPr marL="396874" indent="-396874" algn="l">
              <a:buSzPct val="125000"/>
              <a:buChar char="•"/>
              <a:defRPr b="0"/>
            </a:pPr>
            <a:r>
              <a:t>Labour supply impacts</a:t>
            </a:r>
          </a:p>
          <a:p>
            <a:pPr marL="396874" indent="-396874" algn="l">
              <a:buSzPct val="125000"/>
              <a:buChar char="•"/>
              <a:defRPr b="0"/>
            </a:pPr>
            <a:r>
              <a:t>Savings and capacity for self-funding </a:t>
            </a:r>
            <a:br/>
            <a:r>
              <a:t>health and aged care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Overview"/>
          <p:cNvSpPr txBox="1"/>
          <p:nvPr>
            <p:ph type="title"/>
          </p:nvPr>
        </p:nvSpPr>
        <p:spPr>
          <a:prstGeom prst="rect">
            <a:avLst/>
          </a:prstGeom>
        </p:spPr>
        <p:txBody>
          <a:bodyPr/>
          <a:lstStyle>
            <a:lvl1pPr algn="l"/>
          </a:lstStyle>
          <a:p>
            <a:pPr/>
            <a:r>
              <a:t>Overview</a:t>
            </a:r>
          </a:p>
        </p:txBody>
      </p:sp>
      <p:sp>
        <p:nvSpPr>
          <p:cNvPr id="123" name="Macroeconomic stability is at risk when monetary and fiscal policy conflict…"/>
          <p:cNvSpPr txBox="1"/>
          <p:nvPr/>
        </p:nvSpPr>
        <p:spPr>
          <a:xfrm>
            <a:off x="1630389" y="2597556"/>
            <a:ext cx="21123223" cy="104004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800"/>
            </a:pPr>
            <a:r>
              <a:t>Macroeconomic stability is at risk when monetary and fiscal policy conflict</a:t>
            </a:r>
          </a:p>
          <a:p>
            <a:pPr algn="l">
              <a:defRPr sz="3800"/>
            </a:pPr>
          </a:p>
          <a:p>
            <a:pPr marL="396874" indent="-396874" algn="l">
              <a:buSzPct val="125000"/>
              <a:buChar char="•"/>
              <a:defRPr b="0" sz="3800"/>
            </a:pPr>
            <a:r>
              <a:t>Fiscal policy is using spending and taxes to influence demand and supply in the economy</a:t>
            </a:r>
          </a:p>
          <a:p>
            <a:pPr marL="396874" indent="-396874" algn="l">
              <a:buSzPct val="125000"/>
              <a:buChar char="•"/>
              <a:defRPr b="0" sz="3800"/>
            </a:pPr>
            <a:r>
              <a:t>Monetary policy is using interest rates, and other financial tools, to influence demand and supply </a:t>
            </a:r>
          </a:p>
          <a:p>
            <a:pPr algn="l">
              <a:defRPr b="0" sz="3800"/>
            </a:pPr>
          </a:p>
          <a:p>
            <a:pPr algn="l">
              <a:defRPr b="0" sz="3800"/>
            </a:pPr>
            <a:r>
              <a:t>Both are constrained</a:t>
            </a:r>
          </a:p>
          <a:p>
            <a:pPr marL="396874" indent="-396874" algn="l">
              <a:buSzPct val="125000"/>
              <a:buChar char="•"/>
              <a:defRPr b="0" sz="3800"/>
            </a:pPr>
            <a:r>
              <a:t>Fiscal policy is constrained by history - the current settings and their beneficiaries who resist change, and by fiscal headroom (the amount that governments can expand spending relative to revenue without upsetting the markets).</a:t>
            </a:r>
          </a:p>
          <a:p>
            <a:pPr marL="396874" indent="-396874" algn="l">
              <a:buSzPct val="125000"/>
              <a:buChar char="•"/>
              <a:defRPr b="0" sz="3800"/>
            </a:pPr>
            <a:r>
              <a:t>Monetary policy is constrained by the country’s openness and external position (current account balance) and hence by US monetary policy</a:t>
            </a:r>
          </a:p>
          <a:p>
            <a:pPr marL="396874" indent="-396874" algn="l">
              <a:buSzPct val="125000"/>
              <a:buChar char="•"/>
              <a:defRPr b="0" sz="3800"/>
            </a:pPr>
          </a:p>
          <a:p>
            <a:pPr marL="396874" indent="-396874" algn="l">
              <a:buSzPct val="125000"/>
              <a:buChar char="•"/>
              <a:defRPr b="0" sz="3800"/>
            </a:pPr>
            <a:r>
              <a:t>Government debt matters as it affects both fiscal headroom and the ability to operate an independent monetary policy.</a:t>
            </a:r>
          </a:p>
          <a:p>
            <a:pPr algn="l">
              <a:defRPr b="0" sz="3800"/>
            </a:pPr>
          </a:p>
          <a:p>
            <a:pPr algn="l">
              <a:defRPr b="0" sz="3800"/>
            </a:pPr>
            <a:r>
              <a:t>Central banks must pay attention to the big macro risks - climate change, geoeconomics fragmentation and inequality - that also shape fiscal priorities and capabilities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Monetary and fiscal policy are not independent"/>
          <p:cNvSpPr txBox="1"/>
          <p:nvPr>
            <p:ph type="title"/>
          </p:nvPr>
        </p:nvSpPr>
        <p:spPr>
          <a:prstGeom prst="rect">
            <a:avLst/>
          </a:prstGeom>
        </p:spPr>
        <p:txBody>
          <a:bodyPr/>
          <a:lstStyle>
            <a:lvl1pPr defTabSz="553084">
              <a:defRPr sz="7504"/>
            </a:lvl1pPr>
          </a:lstStyle>
          <a:p>
            <a:pPr/>
            <a:r>
              <a:t>Monetary and fiscal policy are not independent</a:t>
            </a:r>
          </a:p>
        </p:txBody>
      </p:sp>
      <p:sp>
        <p:nvSpPr>
          <p:cNvPr id="126" name="Fiscal dominance is when the central bank’s independence to set interest rates (to control inflation) is restricted by the level of external public debt and the cost to the budget of meeting the higher cost of budget financing."/>
          <p:cNvSpPr txBox="1"/>
          <p:nvPr/>
        </p:nvSpPr>
        <p:spPr>
          <a:xfrm>
            <a:off x="8481462" y="7200119"/>
            <a:ext cx="11793788" cy="2096413"/>
          </a:xfrm>
          <a:prstGeom prst="rect">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200">
                <a:latin typeface="+mn-lt"/>
                <a:ea typeface="+mn-ea"/>
                <a:cs typeface="+mn-cs"/>
                <a:sym typeface="Helvetica Neue Medium"/>
              </a:defRPr>
            </a:pPr>
            <a:r>
              <a:rPr sz="3400"/>
              <a:t>Fiscal dominance</a:t>
            </a:r>
            <a:r>
              <a:t> is when the central bank’s independence to set interest rates (to control inflation) is restricted by the level of external public debt and the cost to the budget of meeting the higher cost of budget financing.</a:t>
            </a:r>
          </a:p>
        </p:txBody>
      </p:sp>
      <p:sp>
        <p:nvSpPr>
          <p:cNvPr id="127" name="Monetary dominance is when the central bank is able to set interest rates (to control inflation) independent of the fiscal situation."/>
          <p:cNvSpPr txBox="1"/>
          <p:nvPr/>
        </p:nvSpPr>
        <p:spPr>
          <a:xfrm>
            <a:off x="757645" y="2803914"/>
            <a:ext cx="11793788" cy="1601113"/>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200">
                <a:latin typeface="+mn-lt"/>
                <a:ea typeface="+mn-ea"/>
                <a:cs typeface="+mn-cs"/>
                <a:sym typeface="Helvetica Neue Medium"/>
              </a:defRPr>
            </a:pPr>
            <a:r>
              <a:rPr sz="3400"/>
              <a:t>Monetary dominance</a:t>
            </a:r>
            <a:r>
              <a:t> is when the central bank is able to set interest rates (to control inflation) independent of the fiscal situation.</a:t>
            </a:r>
          </a:p>
        </p:txBody>
      </p:sp>
      <p:sp>
        <p:nvSpPr>
          <p:cNvPr id="128" name="Financial dominance is when the central bank has to respond to financial instability in any systemic section of the financial market by lowering interest rates beyond their desired policy setting."/>
          <p:cNvSpPr txBox="1"/>
          <p:nvPr/>
        </p:nvSpPr>
        <p:spPr>
          <a:xfrm>
            <a:off x="9909416" y="11119410"/>
            <a:ext cx="11793788" cy="2096413"/>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200">
                <a:solidFill>
                  <a:srgbClr val="FFFFFF"/>
                </a:solidFill>
                <a:latin typeface="+mn-lt"/>
                <a:ea typeface="+mn-ea"/>
                <a:cs typeface="+mn-cs"/>
                <a:sym typeface="Helvetica Neue Medium"/>
              </a:defRPr>
            </a:pPr>
            <a:r>
              <a:rPr sz="3400"/>
              <a:t>Financial dominance</a:t>
            </a:r>
            <a:r>
              <a:t> </a:t>
            </a:r>
            <a:r>
              <a:t>is when the central bank has to respond to financial instability in any systemic section of the financial market by lowering interest rates beyond their desired policy setting.</a:t>
            </a:r>
          </a:p>
        </p:txBody>
      </p:sp>
      <p:sp>
        <p:nvSpPr>
          <p:cNvPr id="129" name="From printing money to pay for budget deficits, to having to raise rates to attract foreign capital, to taking the cost to the budget into account in setting policy"/>
          <p:cNvSpPr/>
          <p:nvPr/>
        </p:nvSpPr>
        <p:spPr>
          <a:xfrm>
            <a:off x="17089524" y="2416133"/>
            <a:ext cx="6804893" cy="4392339"/>
          </a:xfrm>
          <a:prstGeom prst="wedgeEllipseCallout">
            <a:avLst>
              <a:gd name="adj1" fmla="val -49851"/>
              <a:gd name="adj2" fmla="val 53701"/>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From printing money to pay for budget deficits, to having to raise rates to attract foreign capital, to taking the cost to the budget into account in setting policy</a:t>
            </a:r>
          </a:p>
        </p:txBody>
      </p:sp>
      <p:sp>
        <p:nvSpPr>
          <p:cNvPr id="130" name="Think Global Financial Crisis, 2013 taper tantrum, UK central bank quick reversal of QA with the Truss government pension fund crisis"/>
          <p:cNvSpPr/>
          <p:nvPr/>
        </p:nvSpPr>
        <p:spPr>
          <a:xfrm>
            <a:off x="1351456" y="9813801"/>
            <a:ext cx="8409386" cy="2872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16764" y="0"/>
                  <a:pt x="21600" y="4563"/>
                  <a:pt x="21600" y="10190"/>
                </a:cubicBezTo>
                <a:cubicBezTo>
                  <a:pt x="21600" y="13037"/>
                  <a:pt x="20360" y="15607"/>
                  <a:pt x="18364" y="17455"/>
                </a:cubicBezTo>
                <a:lnTo>
                  <a:pt x="21573" y="21600"/>
                </a:lnTo>
                <a:lnTo>
                  <a:pt x="17492" y="18178"/>
                </a:lnTo>
                <a:cubicBezTo>
                  <a:pt x="15651" y="19552"/>
                  <a:pt x="13329" y="20377"/>
                  <a:pt x="10799" y="20377"/>
                </a:cubicBezTo>
                <a:cubicBezTo>
                  <a:pt x="4835" y="20377"/>
                  <a:pt x="0" y="15817"/>
                  <a:pt x="0" y="10190"/>
                </a:cubicBezTo>
                <a:cubicBezTo>
                  <a:pt x="0" y="4563"/>
                  <a:pt x="4835" y="0"/>
                  <a:pt x="10799" y="0"/>
                </a:cubicBezTo>
                <a:close/>
              </a:path>
            </a:pathLst>
          </a:cu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Think Global Financial Crisis, 2013 taper tantrum, UK central bank quick reversal of QA with the Truss government pension fund crisis</a:t>
            </a:r>
          </a:p>
        </p:txBody>
      </p:sp>
      <p:sp>
        <p:nvSpPr>
          <p:cNvPr id="131" name="Think the major push for central bank independence to counter hyperinflation, and to support open capital markets and flexible exchange rates"/>
          <p:cNvSpPr/>
          <p:nvPr/>
        </p:nvSpPr>
        <p:spPr>
          <a:xfrm>
            <a:off x="293450" y="4851203"/>
            <a:ext cx="7287352" cy="4089064"/>
          </a:xfrm>
          <a:prstGeom prst="wedgeEllipseCallout">
            <a:avLst>
              <a:gd name="adj1" fmla="val 58989"/>
              <a:gd name="adj2" fmla="val -60435"/>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Think the major push for central bank independence to counter hyperinflation, and to support open capital markets and flexible exchange rates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Fiscal policy headroom is affected more by monetary policy decisions when debt is high and BoP vulnerable"/>
          <p:cNvSpPr txBox="1"/>
          <p:nvPr>
            <p:ph type="title"/>
          </p:nvPr>
        </p:nvSpPr>
        <p:spPr>
          <a:prstGeom prst="rect">
            <a:avLst/>
          </a:prstGeom>
        </p:spPr>
        <p:txBody>
          <a:bodyPr/>
          <a:lstStyle>
            <a:lvl1pPr algn="l" defTabSz="478790">
              <a:defRPr sz="6496"/>
            </a:lvl1pPr>
          </a:lstStyle>
          <a:p>
            <a:pPr/>
            <a:r>
              <a:t>Fiscal policy headroom is affected more by monetary policy decisions when debt is high and BoP vulnerable</a:t>
            </a:r>
          </a:p>
        </p:txBody>
      </p:sp>
      <p:sp>
        <p:nvSpPr>
          <p:cNvPr id="134" name="Debt service…"/>
          <p:cNvSpPr/>
          <p:nvPr/>
        </p:nvSpPr>
        <p:spPr>
          <a:xfrm>
            <a:off x="15964039" y="3899549"/>
            <a:ext cx="3590651" cy="2626562"/>
          </a:xfrm>
          <a:prstGeom prst="ellipse">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Debt service </a:t>
            </a:r>
          </a:p>
          <a:p>
            <a:pPr>
              <a:defRPr b="0" sz="3200">
                <a:solidFill>
                  <a:srgbClr val="FFFFFF"/>
                </a:solidFill>
                <a:latin typeface="+mn-lt"/>
                <a:ea typeface="+mn-ea"/>
                <a:cs typeface="+mn-cs"/>
                <a:sym typeface="Helvetica Neue Medium"/>
              </a:defRPr>
            </a:pPr>
            <a:r>
              <a:t>costs</a:t>
            </a:r>
          </a:p>
        </p:txBody>
      </p:sp>
      <p:sp>
        <p:nvSpPr>
          <p:cNvPr id="135" name="Interest…"/>
          <p:cNvSpPr/>
          <p:nvPr/>
        </p:nvSpPr>
        <p:spPr>
          <a:xfrm>
            <a:off x="9825654" y="2821072"/>
            <a:ext cx="3590651" cy="2626562"/>
          </a:xfrm>
          <a:prstGeom prst="ellipse">
            <a:avLst/>
          </a:prstGeom>
          <a:solidFill>
            <a:schemeClr val="accent6"/>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Interest</a:t>
            </a:r>
          </a:p>
          <a:p>
            <a:pPr>
              <a:defRPr b="0" sz="3200">
                <a:solidFill>
                  <a:srgbClr val="FFFFFF"/>
                </a:solidFill>
                <a:latin typeface="+mn-lt"/>
                <a:ea typeface="+mn-ea"/>
                <a:cs typeface="+mn-cs"/>
                <a:sym typeface="Helvetica Neue Medium"/>
              </a:defRPr>
            </a:pPr>
            <a:r>
              <a:t>rates</a:t>
            </a:r>
          </a:p>
        </p:txBody>
      </p:sp>
      <p:sp>
        <p:nvSpPr>
          <p:cNvPr id="136" name="Government…"/>
          <p:cNvSpPr/>
          <p:nvPr/>
        </p:nvSpPr>
        <p:spPr>
          <a:xfrm>
            <a:off x="15964039" y="7352751"/>
            <a:ext cx="3590651" cy="2626562"/>
          </a:xfrm>
          <a:prstGeom prst="ellipse">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Government </a:t>
            </a:r>
          </a:p>
          <a:p>
            <a:pPr>
              <a:defRPr b="0" sz="3200">
                <a:solidFill>
                  <a:srgbClr val="FFFFFF"/>
                </a:solidFill>
                <a:latin typeface="+mn-lt"/>
                <a:ea typeface="+mn-ea"/>
                <a:cs typeface="+mn-cs"/>
                <a:sym typeface="Helvetica Neue Medium"/>
              </a:defRPr>
            </a:pPr>
            <a:r>
              <a:t>Expenditure</a:t>
            </a:r>
          </a:p>
        </p:txBody>
      </p:sp>
      <p:sp>
        <p:nvSpPr>
          <p:cNvPr id="137" name="Exchange rate"/>
          <p:cNvSpPr/>
          <p:nvPr/>
        </p:nvSpPr>
        <p:spPr>
          <a:xfrm>
            <a:off x="3686439" y="3776733"/>
            <a:ext cx="3590651" cy="2626562"/>
          </a:xfrm>
          <a:prstGeom prst="ellipse">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Exchange rate</a:t>
            </a:r>
          </a:p>
        </p:txBody>
      </p:sp>
      <p:sp>
        <p:nvSpPr>
          <p:cNvPr id="138" name="Economic…"/>
          <p:cNvSpPr/>
          <p:nvPr/>
        </p:nvSpPr>
        <p:spPr>
          <a:xfrm>
            <a:off x="12707883" y="10147966"/>
            <a:ext cx="3590651" cy="2626562"/>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Economic </a:t>
            </a:r>
          </a:p>
          <a:p>
            <a:pPr>
              <a:defRPr b="0" sz="3200">
                <a:solidFill>
                  <a:srgbClr val="FFFFFF"/>
                </a:solidFill>
                <a:latin typeface="+mn-lt"/>
                <a:ea typeface="+mn-ea"/>
                <a:cs typeface="+mn-cs"/>
                <a:sym typeface="Helvetica Neue Medium"/>
              </a:defRPr>
            </a:pPr>
            <a:r>
              <a:t>growth</a:t>
            </a:r>
          </a:p>
        </p:txBody>
      </p:sp>
      <p:sp>
        <p:nvSpPr>
          <p:cNvPr id="139" name="Commodity prices"/>
          <p:cNvSpPr/>
          <p:nvPr/>
        </p:nvSpPr>
        <p:spPr>
          <a:xfrm>
            <a:off x="6973152" y="10081659"/>
            <a:ext cx="3590651" cy="2626562"/>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Commodity prices</a:t>
            </a:r>
          </a:p>
        </p:txBody>
      </p:sp>
      <p:sp>
        <p:nvSpPr>
          <p:cNvPr id="140" name="Government…"/>
          <p:cNvSpPr/>
          <p:nvPr/>
        </p:nvSpPr>
        <p:spPr>
          <a:xfrm>
            <a:off x="4356213" y="7479751"/>
            <a:ext cx="3590651" cy="2626562"/>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Government</a:t>
            </a:r>
          </a:p>
          <a:p>
            <a:pPr>
              <a:defRPr b="0" sz="3200">
                <a:solidFill>
                  <a:srgbClr val="FFFFFF"/>
                </a:solidFill>
                <a:latin typeface="+mn-lt"/>
                <a:ea typeface="+mn-ea"/>
                <a:cs typeface="+mn-cs"/>
                <a:sym typeface="Helvetica Neue Medium"/>
              </a:defRPr>
            </a:pPr>
            <a:r>
              <a:t>Revenue</a:t>
            </a:r>
          </a:p>
        </p:txBody>
      </p:sp>
      <p:sp>
        <p:nvSpPr>
          <p:cNvPr id="141" name="Fiscal headroom"/>
          <p:cNvSpPr/>
          <p:nvPr/>
        </p:nvSpPr>
        <p:spPr>
          <a:xfrm>
            <a:off x="10588662" y="6184432"/>
            <a:ext cx="2393108" cy="2626562"/>
          </a:xfrm>
          <a:prstGeom prst="roundRect">
            <a:avLst>
              <a:gd name="adj" fmla="val 796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Fiscal headroom</a:t>
            </a:r>
          </a:p>
        </p:txBody>
      </p:sp>
      <p:sp>
        <p:nvSpPr>
          <p:cNvPr id="142" name="Line"/>
          <p:cNvSpPr/>
          <p:nvPr/>
        </p:nvSpPr>
        <p:spPr>
          <a:xfrm>
            <a:off x="13415760" y="4117883"/>
            <a:ext cx="2568798" cy="967496"/>
          </a:xfrm>
          <a:prstGeom prst="line">
            <a:avLst/>
          </a:prstGeom>
          <a:ln w="25400">
            <a:solidFill>
              <a:srgbClr val="000000"/>
            </a:solidFill>
            <a:miter lim="400000"/>
            <a:tailEnd type="triangle"/>
          </a:ln>
        </p:spPr>
        <p:txBody>
          <a:bodyPr lIns="50800" tIns="50800" rIns="50800" bIns="50800" anchor="ctr"/>
          <a:lstStyle/>
          <a:p>
            <a:pPr/>
          </a:p>
        </p:txBody>
      </p:sp>
      <p:sp>
        <p:nvSpPr>
          <p:cNvPr id="143" name="Line"/>
          <p:cNvSpPr/>
          <p:nvPr/>
        </p:nvSpPr>
        <p:spPr>
          <a:xfrm flipH="1">
            <a:off x="17711934" y="6543228"/>
            <a:ext cx="79469" cy="795662"/>
          </a:xfrm>
          <a:prstGeom prst="line">
            <a:avLst/>
          </a:prstGeom>
          <a:ln w="25400">
            <a:solidFill>
              <a:srgbClr val="000000"/>
            </a:solidFill>
            <a:miter lim="400000"/>
            <a:tailEnd type="triangle"/>
          </a:ln>
        </p:spPr>
        <p:txBody>
          <a:bodyPr lIns="50800" tIns="50800" rIns="50800" bIns="50800" anchor="ctr"/>
          <a:lstStyle/>
          <a:p>
            <a:pPr/>
          </a:p>
        </p:txBody>
      </p:sp>
      <p:sp>
        <p:nvSpPr>
          <p:cNvPr id="144" name="Line"/>
          <p:cNvSpPr/>
          <p:nvPr/>
        </p:nvSpPr>
        <p:spPr>
          <a:xfrm flipV="1">
            <a:off x="7985603" y="7507611"/>
            <a:ext cx="2570169" cy="1286344"/>
          </a:xfrm>
          <a:prstGeom prst="line">
            <a:avLst/>
          </a:prstGeom>
          <a:ln w="25400">
            <a:solidFill>
              <a:srgbClr val="000000"/>
            </a:solidFill>
            <a:miter lim="400000"/>
            <a:tailEnd type="triangle"/>
          </a:ln>
        </p:spPr>
        <p:txBody>
          <a:bodyPr lIns="50800" tIns="50800" rIns="50800" bIns="50800" anchor="ctr"/>
          <a:lstStyle/>
          <a:p>
            <a:pPr/>
          </a:p>
        </p:txBody>
      </p:sp>
      <p:sp>
        <p:nvSpPr>
          <p:cNvPr id="145" name="Line"/>
          <p:cNvSpPr/>
          <p:nvPr/>
        </p:nvSpPr>
        <p:spPr>
          <a:xfrm flipH="1" flipV="1">
            <a:off x="13014825" y="7526123"/>
            <a:ext cx="2973053" cy="909171"/>
          </a:xfrm>
          <a:prstGeom prst="line">
            <a:avLst/>
          </a:prstGeom>
          <a:ln w="25400">
            <a:solidFill>
              <a:srgbClr val="000000"/>
            </a:solidFill>
            <a:miter lim="400000"/>
            <a:tailEnd type="triangle"/>
          </a:ln>
        </p:spPr>
        <p:txBody>
          <a:bodyPr lIns="50800" tIns="50800" rIns="50800" bIns="50800" anchor="ctr"/>
          <a:lstStyle/>
          <a:p>
            <a:pPr/>
          </a:p>
        </p:txBody>
      </p:sp>
      <p:sp>
        <p:nvSpPr>
          <p:cNvPr id="146" name="Line"/>
          <p:cNvSpPr/>
          <p:nvPr/>
        </p:nvSpPr>
        <p:spPr>
          <a:xfrm flipH="1">
            <a:off x="7268007" y="4102852"/>
            <a:ext cx="2562917" cy="985869"/>
          </a:xfrm>
          <a:prstGeom prst="line">
            <a:avLst/>
          </a:prstGeom>
          <a:ln w="25400">
            <a:solidFill>
              <a:srgbClr val="000000"/>
            </a:solidFill>
            <a:miter lim="400000"/>
            <a:tailEnd type="triangle"/>
          </a:ln>
        </p:spPr>
        <p:txBody>
          <a:bodyPr lIns="50800" tIns="50800" rIns="50800" bIns="50800" anchor="ctr"/>
          <a:lstStyle/>
          <a:p>
            <a:pPr/>
          </a:p>
        </p:txBody>
      </p:sp>
      <p:sp>
        <p:nvSpPr>
          <p:cNvPr id="147" name="Line"/>
          <p:cNvSpPr/>
          <p:nvPr/>
        </p:nvSpPr>
        <p:spPr>
          <a:xfrm flipV="1">
            <a:off x="16359451" y="9993175"/>
            <a:ext cx="1332802" cy="1332802"/>
          </a:xfrm>
          <a:prstGeom prst="line">
            <a:avLst/>
          </a:prstGeom>
          <a:ln w="25400">
            <a:solidFill>
              <a:srgbClr val="000000"/>
            </a:solidFill>
            <a:miter lim="400000"/>
            <a:tailEnd type="triangle"/>
          </a:ln>
        </p:spPr>
        <p:txBody>
          <a:bodyPr lIns="50800" tIns="50800" rIns="50800" bIns="50800" anchor="ctr"/>
          <a:lstStyle/>
          <a:p>
            <a:pPr/>
          </a:p>
        </p:txBody>
      </p:sp>
      <p:sp>
        <p:nvSpPr>
          <p:cNvPr id="148" name="Line"/>
          <p:cNvSpPr/>
          <p:nvPr/>
        </p:nvSpPr>
        <p:spPr>
          <a:xfrm flipH="1" flipV="1">
            <a:off x="6256749" y="10226768"/>
            <a:ext cx="722724" cy="866966"/>
          </a:xfrm>
          <a:prstGeom prst="line">
            <a:avLst/>
          </a:prstGeom>
          <a:ln w="25400">
            <a:solidFill>
              <a:srgbClr val="000000"/>
            </a:solidFill>
            <a:miter lim="400000"/>
            <a:tailEnd type="triangle"/>
          </a:ln>
        </p:spPr>
        <p:txBody>
          <a:bodyPr lIns="50800" tIns="50800" rIns="50800" bIns="50800" anchor="ctr"/>
          <a:lstStyle/>
          <a:p>
            <a:pPr/>
          </a:p>
        </p:txBody>
      </p:sp>
      <p:sp>
        <p:nvSpPr>
          <p:cNvPr id="149" name="Line"/>
          <p:cNvSpPr/>
          <p:nvPr/>
        </p:nvSpPr>
        <p:spPr>
          <a:xfrm>
            <a:off x="10554961" y="11367476"/>
            <a:ext cx="2132130" cy="15654"/>
          </a:xfrm>
          <a:prstGeom prst="line">
            <a:avLst/>
          </a:prstGeom>
          <a:ln w="25400">
            <a:solidFill>
              <a:srgbClr val="000000"/>
            </a:solidFill>
            <a:miter lim="400000"/>
            <a:tailEnd type="triangle"/>
          </a:ln>
        </p:spPr>
        <p:txBody>
          <a:bodyPr lIns="50800" tIns="50800" rIns="50800" bIns="50800" anchor="ctr"/>
          <a:lstStyle/>
          <a:p>
            <a:pPr/>
          </a:p>
        </p:txBody>
      </p:sp>
      <p:sp>
        <p:nvSpPr>
          <p:cNvPr id="150" name="Line"/>
          <p:cNvSpPr/>
          <p:nvPr/>
        </p:nvSpPr>
        <p:spPr>
          <a:xfrm flipH="1" flipV="1">
            <a:off x="7979918" y="8992418"/>
            <a:ext cx="4906587" cy="1819954"/>
          </a:xfrm>
          <a:prstGeom prst="line">
            <a:avLst/>
          </a:prstGeom>
          <a:ln w="25400">
            <a:solidFill>
              <a:srgbClr val="000000"/>
            </a:solidFill>
            <a:miter lim="400000"/>
            <a:tailEnd type="triangle"/>
          </a:ln>
        </p:spPr>
        <p:txBody>
          <a:bodyPr lIns="50800" tIns="50800" rIns="50800" bIns="50800" anchor="ctr"/>
          <a:lstStyle/>
          <a:p>
            <a:pPr/>
          </a:p>
        </p:txBody>
      </p:sp>
      <p:cxnSp>
        <p:nvCxnSpPr>
          <p:cNvPr id="151" name="Connection Line"/>
          <p:cNvCxnSpPr>
            <a:stCxn id="139" idx="0"/>
            <a:endCxn id="137" idx="0"/>
          </p:cNvCxnSpPr>
          <p:nvPr/>
        </p:nvCxnSpPr>
        <p:spPr>
          <a:xfrm flipH="1" flipV="1">
            <a:off x="5486400" y="5092700"/>
            <a:ext cx="3276600" cy="6299200"/>
          </a:xfrm>
          <a:prstGeom prst="bentConnector3">
            <a:avLst>
              <a:gd name="adj1" fmla="val 189534"/>
            </a:avLst>
          </a:prstGeom>
          <a:ln w="25400">
            <a:solidFill>
              <a:srgbClr val="000000"/>
            </a:solidFill>
            <a:miter lim="400000"/>
          </a:ln>
        </p:spPr>
      </p:cxnSp>
      <p:cxnSp>
        <p:nvCxnSpPr>
          <p:cNvPr id="152" name="Connection Line"/>
          <p:cNvCxnSpPr>
            <a:stCxn id="138" idx="0"/>
            <a:endCxn id="135" idx="0"/>
          </p:cNvCxnSpPr>
          <p:nvPr/>
        </p:nvCxnSpPr>
        <p:spPr>
          <a:xfrm flipH="1" flipV="1">
            <a:off x="11620500" y="4140200"/>
            <a:ext cx="2882900" cy="7315200"/>
          </a:xfrm>
          <a:prstGeom prst="bentConnector3">
            <a:avLst>
              <a:gd name="adj1" fmla="val -263876"/>
            </a:avLst>
          </a:prstGeom>
          <a:ln w="25400">
            <a:solidFill>
              <a:srgbClr val="000000"/>
            </a:solidFill>
            <a:miter lim="400000"/>
          </a:ln>
        </p:spPr>
      </p:cxnSp>
      <p:sp>
        <p:nvSpPr>
          <p:cNvPr id="153" name="Global growth"/>
          <p:cNvSpPr/>
          <p:nvPr/>
        </p:nvSpPr>
        <p:spPr>
          <a:xfrm>
            <a:off x="9369684" y="12353825"/>
            <a:ext cx="4166580" cy="1270001"/>
          </a:xfrm>
          <a:prstGeom prst="ellipse">
            <a:avLst/>
          </a:prstGeom>
          <a:solidFill>
            <a:srgbClr val="000000"/>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Global growth</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A structural budget deficit restricts fiscal headroom reducing scope to use fiscal stimulus"/>
          <p:cNvSpPr txBox="1"/>
          <p:nvPr>
            <p:ph type="title"/>
          </p:nvPr>
        </p:nvSpPr>
        <p:spPr>
          <a:xfrm>
            <a:off x="1468983" y="355600"/>
            <a:ext cx="21005801" cy="2286000"/>
          </a:xfrm>
          <a:prstGeom prst="rect">
            <a:avLst/>
          </a:prstGeom>
        </p:spPr>
        <p:txBody>
          <a:bodyPr/>
          <a:lstStyle>
            <a:lvl1pPr algn="l" defTabSz="520065">
              <a:defRPr sz="7056"/>
            </a:lvl1pPr>
          </a:lstStyle>
          <a:p>
            <a:pPr/>
            <a:r>
              <a:t>A structural budget deficit restricts fiscal headroom reducing scope to use fiscal stimulus</a:t>
            </a:r>
          </a:p>
        </p:txBody>
      </p:sp>
      <p:pic>
        <p:nvPicPr>
          <p:cNvPr id="156" name="Image" descr="Image"/>
          <p:cNvPicPr>
            <a:picLocks noChangeAspect="1"/>
          </p:cNvPicPr>
          <p:nvPr/>
        </p:nvPicPr>
        <p:blipFill>
          <a:blip r:embed="rId2">
            <a:extLst/>
          </a:blip>
          <a:stretch>
            <a:fillRect/>
          </a:stretch>
        </p:blipFill>
        <p:spPr>
          <a:xfrm>
            <a:off x="1460952" y="3433413"/>
            <a:ext cx="15836901" cy="8267701"/>
          </a:xfrm>
          <a:prstGeom prst="rect">
            <a:avLst/>
          </a:prstGeom>
          <a:ln w="12700">
            <a:miter lim="400000"/>
          </a:ln>
        </p:spPr>
      </p:pic>
      <p:sp>
        <p:nvSpPr>
          <p:cNvPr id="157" name="Entitlement programs are taking up an increasing share of revenue:…"/>
          <p:cNvSpPr txBox="1"/>
          <p:nvPr/>
        </p:nvSpPr>
        <p:spPr>
          <a:xfrm>
            <a:off x="18315474" y="2702147"/>
            <a:ext cx="5286394" cy="97302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Entitlement programs are taking up an increasing share of revenue:</a:t>
            </a:r>
          </a:p>
          <a:p>
            <a:pPr marL="396874" indent="-396874" algn="l">
              <a:buSzPct val="125000"/>
              <a:buChar char="•"/>
              <a:defRPr b="0"/>
            </a:pPr>
            <a:r>
              <a:t>Growth in demand with an ageing population (health aged care, pensions)</a:t>
            </a:r>
          </a:p>
          <a:p>
            <a:pPr marL="396874" indent="-396874" algn="l">
              <a:buSzPct val="125000"/>
              <a:buChar char="•"/>
              <a:defRPr b="0"/>
            </a:pPr>
            <a:r>
              <a:t>Increasing expectations of quality services (childcare, aged care, health)</a:t>
            </a:r>
          </a:p>
          <a:p>
            <a:pPr marL="396874" indent="-396874" algn="l">
              <a:buSzPct val="125000"/>
              <a:buChar char="•"/>
              <a:defRPr b="0"/>
            </a:pPr>
            <a:r>
              <a:t>Gender equity in wages as women are the main source of labour in managed markets (aged care, childcare)</a:t>
            </a:r>
          </a:p>
          <a:p>
            <a:pPr marL="396874" indent="-396874" algn="l">
              <a:buSzPct val="125000"/>
              <a:buChar char="•"/>
              <a:defRPr b="0"/>
            </a:pPr>
            <a:r>
              <a:t>Increasing income and wealth inequality growing the share of the population qualifying for means tested benefits and/or increasing the level of need for those who qualify</a:t>
            </a:r>
          </a:p>
        </p:txBody>
      </p:sp>
      <p:sp>
        <p:nvSpPr>
          <p:cNvPr id="158" name="Some argue that fiscal dominance meant interest rates were too low for too long post GFC"/>
          <p:cNvSpPr txBox="1"/>
          <p:nvPr/>
        </p:nvSpPr>
        <p:spPr>
          <a:xfrm>
            <a:off x="1332416" y="12492927"/>
            <a:ext cx="1655521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Some argue that fiscal dominance meant interest rates were too low for too long post GFC</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extLst/>
          </a:blip>
          <a:stretch>
            <a:fillRect/>
          </a:stretch>
        </p:blipFill>
        <p:spPr>
          <a:xfrm>
            <a:off x="115503" y="8038100"/>
            <a:ext cx="11239501" cy="5270501"/>
          </a:xfrm>
          <a:prstGeom prst="rect">
            <a:avLst/>
          </a:prstGeom>
          <a:ln w="12700">
            <a:miter lim="400000"/>
          </a:ln>
        </p:spPr>
      </p:pic>
      <p:sp>
        <p:nvSpPr>
          <p:cNvPr id="161" name="Resistance to tax reform restricts fiscal headroom on the revenue side limits taxes as a fiscal tool"/>
          <p:cNvSpPr txBox="1"/>
          <p:nvPr>
            <p:ph type="title"/>
          </p:nvPr>
        </p:nvSpPr>
        <p:spPr>
          <a:xfrm>
            <a:off x="882006" y="355600"/>
            <a:ext cx="21005801" cy="2286000"/>
          </a:xfrm>
          <a:prstGeom prst="rect">
            <a:avLst/>
          </a:prstGeom>
        </p:spPr>
        <p:txBody>
          <a:bodyPr/>
          <a:lstStyle>
            <a:lvl1pPr algn="l" defTabSz="520065">
              <a:defRPr sz="7056"/>
            </a:lvl1pPr>
          </a:lstStyle>
          <a:p>
            <a:pPr/>
            <a:r>
              <a:t>Resistance to tax reform restricts fiscal headroom on the revenue side limits taxes as a fiscal tool</a:t>
            </a:r>
          </a:p>
        </p:txBody>
      </p:sp>
      <p:pic>
        <p:nvPicPr>
          <p:cNvPr id="162" name="Image" descr="Image"/>
          <p:cNvPicPr>
            <a:picLocks noChangeAspect="1"/>
          </p:cNvPicPr>
          <p:nvPr/>
        </p:nvPicPr>
        <p:blipFill>
          <a:blip r:embed="rId3">
            <a:extLst/>
          </a:blip>
          <a:stretch>
            <a:fillRect/>
          </a:stretch>
        </p:blipFill>
        <p:spPr>
          <a:xfrm>
            <a:off x="6242050" y="3124949"/>
            <a:ext cx="11899900" cy="4851401"/>
          </a:xfrm>
          <a:prstGeom prst="rect">
            <a:avLst/>
          </a:prstGeom>
          <a:ln w="12700">
            <a:miter lim="400000"/>
          </a:ln>
        </p:spPr>
      </p:pic>
      <p:pic>
        <p:nvPicPr>
          <p:cNvPr id="163" name="Image" descr="Image"/>
          <p:cNvPicPr>
            <a:picLocks noChangeAspect="1"/>
          </p:cNvPicPr>
          <p:nvPr/>
        </p:nvPicPr>
        <p:blipFill>
          <a:blip r:embed="rId4">
            <a:extLst/>
          </a:blip>
          <a:stretch>
            <a:fillRect/>
          </a:stretch>
        </p:blipFill>
        <p:spPr>
          <a:xfrm>
            <a:off x="108898" y="2778509"/>
            <a:ext cx="4612445" cy="6691539"/>
          </a:xfrm>
          <a:prstGeom prst="rect">
            <a:avLst/>
          </a:prstGeom>
          <a:ln w="12700">
            <a:miter lim="400000"/>
          </a:ln>
        </p:spPr>
      </p:pic>
      <p:pic>
        <p:nvPicPr>
          <p:cNvPr id="164" name="Image" descr="Image"/>
          <p:cNvPicPr>
            <a:picLocks noChangeAspect="1"/>
          </p:cNvPicPr>
          <p:nvPr/>
        </p:nvPicPr>
        <p:blipFill>
          <a:blip r:embed="rId5">
            <a:extLst/>
          </a:blip>
          <a:stretch>
            <a:fillRect/>
          </a:stretch>
        </p:blipFill>
        <p:spPr>
          <a:xfrm>
            <a:off x="9394566" y="7179757"/>
            <a:ext cx="15328901" cy="2730501"/>
          </a:xfrm>
          <a:prstGeom prst="rect">
            <a:avLst/>
          </a:prstGeom>
          <a:ln w="12700">
            <a:miter lim="400000"/>
          </a:ln>
        </p:spPr>
      </p:pic>
      <p:sp>
        <p:nvSpPr>
          <p:cNvPr id="165" name="Tax reform is hard…"/>
          <p:cNvSpPr txBox="1"/>
          <p:nvPr/>
        </p:nvSpPr>
        <p:spPr>
          <a:xfrm>
            <a:off x="12185208" y="8975884"/>
            <a:ext cx="11443813" cy="37862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Tax reform is hard </a:t>
            </a:r>
          </a:p>
          <a:p>
            <a:pPr marL="396874" indent="-396874" algn="l">
              <a:buSzPct val="125000"/>
              <a:buChar char="•"/>
              <a:defRPr b="0"/>
            </a:pPr>
            <a:r>
              <a:t>Vested interests will resist reform</a:t>
            </a:r>
          </a:p>
          <a:p>
            <a:pPr marL="396874" indent="-396874" algn="l">
              <a:buSzPct val="125000"/>
              <a:buChar char="•"/>
              <a:defRPr b="0"/>
            </a:pPr>
            <a:r>
              <a:t>Media often misrepresents/does not understand what the changes will mean - a person who loses is a good story, though rarely representative</a:t>
            </a:r>
          </a:p>
          <a:p>
            <a:pPr marL="396874" indent="-396874" algn="l">
              <a:buSzPct val="125000"/>
              <a:buChar char="•"/>
              <a:defRPr b="0"/>
            </a:pPr>
            <a:r>
              <a:t>Politics dominates good policy</a:t>
            </a:r>
          </a:p>
          <a:p>
            <a:pPr algn="l"/>
          </a:p>
          <a:p>
            <a:pPr algn="l"/>
            <a:r>
              <a:t>Reducing spending faces the same problems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External factors can reduce fiscal headroom as slower global growth outlooks reduces commodity prices"/>
          <p:cNvSpPr txBox="1"/>
          <p:nvPr>
            <p:ph type="title"/>
          </p:nvPr>
        </p:nvSpPr>
        <p:spPr>
          <a:xfrm>
            <a:off x="1395611" y="355600"/>
            <a:ext cx="21005801" cy="2286000"/>
          </a:xfrm>
          <a:prstGeom prst="rect">
            <a:avLst/>
          </a:prstGeom>
        </p:spPr>
        <p:txBody>
          <a:bodyPr/>
          <a:lstStyle>
            <a:lvl1pPr algn="l" defTabSz="478790">
              <a:defRPr sz="6496"/>
            </a:lvl1pPr>
          </a:lstStyle>
          <a:p>
            <a:pPr/>
            <a:r>
              <a:t>External factors can reduce fiscal headroom as slower global growth outlooks reduces commodity prices</a:t>
            </a:r>
          </a:p>
        </p:txBody>
      </p:sp>
      <p:pic>
        <p:nvPicPr>
          <p:cNvPr id="168" name="Image" descr="Image"/>
          <p:cNvPicPr>
            <a:picLocks noChangeAspect="1"/>
          </p:cNvPicPr>
          <p:nvPr/>
        </p:nvPicPr>
        <p:blipFill>
          <a:blip r:embed="rId2">
            <a:extLst/>
          </a:blip>
          <a:stretch>
            <a:fillRect/>
          </a:stretch>
        </p:blipFill>
        <p:spPr>
          <a:xfrm>
            <a:off x="1674476" y="2737068"/>
            <a:ext cx="10546081" cy="10546080"/>
          </a:xfrm>
          <a:prstGeom prst="rect">
            <a:avLst/>
          </a:prstGeom>
          <a:ln w="12700">
            <a:miter lim="400000"/>
          </a:ln>
        </p:spPr>
      </p:pic>
      <p:sp>
        <p:nvSpPr>
          <p:cNvPr id="169" name="https://www.statista.com/chart/18787/imf-growth-projections-for-the-global-economy/ &quot;Infographic: IMF Corrects Global Growth Forecast Down by a Sliver | Statista&quot;&gt;&lt;img src=&quot;https://cdn.statcdn.com/Infographic/images/normal/18787.jpeg&quot; alt=&quot;Infographic: I"/>
          <p:cNvSpPr txBox="1"/>
          <p:nvPr/>
        </p:nvSpPr>
        <p:spPr>
          <a:xfrm>
            <a:off x="30226" y="12852280"/>
            <a:ext cx="24323549" cy="8046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300"/>
            </a:pPr>
            <a:r>
              <a:rPr u="sng">
                <a:hlinkClick r:id="rId3" invalidUrl="" action="" tgtFrame="" tooltip="" history="1" highlightClick="0" endSnd="0"/>
              </a:rPr>
              <a:t>https://www.statista.com/chart/18787/imf-growth-projections-for-the-global-economy/</a:t>
            </a:r>
            <a:r>
              <a:t> "Infographic: IMF Corrects Global Growth Forecast Down by a Sliver | Statista"&gt;&lt;img src="https://cdn.statcdn.com/Infographic/images/normal/18787.jpeg" alt="Infographic: IMF Corrects Global Growth Forecast Down by a Sliver | Statista"</a:t>
            </a:r>
          </a:p>
        </p:txBody>
      </p:sp>
      <p:sp>
        <p:nvSpPr>
          <p:cNvPr id="170" name="Revenue impacts:…"/>
          <p:cNvSpPr txBox="1"/>
          <p:nvPr/>
        </p:nvSpPr>
        <p:spPr>
          <a:xfrm>
            <a:off x="13546286" y="4268266"/>
            <a:ext cx="10153028" cy="60599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Revenue impacts:</a:t>
            </a:r>
          </a:p>
          <a:p>
            <a:pPr marL="396874" indent="-396874" algn="l">
              <a:buSzPct val="125000"/>
              <a:buChar char="•"/>
              <a:defRPr b="0"/>
            </a:pPr>
            <a:r>
              <a:t>Lower commodity prices lowers mining company tax receipts</a:t>
            </a:r>
          </a:p>
          <a:p>
            <a:pPr marL="396874" indent="-396874" algn="l">
              <a:buSzPct val="125000"/>
              <a:buChar char="•"/>
              <a:defRPr b="0"/>
            </a:pPr>
            <a:r>
              <a:t>Lower GDP lowers company and personal tax receipts</a:t>
            </a:r>
          </a:p>
          <a:p>
            <a:pPr marL="396874" indent="-396874" algn="l">
              <a:buSzPct val="125000"/>
              <a:buChar char="•"/>
              <a:defRPr b="0"/>
            </a:pPr>
            <a:r>
              <a:t>Lower consumption lowers GST receipts</a:t>
            </a:r>
          </a:p>
          <a:p>
            <a:pPr algn="l">
              <a:defRPr b="0"/>
            </a:pPr>
          </a:p>
          <a:p>
            <a:pPr algn="l"/>
            <a:r>
              <a:t>Expenditure impacts:</a:t>
            </a:r>
          </a:p>
          <a:p>
            <a:pPr marL="396874" indent="-396874" algn="l">
              <a:buSzPct val="125000"/>
              <a:buChar char="•"/>
              <a:defRPr b="0"/>
            </a:pPr>
            <a:r>
              <a:t>Higher unemployment and underemployment raises welfare payments (automatic stabiliser)</a:t>
            </a:r>
          </a:p>
          <a:p>
            <a:pPr marL="396874" indent="-396874" algn="l">
              <a:buSzPct val="125000"/>
              <a:buChar char="•"/>
              <a:defRPr b="0"/>
            </a:pPr>
            <a:r>
              <a:t>Weaker AUD (as a commodity currency) raises cost of debt service where denominated in USD</a:t>
            </a:r>
          </a:p>
          <a:p>
            <a:pPr algn="l">
              <a:defRPr b="0"/>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Monetary policy decision making can be independent - but how interest rates work to reduce inflation is anything but"/>
          <p:cNvSpPr txBox="1"/>
          <p:nvPr>
            <p:ph type="title"/>
          </p:nvPr>
        </p:nvSpPr>
        <p:spPr>
          <a:prstGeom prst="rect">
            <a:avLst/>
          </a:prstGeom>
        </p:spPr>
        <p:txBody>
          <a:bodyPr/>
          <a:lstStyle>
            <a:lvl1pPr algn="l" defTabSz="445770">
              <a:defRPr sz="6048"/>
            </a:lvl1pPr>
          </a:lstStyle>
          <a:p>
            <a:pPr/>
            <a:r>
              <a:t>Monetary policy decision making can be independent - but how interest rates work to reduce inflation is anything but</a:t>
            </a:r>
          </a:p>
        </p:txBody>
      </p:sp>
      <p:sp>
        <p:nvSpPr>
          <p:cNvPr id="173" name="Debt service…"/>
          <p:cNvSpPr/>
          <p:nvPr/>
        </p:nvSpPr>
        <p:spPr>
          <a:xfrm>
            <a:off x="15964039" y="3899549"/>
            <a:ext cx="3590651" cy="2626562"/>
          </a:xfrm>
          <a:prstGeom prst="ellipse">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Debt service </a:t>
            </a:r>
          </a:p>
          <a:p>
            <a:pPr>
              <a:defRPr b="0" sz="3200">
                <a:solidFill>
                  <a:srgbClr val="FFFFFF"/>
                </a:solidFill>
                <a:latin typeface="+mn-lt"/>
                <a:ea typeface="+mn-ea"/>
                <a:cs typeface="+mn-cs"/>
                <a:sym typeface="Helvetica Neue Medium"/>
              </a:defRPr>
            </a:pPr>
            <a:r>
              <a:t>costs</a:t>
            </a:r>
          </a:p>
        </p:txBody>
      </p:sp>
      <p:sp>
        <p:nvSpPr>
          <p:cNvPr id="174" name="Interest…"/>
          <p:cNvSpPr/>
          <p:nvPr/>
        </p:nvSpPr>
        <p:spPr>
          <a:xfrm>
            <a:off x="9825654" y="2821072"/>
            <a:ext cx="3590651" cy="2626562"/>
          </a:xfrm>
          <a:prstGeom prst="ellipse">
            <a:avLst/>
          </a:prstGeom>
          <a:solidFill>
            <a:schemeClr val="accent6"/>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Interest</a:t>
            </a:r>
          </a:p>
          <a:p>
            <a:pPr>
              <a:defRPr b="0" sz="3200">
                <a:solidFill>
                  <a:srgbClr val="FFFFFF"/>
                </a:solidFill>
                <a:latin typeface="+mn-lt"/>
                <a:ea typeface="+mn-ea"/>
                <a:cs typeface="+mn-cs"/>
                <a:sym typeface="Helvetica Neue Medium"/>
              </a:defRPr>
            </a:pPr>
            <a:r>
              <a:t>rates</a:t>
            </a:r>
          </a:p>
        </p:txBody>
      </p:sp>
      <p:sp>
        <p:nvSpPr>
          <p:cNvPr id="175" name="Unemployment"/>
          <p:cNvSpPr/>
          <p:nvPr/>
        </p:nvSpPr>
        <p:spPr>
          <a:xfrm>
            <a:off x="15964039" y="7352751"/>
            <a:ext cx="3590651" cy="2626562"/>
          </a:xfrm>
          <a:prstGeom prst="ellipse">
            <a:avLst/>
          </a:prstGeom>
          <a:solidFill>
            <a:srgbClr val="000000"/>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Unemployment</a:t>
            </a:r>
          </a:p>
        </p:txBody>
      </p:sp>
      <p:sp>
        <p:nvSpPr>
          <p:cNvPr id="176" name="Exchange rate"/>
          <p:cNvSpPr/>
          <p:nvPr/>
        </p:nvSpPr>
        <p:spPr>
          <a:xfrm>
            <a:off x="3686439" y="3776733"/>
            <a:ext cx="3590651" cy="2626562"/>
          </a:xfrm>
          <a:prstGeom prst="ellipse">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Exchange rate</a:t>
            </a:r>
          </a:p>
        </p:txBody>
      </p:sp>
      <p:sp>
        <p:nvSpPr>
          <p:cNvPr id="177" name="Economic…"/>
          <p:cNvSpPr/>
          <p:nvPr/>
        </p:nvSpPr>
        <p:spPr>
          <a:xfrm>
            <a:off x="12707883" y="10147966"/>
            <a:ext cx="3590651" cy="2626562"/>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Economic </a:t>
            </a:r>
          </a:p>
          <a:p>
            <a:pPr>
              <a:defRPr b="0" sz="3200">
                <a:solidFill>
                  <a:srgbClr val="FFFFFF"/>
                </a:solidFill>
                <a:latin typeface="+mn-lt"/>
                <a:ea typeface="+mn-ea"/>
                <a:cs typeface="+mn-cs"/>
                <a:sym typeface="Helvetica Neue Medium"/>
              </a:defRPr>
            </a:pPr>
            <a:r>
              <a:t>growth</a:t>
            </a:r>
          </a:p>
        </p:txBody>
      </p:sp>
      <p:sp>
        <p:nvSpPr>
          <p:cNvPr id="178" name="Commodity prices: TOT"/>
          <p:cNvSpPr/>
          <p:nvPr/>
        </p:nvSpPr>
        <p:spPr>
          <a:xfrm>
            <a:off x="6973152" y="10081659"/>
            <a:ext cx="3590651" cy="2626562"/>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Commodity prices: TOT</a:t>
            </a:r>
          </a:p>
        </p:txBody>
      </p:sp>
      <p:sp>
        <p:nvSpPr>
          <p:cNvPr id="179" name="Inflation"/>
          <p:cNvSpPr/>
          <p:nvPr/>
        </p:nvSpPr>
        <p:spPr>
          <a:xfrm>
            <a:off x="4356213" y="7479751"/>
            <a:ext cx="3590651" cy="2626562"/>
          </a:xfrm>
          <a:prstGeom prst="ellipse">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Inflation</a:t>
            </a:r>
          </a:p>
        </p:txBody>
      </p:sp>
      <p:sp>
        <p:nvSpPr>
          <p:cNvPr id="180" name="Monetary policy…"/>
          <p:cNvSpPr/>
          <p:nvPr/>
        </p:nvSpPr>
        <p:spPr>
          <a:xfrm>
            <a:off x="10588662" y="6184432"/>
            <a:ext cx="2393108" cy="2626562"/>
          </a:xfrm>
          <a:prstGeom prst="roundRect">
            <a:avLst>
              <a:gd name="adj" fmla="val 796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Monetary policy </a:t>
            </a:r>
          </a:p>
          <a:p>
            <a:pPr>
              <a:defRPr b="0" sz="3200">
                <a:solidFill>
                  <a:srgbClr val="FFFFFF"/>
                </a:solidFill>
                <a:latin typeface="+mn-lt"/>
                <a:ea typeface="+mn-ea"/>
                <a:cs typeface="+mn-cs"/>
                <a:sym typeface="Helvetica Neue Medium"/>
              </a:defRPr>
            </a:pPr>
            <a:r>
              <a:t>(RBA)</a:t>
            </a:r>
          </a:p>
        </p:txBody>
      </p:sp>
      <p:sp>
        <p:nvSpPr>
          <p:cNvPr id="181" name="Line"/>
          <p:cNvSpPr/>
          <p:nvPr/>
        </p:nvSpPr>
        <p:spPr>
          <a:xfrm>
            <a:off x="13415760" y="4117883"/>
            <a:ext cx="2568798" cy="967496"/>
          </a:xfrm>
          <a:prstGeom prst="line">
            <a:avLst/>
          </a:prstGeom>
          <a:ln w="25400">
            <a:solidFill>
              <a:srgbClr val="000000"/>
            </a:solidFill>
            <a:miter lim="400000"/>
            <a:tailEnd type="triangle"/>
          </a:ln>
        </p:spPr>
        <p:txBody>
          <a:bodyPr lIns="50800" tIns="50800" rIns="50800" bIns="50800" anchor="ctr"/>
          <a:lstStyle/>
          <a:p>
            <a:pPr/>
          </a:p>
        </p:txBody>
      </p:sp>
      <p:sp>
        <p:nvSpPr>
          <p:cNvPr id="182" name="Line"/>
          <p:cNvSpPr/>
          <p:nvPr/>
        </p:nvSpPr>
        <p:spPr>
          <a:xfrm flipH="1" flipV="1">
            <a:off x="13014825" y="7526123"/>
            <a:ext cx="2911832" cy="1032279"/>
          </a:xfrm>
          <a:prstGeom prst="line">
            <a:avLst/>
          </a:prstGeom>
          <a:ln w="25400">
            <a:solidFill>
              <a:srgbClr val="000000"/>
            </a:solidFill>
            <a:miter lim="400000"/>
            <a:tailEnd type="triangle"/>
          </a:ln>
        </p:spPr>
        <p:txBody>
          <a:bodyPr lIns="50800" tIns="50800" rIns="50800" bIns="50800" anchor="ctr"/>
          <a:lstStyle/>
          <a:p>
            <a:pPr/>
          </a:p>
        </p:txBody>
      </p:sp>
      <p:sp>
        <p:nvSpPr>
          <p:cNvPr id="183" name="Line"/>
          <p:cNvSpPr/>
          <p:nvPr/>
        </p:nvSpPr>
        <p:spPr>
          <a:xfrm flipH="1">
            <a:off x="7268007" y="4102852"/>
            <a:ext cx="2562917" cy="985869"/>
          </a:xfrm>
          <a:prstGeom prst="line">
            <a:avLst/>
          </a:prstGeom>
          <a:ln w="25400">
            <a:solidFill>
              <a:srgbClr val="000000"/>
            </a:solidFill>
            <a:miter lim="400000"/>
            <a:tailEnd type="triangle"/>
          </a:ln>
        </p:spPr>
        <p:txBody>
          <a:bodyPr lIns="50800" tIns="50800" rIns="50800" bIns="50800" anchor="ctr"/>
          <a:lstStyle/>
          <a:p>
            <a:pPr/>
          </a:p>
        </p:txBody>
      </p:sp>
      <p:sp>
        <p:nvSpPr>
          <p:cNvPr id="184" name="Line"/>
          <p:cNvSpPr/>
          <p:nvPr/>
        </p:nvSpPr>
        <p:spPr>
          <a:xfrm flipV="1">
            <a:off x="16359451" y="9993175"/>
            <a:ext cx="1332802" cy="1332802"/>
          </a:xfrm>
          <a:prstGeom prst="line">
            <a:avLst/>
          </a:prstGeom>
          <a:ln w="25400">
            <a:solidFill>
              <a:srgbClr val="000000"/>
            </a:solidFill>
            <a:miter lim="400000"/>
            <a:tailEnd type="triangle"/>
          </a:ln>
        </p:spPr>
        <p:txBody>
          <a:bodyPr lIns="50800" tIns="50800" rIns="50800" bIns="50800" anchor="ctr"/>
          <a:lstStyle/>
          <a:p>
            <a:pPr/>
          </a:p>
        </p:txBody>
      </p:sp>
      <p:sp>
        <p:nvSpPr>
          <p:cNvPr id="185" name="Line"/>
          <p:cNvSpPr/>
          <p:nvPr/>
        </p:nvSpPr>
        <p:spPr>
          <a:xfrm>
            <a:off x="5487572" y="6422375"/>
            <a:ext cx="418491" cy="1041705"/>
          </a:xfrm>
          <a:prstGeom prst="line">
            <a:avLst/>
          </a:prstGeom>
          <a:ln w="25400">
            <a:solidFill>
              <a:srgbClr val="000000"/>
            </a:solidFill>
            <a:miter lim="400000"/>
            <a:tailEnd type="triangle"/>
          </a:ln>
        </p:spPr>
        <p:txBody>
          <a:bodyPr lIns="50800" tIns="50800" rIns="50800" bIns="50800" anchor="ctr"/>
          <a:lstStyle/>
          <a:p>
            <a:pPr/>
          </a:p>
        </p:txBody>
      </p:sp>
      <p:sp>
        <p:nvSpPr>
          <p:cNvPr id="186" name="Line"/>
          <p:cNvSpPr/>
          <p:nvPr/>
        </p:nvSpPr>
        <p:spPr>
          <a:xfrm>
            <a:off x="10554961" y="11367476"/>
            <a:ext cx="2132130" cy="15654"/>
          </a:xfrm>
          <a:prstGeom prst="line">
            <a:avLst/>
          </a:prstGeom>
          <a:ln w="25400">
            <a:solidFill>
              <a:srgbClr val="000000"/>
            </a:solidFill>
            <a:miter lim="400000"/>
            <a:tailEnd type="triangle"/>
          </a:ln>
        </p:spPr>
        <p:txBody>
          <a:bodyPr lIns="50800" tIns="50800" rIns="50800" bIns="50800" anchor="ctr"/>
          <a:lstStyle/>
          <a:p>
            <a:pPr/>
          </a:p>
        </p:txBody>
      </p:sp>
      <p:cxnSp>
        <p:nvCxnSpPr>
          <p:cNvPr id="187" name="Connection Line"/>
          <p:cNvCxnSpPr>
            <a:stCxn id="178" idx="0"/>
            <a:endCxn id="176" idx="0"/>
          </p:cNvCxnSpPr>
          <p:nvPr/>
        </p:nvCxnSpPr>
        <p:spPr>
          <a:xfrm flipH="1" flipV="1">
            <a:off x="5486400" y="5092700"/>
            <a:ext cx="3276600" cy="6299200"/>
          </a:xfrm>
          <a:prstGeom prst="bentConnector3">
            <a:avLst>
              <a:gd name="adj1" fmla="val 189534"/>
            </a:avLst>
          </a:prstGeom>
          <a:ln w="25400">
            <a:solidFill>
              <a:srgbClr val="000000"/>
            </a:solidFill>
            <a:miter lim="400000"/>
          </a:ln>
        </p:spPr>
      </p:cxnSp>
      <p:cxnSp>
        <p:nvCxnSpPr>
          <p:cNvPr id="188" name="Connection Line"/>
          <p:cNvCxnSpPr>
            <a:stCxn id="177" idx="0"/>
            <a:endCxn id="174" idx="0"/>
          </p:cNvCxnSpPr>
          <p:nvPr/>
        </p:nvCxnSpPr>
        <p:spPr>
          <a:xfrm flipH="1" flipV="1">
            <a:off x="11620500" y="4140200"/>
            <a:ext cx="2882900" cy="7315200"/>
          </a:xfrm>
          <a:prstGeom prst="bentConnector3">
            <a:avLst>
              <a:gd name="adj1" fmla="val -263876"/>
            </a:avLst>
          </a:prstGeom>
          <a:ln w="25400">
            <a:solidFill>
              <a:srgbClr val="000000"/>
            </a:solidFill>
            <a:miter lim="400000"/>
          </a:ln>
        </p:spPr>
      </p:cxnSp>
      <p:sp>
        <p:nvSpPr>
          <p:cNvPr id="189" name="Line"/>
          <p:cNvSpPr/>
          <p:nvPr/>
        </p:nvSpPr>
        <p:spPr>
          <a:xfrm flipV="1">
            <a:off x="7938023" y="7402500"/>
            <a:ext cx="2664165" cy="1274667"/>
          </a:xfrm>
          <a:prstGeom prst="line">
            <a:avLst/>
          </a:prstGeom>
          <a:ln w="25400">
            <a:solidFill>
              <a:srgbClr val="000000"/>
            </a:solidFill>
            <a:miter lim="400000"/>
            <a:tailEnd type="triangle"/>
          </a:ln>
        </p:spPr>
        <p:txBody>
          <a:bodyPr lIns="50800" tIns="50800" rIns="50800" bIns="50800" anchor="ctr"/>
          <a:lstStyle/>
          <a:p>
            <a:pPr/>
          </a:p>
        </p:txBody>
      </p:sp>
      <p:sp>
        <p:nvSpPr>
          <p:cNvPr id="190" name="Line"/>
          <p:cNvSpPr/>
          <p:nvPr/>
        </p:nvSpPr>
        <p:spPr>
          <a:xfrm flipV="1">
            <a:off x="11753373" y="5474008"/>
            <a:ext cx="1" cy="684050"/>
          </a:xfrm>
          <a:prstGeom prst="line">
            <a:avLst/>
          </a:prstGeom>
          <a:ln w="25400">
            <a:solidFill>
              <a:srgbClr val="000000"/>
            </a:solidFill>
            <a:miter lim="400000"/>
            <a:tailEnd type="triangle"/>
          </a:ln>
        </p:spPr>
        <p:txBody>
          <a:bodyPr lIns="50800" tIns="50800" rIns="50800" bIns="50800" anchor="ctr"/>
          <a:lstStyle/>
          <a:p>
            <a:pPr/>
          </a:p>
        </p:txBody>
      </p:sp>
      <p:sp>
        <p:nvSpPr>
          <p:cNvPr id="191" name="Global growth"/>
          <p:cNvSpPr/>
          <p:nvPr/>
        </p:nvSpPr>
        <p:spPr>
          <a:xfrm>
            <a:off x="9369684" y="12353825"/>
            <a:ext cx="4166580" cy="1270001"/>
          </a:xfrm>
          <a:prstGeom prst="ellipse">
            <a:avLst/>
          </a:prstGeom>
          <a:solidFill>
            <a:srgbClr val="000000"/>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Global growth</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Monetary policy has long and uncertain lags"/>
          <p:cNvSpPr txBox="1"/>
          <p:nvPr>
            <p:ph type="title"/>
          </p:nvPr>
        </p:nvSpPr>
        <p:spPr>
          <a:xfrm>
            <a:off x="1689100" y="331469"/>
            <a:ext cx="21005800" cy="1797661"/>
          </a:xfrm>
          <a:prstGeom prst="rect">
            <a:avLst/>
          </a:prstGeom>
        </p:spPr>
        <p:txBody>
          <a:bodyPr/>
          <a:lstStyle>
            <a:lvl1pPr algn="l" defTabSz="586104">
              <a:defRPr sz="7951"/>
            </a:lvl1pPr>
          </a:lstStyle>
          <a:p>
            <a:pPr/>
            <a:r>
              <a:t>Monetary policy has long and uncertain lags</a:t>
            </a:r>
          </a:p>
        </p:txBody>
      </p:sp>
      <p:sp>
        <p:nvSpPr>
          <p:cNvPr id="194" name="https://substackcdn.com/image/fetch/f_auto,q_auto:good,fl_progressive:steep/https%3A%2F%2Fsubstack-post-media.s3.amazonaws.com%2Fpublic%2Fimages%2F681036b9-632e-476e-b726-815ba9db0994_1402x1010.png?utm_source=substack&amp;utm_medium=email"/>
          <p:cNvSpPr txBox="1"/>
          <p:nvPr/>
        </p:nvSpPr>
        <p:spPr>
          <a:xfrm>
            <a:off x="213271" y="12725488"/>
            <a:ext cx="23957459" cy="779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lvl1pPr>
          </a:lstStyle>
          <a:p>
            <a:pPr/>
            <a:r>
              <a:t>https://substackcdn.com/image/fetch/f_auto,q_auto:good,fl_progressive:steep/https%3A%2F%2Fsubstack-post-media.s3.amazonaws.com%2Fpublic%2Fimages%2F681036b9-632e-476e-b726-815ba9db0994_1402x1010.png?utm_source=substack&amp;utm_medium=email</a:t>
            </a:r>
          </a:p>
        </p:txBody>
      </p:sp>
      <p:pic>
        <p:nvPicPr>
          <p:cNvPr id="195" name="Image" descr="Image"/>
          <p:cNvPicPr>
            <a:picLocks noChangeAspect="1"/>
          </p:cNvPicPr>
          <p:nvPr/>
        </p:nvPicPr>
        <p:blipFill>
          <a:blip r:embed="rId2">
            <a:extLst/>
          </a:blip>
          <a:stretch>
            <a:fillRect/>
          </a:stretch>
        </p:blipFill>
        <p:spPr>
          <a:xfrm>
            <a:off x="746881" y="2169784"/>
            <a:ext cx="14596138" cy="10515050"/>
          </a:xfrm>
          <a:prstGeom prst="rect">
            <a:avLst/>
          </a:prstGeom>
          <a:ln w="12700">
            <a:miter lim="400000"/>
          </a:ln>
        </p:spPr>
      </p:pic>
      <p:sp>
        <p:nvSpPr>
          <p:cNvPr id="196" name="MP tools - no such thing as one…"/>
          <p:cNvSpPr txBox="1"/>
          <p:nvPr/>
        </p:nvSpPr>
        <p:spPr>
          <a:xfrm>
            <a:off x="15741956" y="2240725"/>
            <a:ext cx="8400924" cy="111141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MP tools - no such thing as one </a:t>
            </a:r>
          </a:p>
          <a:p>
            <a:pPr algn="l"/>
            <a:r>
              <a:t>instrument one target</a:t>
            </a:r>
          </a:p>
          <a:p>
            <a:pPr marL="396874" indent="-396874" algn="l">
              <a:buSzPct val="125000"/>
              <a:buChar char="•"/>
              <a:defRPr b="0"/>
            </a:pPr>
            <a:r>
              <a:t>QE mainly targeted at stabilising capital </a:t>
            </a:r>
            <a:br/>
            <a:r>
              <a:t>markets by limiting downside risk for investors</a:t>
            </a:r>
          </a:p>
          <a:p>
            <a:pPr marL="396874" indent="-396874" algn="l">
              <a:buSzPct val="125000"/>
              <a:buChar char="•"/>
              <a:defRPr b="0"/>
            </a:pPr>
            <a:r>
              <a:t>Easy money was seen in asset price inflation,</a:t>
            </a:r>
            <a:br/>
            <a:r>
              <a:t>which boosted household wealth (unevenly)</a:t>
            </a:r>
          </a:p>
          <a:p>
            <a:pPr marL="396874" indent="-396874" algn="l">
              <a:buSzPct val="125000"/>
              <a:buChar char="•"/>
              <a:defRPr b="0"/>
            </a:pPr>
            <a:r>
              <a:t>Ultra low interest rates made borrowing cheap</a:t>
            </a:r>
          </a:p>
          <a:p>
            <a:pPr marL="396874" indent="-396874" algn="l">
              <a:buSzPct val="125000"/>
              <a:buChar char="•"/>
              <a:defRPr b="0"/>
            </a:pPr>
            <a:r>
              <a:t>But too much went into asset prices via </a:t>
            </a:r>
            <a:br/>
            <a:r>
              <a:t>buy-backs and not enough into investment</a:t>
            </a:r>
            <a:br/>
            <a:r>
              <a:t>in productive capacity</a:t>
            </a:r>
          </a:p>
          <a:p>
            <a:pPr marL="396874" indent="-396874" algn="l">
              <a:buSzPct val="125000"/>
              <a:buChar char="•"/>
              <a:defRPr b="0"/>
            </a:pPr>
            <a:r>
              <a:t>Fiscal stimulus, plus low mortgage costs,</a:t>
            </a:r>
            <a:br/>
            <a:r>
              <a:t>boosted household savings </a:t>
            </a:r>
          </a:p>
          <a:p>
            <a:pPr marL="396874" indent="-396874" algn="l">
              <a:buSzPct val="125000"/>
              <a:buChar char="•"/>
              <a:defRPr b="0"/>
            </a:pPr>
            <a:r>
              <a:t>COVID supply disruptions, exacerbated by </a:t>
            </a:r>
            <a:br/>
            <a:r>
              <a:t>Russia’s war on Ukraine</a:t>
            </a:r>
          </a:p>
          <a:p>
            <a:pPr marL="396874" indent="-396874" algn="l">
              <a:buSzPct val="125000"/>
              <a:buChar char="•"/>
              <a:defRPr b="0"/>
            </a:pPr>
            <a:r>
              <a:t>Pent up demand meets supply constraints</a:t>
            </a:r>
            <a:br/>
            <a:r>
              <a:t>equals inflation</a:t>
            </a:r>
          </a:p>
          <a:p>
            <a:pPr marL="396874" indent="-396874" algn="l">
              <a:buSzPct val="125000"/>
              <a:buChar char="•"/>
              <a:defRPr b="0"/>
            </a:pPr>
            <a:r>
              <a:t>CBs biggest concern is that this triggers a </a:t>
            </a:r>
            <a:br/>
            <a:r>
              <a:t>wage-price spiral</a:t>
            </a:r>
          </a:p>
          <a:p>
            <a:pPr marL="396874" indent="-396874" algn="l">
              <a:buSzPct val="125000"/>
              <a:buChar char="•"/>
              <a:defRPr b="0"/>
            </a:pPr>
            <a:r>
              <a:t>Only tool is the cash rate - which sets off </a:t>
            </a:r>
            <a:br/>
            <a:r>
              <a:t>increases in mortgage rates, design to reduce </a:t>
            </a:r>
            <a:br/>
            <a:r>
              <a:t>household demand, but also reduces </a:t>
            </a:r>
            <a:br/>
            <a:r>
              <a:t>investment</a:t>
            </a:r>
          </a:p>
          <a:p>
            <a:pPr algn="l"/>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