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F4E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1875" y="4486400"/>
            <a:ext cx="732123" cy="3735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D0D0D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E3120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D0D0D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F4E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76415" y="4489337"/>
            <a:ext cx="1467584" cy="37066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0D0D0D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4F4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3201" y="156567"/>
            <a:ext cx="8401685" cy="4216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0D0D0D"/>
                </a:solidFill>
                <a:latin typeface="Arial Narrow"/>
                <a:cs typeface="Arial Narrow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926225" y="1791948"/>
            <a:ext cx="4605020" cy="2377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E3120B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3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Relationship Id="rId3" Type="http://schemas.openxmlformats.org/officeDocument/2006/relationships/image" Target="../media/image37.jpg"/><Relationship Id="rId4" Type="http://schemas.openxmlformats.org/officeDocument/2006/relationships/image" Target="../media/image38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jpg"/><Relationship Id="rId3" Type="http://schemas.openxmlformats.org/officeDocument/2006/relationships/hyperlink" Target="mailto:simonbaptist@eiu.com" TargetMode="External"/><Relationship Id="rId4" Type="http://schemas.openxmlformats.org/officeDocument/2006/relationships/hyperlink" Target="mailto:matthewglassman@eiu.com" TargetMode="External"/><Relationship Id="rId5" Type="http://schemas.openxmlformats.org/officeDocument/2006/relationships/hyperlink" Target="mailto:glassman@eiu.com" TargetMode="External"/><Relationship Id="rId6" Type="http://schemas.openxmlformats.org/officeDocument/2006/relationships/image" Target="../media/image50.jpg"/><Relationship Id="rId7" Type="http://schemas.openxmlformats.org/officeDocument/2006/relationships/image" Target="../media/image51.png"/><Relationship Id="rId8" Type="http://schemas.openxmlformats.org/officeDocument/2006/relationships/image" Target="../media/image5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5" Type="http://schemas.openxmlformats.org/officeDocument/2006/relationships/image" Target="../media/image13.jp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3999" cy="5143499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4745355" cy="5143500"/>
            </a:xfrm>
            <a:custGeom>
              <a:avLst/>
              <a:gdLst/>
              <a:ahLst/>
              <a:cxnLst/>
              <a:rect l="l" t="t" r="r" b="b"/>
              <a:pathLst>
                <a:path w="4745355" h="5143500">
                  <a:moveTo>
                    <a:pt x="0" y="0"/>
                  </a:moveTo>
                  <a:lnTo>
                    <a:pt x="4745099" y="0"/>
                  </a:lnTo>
                  <a:lnTo>
                    <a:pt x="4745099" y="5143499"/>
                  </a:lnTo>
                  <a:lnTo>
                    <a:pt x="0" y="5143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69999" y="270000"/>
              <a:ext cx="2263956" cy="56597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0000" y="1024369"/>
            <a:ext cx="3775710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000000"/>
                </a:solidFill>
              </a:rPr>
              <a:t>Economic</a:t>
            </a:r>
            <a:r>
              <a:rPr dirty="0" sz="3200" spc="185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&amp;</a:t>
            </a:r>
            <a:r>
              <a:rPr dirty="0" sz="3200" spc="185">
                <a:solidFill>
                  <a:srgbClr val="000000"/>
                </a:solidFill>
              </a:rPr>
              <a:t> </a:t>
            </a:r>
            <a:r>
              <a:rPr dirty="0" sz="3200" spc="-10">
                <a:solidFill>
                  <a:srgbClr val="000000"/>
                </a:solidFill>
              </a:rPr>
              <a:t>Geopolitical </a:t>
            </a:r>
            <a:r>
              <a:rPr dirty="0" sz="3200">
                <a:solidFill>
                  <a:srgbClr val="000000"/>
                </a:solidFill>
              </a:rPr>
              <a:t>Outlook</a:t>
            </a:r>
            <a:r>
              <a:rPr dirty="0" sz="3200" spc="204">
                <a:solidFill>
                  <a:srgbClr val="000000"/>
                </a:solidFill>
              </a:rPr>
              <a:t> </a:t>
            </a:r>
            <a:r>
              <a:rPr dirty="0" sz="3200">
                <a:solidFill>
                  <a:srgbClr val="000000"/>
                </a:solidFill>
              </a:rPr>
              <a:t>for</a:t>
            </a:r>
            <a:r>
              <a:rPr dirty="0" sz="3200" spc="55">
                <a:solidFill>
                  <a:srgbClr val="000000"/>
                </a:solidFill>
              </a:rPr>
              <a:t> </a:t>
            </a:r>
            <a:r>
              <a:rPr dirty="0" sz="3200" spc="-20">
                <a:solidFill>
                  <a:srgbClr val="000000"/>
                </a:solidFill>
              </a:rPr>
              <a:t>APAC</a:t>
            </a:r>
            <a:endParaRPr sz="3200"/>
          </a:p>
        </p:txBody>
      </p:sp>
      <p:sp>
        <p:nvSpPr>
          <p:cNvPr id="7" name="object 7" descr=""/>
          <p:cNvSpPr txBox="1"/>
          <p:nvPr/>
        </p:nvSpPr>
        <p:spPr>
          <a:xfrm>
            <a:off x="250000" y="2516400"/>
            <a:ext cx="2306320" cy="1092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 b="1">
                <a:solidFill>
                  <a:srgbClr val="FF0000"/>
                </a:solidFill>
                <a:latin typeface="Tahoma"/>
                <a:cs typeface="Tahoma"/>
              </a:rPr>
              <a:t>Dr</a:t>
            </a:r>
            <a:r>
              <a:rPr dirty="0" sz="1400" spc="-80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30" b="1">
                <a:solidFill>
                  <a:srgbClr val="FF0000"/>
                </a:solidFill>
                <a:latin typeface="Tahoma"/>
                <a:cs typeface="Tahoma"/>
              </a:rPr>
              <a:t>Simon</a:t>
            </a:r>
            <a:r>
              <a:rPr dirty="0" sz="1400" spc="-75" b="1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0000"/>
                </a:solidFill>
                <a:latin typeface="Tahoma"/>
                <a:cs typeface="Tahoma"/>
              </a:rPr>
              <a:t>Baptist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400" spc="60">
                <a:solidFill>
                  <a:srgbClr val="0D0D0D"/>
                </a:solidFill>
                <a:latin typeface="Tahoma"/>
                <a:cs typeface="Tahoma"/>
              </a:rPr>
              <a:t>Chief</a:t>
            </a:r>
            <a:r>
              <a:rPr dirty="0" sz="1400" spc="-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400" spc="50">
                <a:solidFill>
                  <a:srgbClr val="0D0D0D"/>
                </a:solidFill>
                <a:latin typeface="Tahoma"/>
                <a:cs typeface="Tahoma"/>
              </a:rPr>
              <a:t>Economist</a:t>
            </a:r>
            <a:r>
              <a:rPr dirty="0" sz="1400" spc="5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400" spc="60">
                <a:solidFill>
                  <a:srgbClr val="0D0D0D"/>
                </a:solidFill>
                <a:latin typeface="Tahoma"/>
                <a:cs typeface="Tahoma"/>
              </a:rPr>
              <a:t>Economist</a:t>
            </a:r>
            <a:r>
              <a:rPr dirty="0" sz="1400" spc="1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400">
                <a:solidFill>
                  <a:srgbClr val="0D0D0D"/>
                </a:solidFill>
                <a:latin typeface="Tahoma"/>
                <a:cs typeface="Tahoma"/>
              </a:rPr>
              <a:t>Intelligence</a:t>
            </a:r>
            <a:r>
              <a:rPr dirty="0" sz="1400" spc="1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400" spc="-20">
                <a:solidFill>
                  <a:srgbClr val="0D0D0D"/>
                </a:solidFill>
                <a:latin typeface="Tahoma"/>
                <a:cs typeface="Tahoma"/>
              </a:rPr>
              <a:t>Unit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400" spc="55">
                <a:solidFill>
                  <a:srgbClr val="0D0D0D"/>
                </a:solidFill>
                <a:latin typeface="Tahoma"/>
                <a:cs typeface="Tahoma"/>
              </a:rPr>
              <a:t>September</a:t>
            </a:r>
            <a:r>
              <a:rPr dirty="0" sz="1400" spc="-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400" spc="55">
                <a:solidFill>
                  <a:srgbClr val="0D0D0D"/>
                </a:solidFill>
                <a:latin typeface="Tahoma"/>
                <a:cs typeface="Tahoma"/>
              </a:rPr>
              <a:t>2022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541975" y="531700"/>
            <a:ext cx="1826895" cy="3572510"/>
            <a:chOff x="6541975" y="531700"/>
            <a:chExt cx="1826895" cy="3572510"/>
          </a:xfrm>
        </p:grpSpPr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70550" y="560275"/>
              <a:ext cx="1769274" cy="351480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556262" y="545987"/>
              <a:ext cx="1798320" cy="3543935"/>
            </a:xfrm>
            <a:custGeom>
              <a:avLst/>
              <a:gdLst/>
              <a:ahLst/>
              <a:cxnLst/>
              <a:rect l="l" t="t" r="r" b="b"/>
              <a:pathLst>
                <a:path w="1798320" h="3543935">
                  <a:moveTo>
                    <a:pt x="0" y="0"/>
                  </a:moveTo>
                  <a:lnTo>
                    <a:pt x="1797849" y="0"/>
                  </a:lnTo>
                  <a:lnTo>
                    <a:pt x="1797849" y="3543375"/>
                  </a:lnTo>
                  <a:lnTo>
                    <a:pt x="0" y="3543375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45">
              <a:lnSpc>
                <a:spcPct val="100000"/>
              </a:lnSpc>
              <a:spcBef>
                <a:spcPts val="100"/>
              </a:spcBef>
            </a:pPr>
            <a:r>
              <a:rPr dirty="0"/>
              <a:t>NZ</a:t>
            </a:r>
            <a:r>
              <a:rPr dirty="0" spc="90"/>
              <a:t> </a:t>
            </a:r>
            <a:r>
              <a:rPr dirty="0"/>
              <a:t>economy</a:t>
            </a:r>
            <a:r>
              <a:rPr dirty="0" spc="95"/>
              <a:t> </a:t>
            </a:r>
            <a:r>
              <a:rPr dirty="0" spc="75"/>
              <a:t>is</a:t>
            </a:r>
            <a:r>
              <a:rPr dirty="0" spc="90"/>
              <a:t> </a:t>
            </a:r>
            <a:r>
              <a:rPr dirty="0"/>
              <a:t>overheating</a:t>
            </a:r>
            <a:r>
              <a:rPr dirty="0" spc="95"/>
              <a:t> </a:t>
            </a:r>
            <a:r>
              <a:rPr dirty="0"/>
              <a:t>but</a:t>
            </a:r>
            <a:r>
              <a:rPr dirty="0" spc="90"/>
              <a:t> </a:t>
            </a:r>
            <a:r>
              <a:rPr dirty="0"/>
              <a:t>we</a:t>
            </a:r>
            <a:r>
              <a:rPr dirty="0" spc="95"/>
              <a:t> </a:t>
            </a:r>
            <a:r>
              <a:rPr dirty="0"/>
              <a:t>expect</a:t>
            </a:r>
            <a:r>
              <a:rPr dirty="0" spc="90"/>
              <a:t> </a:t>
            </a:r>
            <a:r>
              <a:rPr dirty="0"/>
              <a:t>a</a:t>
            </a:r>
            <a:r>
              <a:rPr dirty="0" spc="95"/>
              <a:t> </a:t>
            </a:r>
            <a:r>
              <a:rPr dirty="0"/>
              <a:t>soft</a:t>
            </a:r>
            <a:r>
              <a:rPr dirty="0" spc="90"/>
              <a:t> </a:t>
            </a:r>
            <a:r>
              <a:rPr dirty="0" spc="35"/>
              <a:t>landing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809250" y="710579"/>
            <a:ext cx="2859405" cy="3093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54635">
              <a:lnSpc>
                <a:spcPct val="100000"/>
              </a:lnSpc>
              <a:spcBef>
                <a:spcPts val="100"/>
              </a:spcBef>
            </a:pPr>
            <a:r>
              <a:rPr dirty="0" sz="1200" spc="-40" b="1">
                <a:latin typeface="Tahoma"/>
                <a:cs typeface="Tahoma"/>
              </a:rPr>
              <a:t>Growth</a:t>
            </a:r>
            <a:r>
              <a:rPr dirty="0" sz="1200" spc="-50" b="1">
                <a:latin typeface="Tahoma"/>
                <a:cs typeface="Tahoma"/>
              </a:rPr>
              <a:t> will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decelerate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to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120" b="1">
                <a:latin typeface="Tahoma"/>
                <a:cs typeface="Tahoma"/>
              </a:rPr>
              <a:t>2.5%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this </a:t>
            </a:r>
            <a:r>
              <a:rPr dirty="0" sz="1200" spc="-25" b="1">
                <a:latin typeface="Tahoma"/>
                <a:cs typeface="Tahoma"/>
              </a:rPr>
              <a:t>year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and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keep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slowing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35" b="1">
                <a:latin typeface="Tahoma"/>
                <a:cs typeface="Tahoma"/>
              </a:rPr>
              <a:t>into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2023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latin typeface="Tahoma"/>
                <a:cs typeface="Tahoma"/>
              </a:rPr>
              <a:t>Inflation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is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 spc="85">
                <a:latin typeface="Tahoma"/>
                <a:cs typeface="Tahoma"/>
              </a:rPr>
              <a:t>30-</a:t>
            </a:r>
            <a:r>
              <a:rPr dirty="0" sz="1200">
                <a:latin typeface="Tahoma"/>
                <a:cs typeface="Tahoma"/>
              </a:rPr>
              <a:t>year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high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the </a:t>
            </a:r>
            <a:r>
              <a:rPr dirty="0" sz="1200" spc="60">
                <a:latin typeface="Tahoma"/>
                <a:cs typeface="Tahoma"/>
              </a:rPr>
              <a:t>RBNZ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is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even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further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behind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the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 spc="30">
                <a:latin typeface="Tahoma"/>
                <a:cs typeface="Tahoma"/>
              </a:rPr>
              <a:t>curve </a:t>
            </a:r>
            <a:r>
              <a:rPr dirty="0" sz="1200">
                <a:latin typeface="Tahoma"/>
                <a:cs typeface="Tahoma"/>
              </a:rPr>
              <a:t>than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the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RBA;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interest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rates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will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peak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at </a:t>
            </a:r>
            <a:r>
              <a:rPr dirty="0" sz="1200" spc="-70" b="1">
                <a:latin typeface="Tahoma"/>
                <a:cs typeface="Tahoma"/>
              </a:rPr>
              <a:t>4.00%</a:t>
            </a:r>
            <a:r>
              <a:rPr dirty="0" sz="1200" spc="95" b="1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mid-</a:t>
            </a:r>
            <a:r>
              <a:rPr dirty="0" sz="1200" spc="60">
                <a:latin typeface="Tahoma"/>
                <a:cs typeface="Tahoma"/>
              </a:rPr>
              <a:t>2023</a:t>
            </a:r>
            <a:endParaRPr sz="1200">
              <a:latin typeface="Tahoma"/>
              <a:cs typeface="Tahoma"/>
            </a:endParaRPr>
          </a:p>
          <a:p>
            <a:pPr algn="just" marL="12700" marR="377825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latin typeface="Tahoma"/>
                <a:cs typeface="Tahoma"/>
              </a:rPr>
              <a:t>Education</a:t>
            </a:r>
            <a:r>
              <a:rPr dirty="0" sz="1200" spc="1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1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tourism</a:t>
            </a:r>
            <a:r>
              <a:rPr dirty="0" sz="1200" spc="150">
                <a:latin typeface="Tahoma"/>
                <a:cs typeface="Tahoma"/>
              </a:rPr>
              <a:t> </a:t>
            </a:r>
            <a:r>
              <a:rPr dirty="0" sz="1200" spc="60">
                <a:latin typeface="Tahoma"/>
                <a:cs typeface="Tahoma"/>
              </a:rPr>
              <a:t>sectors</a:t>
            </a:r>
            <a:r>
              <a:rPr dirty="0" sz="1200" spc="15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will </a:t>
            </a:r>
            <a:r>
              <a:rPr dirty="0" sz="1200">
                <a:latin typeface="Tahoma"/>
                <a:cs typeface="Tahoma"/>
              </a:rPr>
              <a:t>permanently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shrink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 spc="55">
                <a:latin typeface="Tahoma"/>
                <a:cs typeface="Tahoma"/>
              </a:rPr>
              <a:t>due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140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loss</a:t>
            </a:r>
            <a:r>
              <a:rPr dirty="0" sz="1200" spc="50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of </a:t>
            </a:r>
            <a:r>
              <a:rPr dirty="0" sz="1200" b="1">
                <a:latin typeface="Tahoma"/>
                <a:cs typeface="Tahoma"/>
              </a:rPr>
              <a:t>Chinese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demand</a:t>
            </a:r>
            <a:endParaRPr sz="1200">
              <a:latin typeface="Tahoma"/>
              <a:cs typeface="Tahoma"/>
            </a:endParaRPr>
          </a:p>
          <a:p>
            <a:pPr marL="12700" marR="5588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latin typeface="Tahoma"/>
                <a:cs typeface="Tahoma"/>
              </a:rPr>
              <a:t>Like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Australia,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consumer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 spc="45">
                <a:latin typeface="Tahoma"/>
                <a:cs typeface="Tahoma"/>
              </a:rPr>
              <a:t>savings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are </a:t>
            </a:r>
            <a:r>
              <a:rPr dirty="0" sz="1200">
                <a:latin typeface="Tahoma"/>
                <a:cs typeface="Tahoma"/>
              </a:rPr>
              <a:t>high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this</a:t>
            </a:r>
            <a:r>
              <a:rPr dirty="0" sz="1200" spc="55">
                <a:latin typeface="Tahoma"/>
                <a:cs typeface="Tahoma"/>
              </a:rPr>
              <a:t> reduces downside </a:t>
            </a:r>
            <a:r>
              <a:rPr dirty="0" sz="1200" spc="-20">
                <a:latin typeface="Tahoma"/>
                <a:cs typeface="Tahoma"/>
              </a:rPr>
              <a:t>risk</a:t>
            </a:r>
            <a:endParaRPr sz="1200">
              <a:latin typeface="Tahoma"/>
              <a:cs typeface="Tahoma"/>
            </a:endParaRPr>
          </a:p>
          <a:p>
            <a:pPr algn="just" marL="12700" marR="8763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latin typeface="Tahoma"/>
                <a:cs typeface="Tahoma"/>
              </a:rPr>
              <a:t>While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the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fiscal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 spc="45">
                <a:latin typeface="Tahoma"/>
                <a:cs typeface="Tahoma"/>
              </a:rPr>
              <a:t>deficit</a:t>
            </a:r>
            <a:r>
              <a:rPr dirty="0" sz="1200" spc="1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is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coming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 spc="30">
                <a:latin typeface="Tahoma"/>
                <a:cs typeface="Tahoma"/>
              </a:rPr>
              <a:t>down </a:t>
            </a:r>
            <a:r>
              <a:rPr dirty="0" sz="1200">
                <a:latin typeface="Tahoma"/>
                <a:cs typeface="Tahoma"/>
              </a:rPr>
              <a:t>from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its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 spc="55">
                <a:latin typeface="Tahoma"/>
                <a:cs typeface="Tahoma"/>
              </a:rPr>
              <a:t>covid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high,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 spc="45">
                <a:latin typeface="Tahoma"/>
                <a:cs typeface="Tahoma"/>
              </a:rPr>
              <a:t>deficits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look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 spc="55">
                <a:latin typeface="Tahoma"/>
                <a:cs typeface="Tahoma"/>
              </a:rPr>
              <a:t>set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to </a:t>
            </a:r>
            <a:r>
              <a:rPr dirty="0" sz="1200" spc="65">
                <a:latin typeface="Tahoma"/>
                <a:cs typeface="Tahoma"/>
              </a:rPr>
              <a:t>be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ongoing,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contrast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pre-</a:t>
            </a:r>
            <a:r>
              <a:rPr dirty="0" sz="1200" spc="40">
                <a:latin typeface="Tahoma"/>
                <a:cs typeface="Tahoma"/>
              </a:rPr>
              <a:t>covid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809250" y="3778898"/>
            <a:ext cx="276098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surpluses;</a:t>
            </a:r>
            <a:r>
              <a:rPr dirty="0" sz="1200" spc="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high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tax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 spc="45">
                <a:latin typeface="Tahoma"/>
                <a:cs typeface="Tahoma"/>
              </a:rPr>
              <a:t>receipts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mean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 spc="35">
                <a:latin typeface="Tahoma"/>
                <a:cs typeface="Tahoma"/>
              </a:rPr>
              <a:t>less </a:t>
            </a:r>
            <a:r>
              <a:rPr dirty="0" sz="1200">
                <a:latin typeface="Tahoma"/>
                <a:cs typeface="Tahoma"/>
              </a:rPr>
              <a:t>fiscal</a:t>
            </a:r>
            <a:r>
              <a:rPr dirty="0" sz="1200" spc="1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pressure</a:t>
            </a:r>
            <a:r>
              <a:rPr dirty="0" sz="1200" spc="1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than</a:t>
            </a:r>
            <a:r>
              <a:rPr dirty="0" sz="1200" spc="1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16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Australia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05325" y="643649"/>
            <a:ext cx="5600700" cy="3131820"/>
            <a:chOff x="105325" y="643649"/>
            <a:chExt cx="5600700" cy="313182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325" y="643649"/>
              <a:ext cx="5600224" cy="313156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475" y="681749"/>
              <a:ext cx="5485924" cy="3017259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197400" y="3792628"/>
            <a:ext cx="170433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latin typeface="Tahoma"/>
                <a:cs typeface="Tahoma"/>
              </a:rPr>
              <a:t>Government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priorities: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97400" y="3975509"/>
            <a:ext cx="4985385" cy="1010919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00">
                <a:latin typeface="Tahoma"/>
                <a:cs typeface="Tahoma"/>
              </a:rPr>
              <a:t>Inequality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 spc="70">
                <a:latin typeface="Tahoma"/>
                <a:cs typeface="Tahoma"/>
              </a:rPr>
              <a:t>cost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of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living</a:t>
            </a:r>
            <a:endParaRPr sz="1200">
              <a:latin typeface="Tahoma"/>
              <a:cs typeface="Tahoma"/>
            </a:endParaRPr>
          </a:p>
          <a:p>
            <a:pPr marL="12700" marR="483870">
              <a:lnSpc>
                <a:spcPct val="134700"/>
              </a:lnSpc>
            </a:pPr>
            <a:r>
              <a:rPr dirty="0" sz="1200" spc="45">
                <a:latin typeface="Tahoma"/>
                <a:cs typeface="Tahoma"/>
              </a:rPr>
              <a:t>Housing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affordability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investment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subject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centrist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voters </a:t>
            </a:r>
            <a:r>
              <a:rPr dirty="0" sz="1200">
                <a:latin typeface="Tahoma"/>
                <a:cs typeface="Tahoma"/>
              </a:rPr>
              <a:t>Trade</a:t>
            </a:r>
            <a:r>
              <a:rPr dirty="0" sz="1200" spc="1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diversification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from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China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1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finalising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more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FTAs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dirty="0" sz="1200">
                <a:latin typeface="Tahoma"/>
                <a:cs typeface="Tahoma"/>
              </a:rPr>
              <a:t>Climate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change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action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while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maintaining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agricultural</a:t>
            </a:r>
            <a:r>
              <a:rPr dirty="0" sz="1200" spc="20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competitiveness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45">
              <a:lnSpc>
                <a:spcPct val="100000"/>
              </a:lnSpc>
              <a:spcBef>
                <a:spcPts val="100"/>
              </a:spcBef>
            </a:pPr>
            <a:r>
              <a:rPr dirty="0"/>
              <a:t>Tough</a:t>
            </a:r>
            <a:r>
              <a:rPr dirty="0" spc="45"/>
              <a:t> </a:t>
            </a:r>
            <a:r>
              <a:rPr dirty="0"/>
              <a:t>times</a:t>
            </a:r>
            <a:r>
              <a:rPr dirty="0" spc="45"/>
              <a:t> </a:t>
            </a:r>
            <a:r>
              <a:rPr dirty="0"/>
              <a:t>ahead</a:t>
            </a:r>
            <a:r>
              <a:rPr dirty="0" spc="45"/>
              <a:t> </a:t>
            </a:r>
            <a:r>
              <a:rPr dirty="0" spc="70"/>
              <a:t>in</a:t>
            </a:r>
            <a:r>
              <a:rPr dirty="0" spc="45"/>
              <a:t> </a:t>
            </a:r>
            <a:r>
              <a:rPr dirty="0" spc="-10"/>
              <a:t>Russia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09825" y="748679"/>
            <a:ext cx="4565650" cy="4231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E3120B"/>
                </a:solidFill>
                <a:latin typeface="Tahoma"/>
                <a:cs typeface="Tahoma"/>
              </a:rPr>
              <a:t>Sanctions</a:t>
            </a:r>
            <a:r>
              <a:rPr dirty="0" sz="1200" spc="-5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E3120B"/>
                </a:solidFill>
                <a:latin typeface="Tahoma"/>
                <a:cs typeface="Tahoma"/>
              </a:rPr>
              <a:t>are</a:t>
            </a:r>
            <a:r>
              <a:rPr dirty="0" sz="1200" spc="-4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E3120B"/>
                </a:solidFill>
                <a:latin typeface="Tahoma"/>
                <a:cs typeface="Tahoma"/>
              </a:rPr>
              <a:t>working: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ahoma"/>
              <a:cs typeface="Tahoma"/>
            </a:endParaRPr>
          </a:p>
          <a:p>
            <a:pPr marL="469900" marR="567055" indent="-32067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 spc="50">
                <a:latin typeface="Tahoma"/>
                <a:cs typeface="Tahoma"/>
              </a:rPr>
              <a:t>Sanctions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are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having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big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impact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on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the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Russian economy.</a:t>
            </a:r>
            <a:endParaRPr sz="1200">
              <a:latin typeface="Tahoma"/>
              <a:cs typeface="Tahoma"/>
            </a:endParaRPr>
          </a:p>
          <a:p>
            <a:pPr lvl="1" marL="927100" indent="-320675">
              <a:lnSpc>
                <a:spcPct val="100000"/>
              </a:lnSpc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dirty="0" sz="1200">
                <a:latin typeface="Tahoma"/>
                <a:cs typeface="Tahoma"/>
              </a:rPr>
              <a:t>Rouble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has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 spc="55">
                <a:latin typeface="Tahoma"/>
                <a:cs typeface="Tahoma"/>
              </a:rPr>
              <a:t>recouped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losses: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capital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controls.</a:t>
            </a:r>
            <a:endParaRPr sz="1200">
              <a:latin typeface="Tahoma"/>
              <a:cs typeface="Tahoma"/>
            </a:endParaRPr>
          </a:p>
          <a:p>
            <a:pPr lvl="1" marL="927100" indent="-320675">
              <a:lnSpc>
                <a:spcPct val="100000"/>
              </a:lnSpc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dirty="0" sz="1200">
                <a:latin typeface="Tahoma"/>
                <a:cs typeface="Tahoma"/>
              </a:rPr>
              <a:t>Trade</a:t>
            </a:r>
            <a:r>
              <a:rPr dirty="0" sz="1200" spc="1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surplus</a:t>
            </a:r>
            <a:r>
              <a:rPr dirty="0" sz="1200" spc="1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is</a:t>
            </a:r>
            <a:r>
              <a:rPr dirty="0" sz="1200" spc="1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huge:</a:t>
            </a:r>
            <a:r>
              <a:rPr dirty="0" sz="1200" spc="1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import</a:t>
            </a:r>
            <a:r>
              <a:rPr dirty="0" sz="1200" spc="130">
                <a:latin typeface="Tahoma"/>
                <a:cs typeface="Tahoma"/>
              </a:rPr>
              <a:t> </a:t>
            </a:r>
            <a:r>
              <a:rPr dirty="0" sz="1200" spc="40">
                <a:latin typeface="Tahoma"/>
                <a:cs typeface="Tahoma"/>
              </a:rPr>
              <a:t>collapse</a:t>
            </a:r>
            <a:endParaRPr sz="1200">
              <a:latin typeface="Tahoma"/>
              <a:cs typeface="Tahoma"/>
            </a:endParaRPr>
          </a:p>
          <a:p>
            <a:pPr lvl="1" marL="927100" marR="237490" indent="-320675">
              <a:lnSpc>
                <a:spcPct val="100000"/>
              </a:lnSpc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dirty="0" sz="1200">
                <a:latin typeface="Tahoma"/>
                <a:cs typeface="Tahoma"/>
              </a:rPr>
              <a:t>(Scarce)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data</a:t>
            </a:r>
            <a:r>
              <a:rPr dirty="0" sz="1200" spc="1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point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1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drop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1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consumption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and </a:t>
            </a:r>
            <a:r>
              <a:rPr dirty="0" sz="1200" spc="-10">
                <a:latin typeface="Tahoma"/>
                <a:cs typeface="Tahoma"/>
              </a:rPr>
              <a:t>investment.</a:t>
            </a:r>
            <a:endParaRPr sz="1200">
              <a:latin typeface="Tahoma"/>
              <a:cs typeface="Tahoma"/>
            </a:endParaRPr>
          </a:p>
          <a:p>
            <a:pPr marL="469900" indent="-32067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Tahoma"/>
                <a:cs typeface="Tahoma"/>
              </a:rPr>
              <a:t>Russia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is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heading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into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huge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recession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default</a:t>
            </a:r>
            <a:endParaRPr sz="1200">
              <a:latin typeface="Tahoma"/>
              <a:cs typeface="Tahoma"/>
            </a:endParaRPr>
          </a:p>
          <a:p>
            <a:pPr lvl="1" marL="927100" marR="125095" indent="-320675">
              <a:lnSpc>
                <a:spcPct val="100000"/>
              </a:lnSpc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dirty="0" sz="1200" spc="70">
                <a:latin typeface="Tahoma"/>
                <a:cs typeface="Tahoma"/>
              </a:rPr>
              <a:t>EU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 spc="45">
                <a:latin typeface="Tahoma"/>
                <a:cs typeface="Tahoma"/>
              </a:rPr>
              <a:t>measures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curb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Russian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energy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imports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will bite.</a:t>
            </a:r>
            <a:endParaRPr sz="1200">
              <a:latin typeface="Tahoma"/>
              <a:cs typeface="Tahoma"/>
            </a:endParaRPr>
          </a:p>
          <a:p>
            <a:pPr marL="469900" marR="71755" indent="-32067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 spc="50">
                <a:latin typeface="Tahoma"/>
                <a:cs typeface="Tahoma"/>
              </a:rPr>
              <a:t>Export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controls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(energy,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 spc="45">
                <a:latin typeface="Tahoma"/>
                <a:cs typeface="Tahoma"/>
              </a:rPr>
              <a:t>semiconductors)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will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bite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the </a:t>
            </a:r>
            <a:r>
              <a:rPr dirty="0" sz="1200">
                <a:latin typeface="Tahoma"/>
                <a:cs typeface="Tahoma"/>
              </a:rPr>
              <a:t>long</a:t>
            </a:r>
            <a:r>
              <a:rPr dirty="0" sz="1200" spc="1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run.</a:t>
            </a:r>
            <a:endParaRPr sz="1200">
              <a:latin typeface="Tahoma"/>
              <a:cs typeface="Tahoma"/>
            </a:endParaRPr>
          </a:p>
          <a:p>
            <a:pPr lvl="1" marL="927100" indent="-320675">
              <a:lnSpc>
                <a:spcPct val="100000"/>
              </a:lnSpc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dirty="0" sz="1200">
                <a:latin typeface="Tahoma"/>
                <a:cs typeface="Tahoma"/>
              </a:rPr>
              <a:t>Will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make</a:t>
            </a:r>
            <a:r>
              <a:rPr dirty="0" sz="1200" spc="1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already</a:t>
            </a:r>
            <a:r>
              <a:rPr dirty="0" sz="1200" spc="1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bleak</a:t>
            </a:r>
            <a:r>
              <a:rPr dirty="0" sz="1200" spc="1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outlook</a:t>
            </a:r>
            <a:r>
              <a:rPr dirty="0" sz="1200" spc="16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bleaker.</a:t>
            </a:r>
            <a:endParaRPr sz="1200">
              <a:latin typeface="Tahoma"/>
              <a:cs typeface="Tahoma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Arial"/>
              <a:buChar char="○"/>
            </a:pPr>
            <a:endParaRPr sz="11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25" b="1">
                <a:solidFill>
                  <a:srgbClr val="E3120B"/>
                </a:solidFill>
                <a:latin typeface="Tahoma"/>
                <a:cs typeface="Tahoma"/>
              </a:rPr>
              <a:t>What</a:t>
            </a:r>
            <a:r>
              <a:rPr dirty="0" sz="1200" spc="-5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E3120B"/>
                </a:solidFill>
                <a:latin typeface="Tahoma"/>
                <a:cs typeface="Tahoma"/>
              </a:rPr>
              <a:t>next</a:t>
            </a:r>
            <a:r>
              <a:rPr dirty="0" sz="1200" spc="-5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E3120B"/>
                </a:solidFill>
                <a:latin typeface="Tahoma"/>
                <a:cs typeface="Tahoma"/>
              </a:rPr>
              <a:t>for</a:t>
            </a:r>
            <a:r>
              <a:rPr dirty="0" sz="1200" spc="-5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45" b="1">
                <a:solidFill>
                  <a:srgbClr val="E3120B"/>
                </a:solidFill>
                <a:latin typeface="Tahoma"/>
                <a:cs typeface="Tahoma"/>
              </a:rPr>
              <a:t>Putin’s</a:t>
            </a:r>
            <a:r>
              <a:rPr dirty="0" sz="1200" spc="-5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E3120B"/>
                </a:solidFill>
                <a:latin typeface="Tahoma"/>
                <a:cs typeface="Tahoma"/>
              </a:rPr>
              <a:t>regime?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ahoma"/>
              <a:cs typeface="Tahoma"/>
            </a:endParaRPr>
          </a:p>
          <a:p>
            <a:pPr marL="469900" indent="-32067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Tahoma"/>
                <a:cs typeface="Tahoma"/>
              </a:rPr>
              <a:t>War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poor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 spc="55">
                <a:latin typeface="Tahoma"/>
                <a:cs typeface="Tahoma"/>
              </a:rPr>
              <a:t>economy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are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risks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the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regime.</a:t>
            </a:r>
            <a:endParaRPr sz="1200">
              <a:latin typeface="Tahoma"/>
              <a:cs typeface="Tahoma"/>
            </a:endParaRPr>
          </a:p>
          <a:p>
            <a:pPr lvl="1" marL="927100" indent="-320675">
              <a:lnSpc>
                <a:spcPct val="100000"/>
              </a:lnSpc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dirty="0" sz="1200">
                <a:latin typeface="Tahoma"/>
                <a:cs typeface="Tahoma"/>
              </a:rPr>
              <a:t>However,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most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Russians</a:t>
            </a:r>
            <a:r>
              <a:rPr dirty="0" sz="1200" spc="16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support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Putin.</a:t>
            </a:r>
            <a:endParaRPr sz="1200">
              <a:latin typeface="Tahoma"/>
              <a:cs typeface="Tahoma"/>
            </a:endParaRPr>
          </a:p>
          <a:p>
            <a:pPr lvl="1" marL="927100" indent="-320675">
              <a:lnSpc>
                <a:spcPct val="100000"/>
              </a:lnSpc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dirty="0" sz="1200" spc="60">
                <a:latin typeface="Tahoma"/>
                <a:cs typeface="Tahoma"/>
              </a:rPr>
              <a:t>Many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Russians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feel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that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bridges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 spc="80">
                <a:latin typeface="Tahoma"/>
                <a:cs typeface="Tahoma"/>
              </a:rPr>
              <a:t>w </a:t>
            </a:r>
            <a:r>
              <a:rPr dirty="0" sz="1200">
                <a:latin typeface="Tahoma"/>
                <a:cs typeface="Tahoma"/>
              </a:rPr>
              <a:t>West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are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burnt.</a:t>
            </a:r>
            <a:endParaRPr sz="1200">
              <a:latin typeface="Tahoma"/>
              <a:cs typeface="Tahoma"/>
            </a:endParaRPr>
          </a:p>
          <a:p>
            <a:pPr marL="469900" indent="-32067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 spc="75">
                <a:latin typeface="Tahoma"/>
                <a:cs typeface="Tahoma"/>
              </a:rPr>
              <a:t>No</a:t>
            </a:r>
            <a:r>
              <a:rPr dirty="0" sz="1200" spc="3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signs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of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exodus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or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 spc="45">
                <a:latin typeface="Tahoma"/>
                <a:cs typeface="Tahoma"/>
              </a:rPr>
              <a:t>massive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social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unrest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Russia.</a:t>
            </a:r>
            <a:endParaRPr sz="1200">
              <a:latin typeface="Tahoma"/>
              <a:cs typeface="Tahoma"/>
            </a:endParaRPr>
          </a:p>
          <a:p>
            <a:pPr lvl="1" marL="927100" indent="-320675">
              <a:lnSpc>
                <a:spcPct val="100000"/>
              </a:lnSpc>
              <a:buFont typeface="Arial"/>
              <a:buChar char="○"/>
              <a:tabLst>
                <a:tab pos="926465" algn="l"/>
                <a:tab pos="927100" algn="l"/>
              </a:tabLst>
            </a:pPr>
            <a:r>
              <a:rPr dirty="0" sz="1200" spc="50">
                <a:latin typeface="Tahoma"/>
                <a:cs typeface="Tahoma"/>
              </a:rPr>
              <a:t>Domestic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media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 spc="65">
                <a:latin typeface="Tahoma"/>
                <a:cs typeface="Tahoma"/>
              </a:rPr>
              <a:t>scene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is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also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tightly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controlled.</a:t>
            </a:r>
            <a:endParaRPr sz="1200">
              <a:latin typeface="Tahoma"/>
              <a:cs typeface="Tahoma"/>
            </a:endParaRPr>
          </a:p>
          <a:p>
            <a:pPr marL="469900" indent="-32067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Tahoma"/>
                <a:cs typeface="Tahoma"/>
              </a:rPr>
              <a:t>Likeliest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scenario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is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that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Putin’s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 spc="60">
                <a:latin typeface="Tahoma"/>
                <a:cs typeface="Tahoma"/>
              </a:rPr>
              <a:t>days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are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not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numbered.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2623" y="96750"/>
            <a:ext cx="4074175" cy="43287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3120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9500" y="4467750"/>
            <a:ext cx="784499" cy="3922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5775" y="2127971"/>
            <a:ext cx="251841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</a:rPr>
              <a:t>China</a:t>
            </a:r>
            <a:r>
              <a:rPr dirty="0" sz="3200" spc="125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deep</a:t>
            </a:r>
            <a:r>
              <a:rPr dirty="0" sz="3200" spc="125">
                <a:solidFill>
                  <a:srgbClr val="FFFFFF"/>
                </a:solidFill>
              </a:rPr>
              <a:t> </a:t>
            </a:r>
            <a:r>
              <a:rPr dirty="0" sz="3200" spc="55">
                <a:solidFill>
                  <a:srgbClr val="FFFFFF"/>
                </a:solidFill>
              </a:rPr>
              <a:t>dive</a:t>
            </a:r>
            <a:endParaRPr sz="32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5162" y="676987"/>
            <a:ext cx="4557395" cy="4264025"/>
          </a:xfrm>
          <a:prstGeom prst="rect">
            <a:avLst/>
          </a:prstGeom>
          <a:ln w="9524">
            <a:solidFill>
              <a:srgbClr val="E3120B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550">
              <a:latin typeface="Times New Roman"/>
              <a:cs typeface="Times New Roman"/>
            </a:endParaRPr>
          </a:p>
          <a:p>
            <a:pPr marL="3175">
              <a:lnSpc>
                <a:spcPct val="100000"/>
              </a:lnSpc>
            </a:pPr>
            <a:r>
              <a:rPr dirty="0" sz="500" spc="-25">
                <a:solidFill>
                  <a:srgbClr val="999999"/>
                </a:solidFill>
                <a:latin typeface="Tahoma"/>
                <a:cs typeface="Tahoma"/>
              </a:rPr>
              <a:t>13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/>
              <a:t>Could</a:t>
            </a:r>
            <a:r>
              <a:rPr dirty="0" spc="155"/>
              <a:t> </a:t>
            </a:r>
            <a:r>
              <a:rPr dirty="0"/>
              <a:t>the</a:t>
            </a:r>
            <a:r>
              <a:rPr dirty="0" spc="160"/>
              <a:t> </a:t>
            </a:r>
            <a:r>
              <a:rPr dirty="0"/>
              <a:t>US-China</a:t>
            </a:r>
            <a:r>
              <a:rPr dirty="0" spc="160"/>
              <a:t> </a:t>
            </a:r>
            <a:r>
              <a:rPr dirty="0"/>
              <a:t>rivalry</a:t>
            </a:r>
            <a:r>
              <a:rPr dirty="0" spc="160"/>
              <a:t> </a:t>
            </a:r>
            <a:r>
              <a:rPr dirty="0"/>
              <a:t>derail</a:t>
            </a:r>
            <a:r>
              <a:rPr dirty="0" spc="160"/>
              <a:t> </a:t>
            </a:r>
            <a:r>
              <a:rPr dirty="0"/>
              <a:t>the</a:t>
            </a:r>
            <a:r>
              <a:rPr dirty="0" spc="30"/>
              <a:t> </a:t>
            </a:r>
            <a:r>
              <a:rPr dirty="0"/>
              <a:t>Asian</a:t>
            </a:r>
            <a:r>
              <a:rPr dirty="0" spc="160"/>
              <a:t> </a:t>
            </a:r>
            <a:r>
              <a:rPr dirty="0" spc="-10"/>
              <a:t>century?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5007675" y="721247"/>
            <a:ext cx="2887345" cy="8667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5895">
              <a:lnSpc>
                <a:spcPct val="114999"/>
              </a:lnSpc>
              <a:spcBef>
                <a:spcPts val="100"/>
              </a:spcBef>
            </a:pPr>
            <a:r>
              <a:rPr dirty="0" sz="1200" b="1">
                <a:latin typeface="Tahoma"/>
                <a:cs typeface="Tahoma"/>
              </a:rPr>
              <a:t>Asia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is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starting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to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look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35" b="1">
                <a:latin typeface="Tahoma"/>
                <a:cs typeface="Tahoma"/>
              </a:rPr>
              <a:t>similar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to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late </a:t>
            </a:r>
            <a:r>
              <a:rPr dirty="0" sz="1200" spc="-50" b="1">
                <a:latin typeface="Tahoma"/>
                <a:cs typeface="Tahoma"/>
              </a:rPr>
              <a:t>19th-</a:t>
            </a:r>
            <a:r>
              <a:rPr dirty="0" sz="1200" spc="-10" b="1">
                <a:latin typeface="Tahoma"/>
                <a:cs typeface="Tahoma"/>
              </a:rPr>
              <a:t>century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EU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dirty="0" sz="1200">
                <a:latin typeface="Tahoma"/>
                <a:cs typeface="Tahoma"/>
              </a:rPr>
              <a:t>Territorial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disputes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among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neighbouring </a:t>
            </a:r>
            <a:r>
              <a:rPr dirty="0" sz="1200" spc="40">
                <a:latin typeface="Tahoma"/>
                <a:cs typeface="Tahoma"/>
              </a:rPr>
              <a:t>economies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007675" y="1689494"/>
            <a:ext cx="3587115" cy="24263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99390">
              <a:lnSpc>
                <a:spcPct val="114999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Intensified</a:t>
            </a:r>
            <a:r>
              <a:rPr dirty="0" sz="1200" spc="1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competition</a:t>
            </a:r>
            <a:r>
              <a:rPr dirty="0" sz="1200" spc="15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between</a:t>
            </a:r>
            <a:r>
              <a:rPr dirty="0" sz="1200" spc="1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1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rising</a:t>
            </a:r>
            <a:r>
              <a:rPr dirty="0" sz="1200" spc="15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power </a:t>
            </a:r>
            <a:r>
              <a:rPr dirty="0" sz="1200">
                <a:latin typeface="Tahoma"/>
                <a:cs typeface="Tahoma"/>
              </a:rPr>
              <a:t>(China)</a:t>
            </a:r>
            <a:r>
              <a:rPr dirty="0" sz="1200" spc="1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the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incumbent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(US)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200" spc="65">
                <a:latin typeface="Tahoma"/>
                <a:cs typeface="Tahoma"/>
              </a:rPr>
              <a:t>Lack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of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recognised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arbitration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framework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200" spc="70">
                <a:latin typeface="Tahoma"/>
                <a:cs typeface="Tahoma"/>
              </a:rPr>
              <a:t>US-</a:t>
            </a:r>
            <a:r>
              <a:rPr dirty="0" sz="1200" spc="65">
                <a:latin typeface="Tahoma"/>
                <a:cs typeface="Tahoma"/>
              </a:rPr>
              <a:t>China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tensions</a:t>
            </a:r>
            <a:r>
              <a:rPr dirty="0" sz="1200" spc="1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decoupling</a:t>
            </a:r>
            <a:r>
              <a:rPr dirty="0" sz="1200" spc="1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will</a:t>
            </a:r>
            <a:r>
              <a:rPr dirty="0" sz="1200" spc="17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accelerate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215"/>
              </a:spcBef>
            </a:pPr>
            <a:r>
              <a:rPr dirty="0" sz="1200" spc="-30" b="1">
                <a:solidFill>
                  <a:srgbClr val="E3120B"/>
                </a:solidFill>
                <a:latin typeface="Tahoma"/>
                <a:cs typeface="Tahoma"/>
              </a:rPr>
              <a:t>Watch</a:t>
            </a:r>
            <a:r>
              <a:rPr dirty="0" sz="1200" spc="-5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E3120B"/>
                </a:solidFill>
                <a:latin typeface="Tahoma"/>
                <a:cs typeface="Tahoma"/>
              </a:rPr>
              <a:t>out</a:t>
            </a:r>
            <a:r>
              <a:rPr dirty="0" sz="1200" spc="-5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E3120B"/>
                </a:solidFill>
                <a:latin typeface="Tahoma"/>
                <a:cs typeface="Tahoma"/>
              </a:rPr>
              <a:t>for:</a:t>
            </a:r>
            <a:endParaRPr sz="1200">
              <a:latin typeface="Tahoma"/>
              <a:cs typeface="Tahoma"/>
            </a:endParaRPr>
          </a:p>
          <a:p>
            <a:pPr marL="12700" marR="337820">
              <a:lnSpc>
                <a:spcPct val="114999"/>
              </a:lnSpc>
            </a:pPr>
            <a:r>
              <a:rPr dirty="0" sz="1200">
                <a:latin typeface="Tahoma"/>
                <a:cs typeface="Tahoma"/>
              </a:rPr>
              <a:t>Formation</a:t>
            </a:r>
            <a:r>
              <a:rPr dirty="0" sz="1200" spc="4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of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competing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60">
                <a:latin typeface="Tahoma"/>
                <a:cs typeface="Tahoma"/>
              </a:rPr>
              <a:t>cold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war-</a:t>
            </a:r>
            <a:r>
              <a:rPr dirty="0" sz="1200" spc="70">
                <a:latin typeface="Tahoma"/>
                <a:cs typeface="Tahoma"/>
              </a:rPr>
              <a:t>type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40">
                <a:latin typeface="Tahoma"/>
                <a:cs typeface="Tahoma"/>
              </a:rPr>
              <a:t>blocs, </a:t>
            </a:r>
            <a:r>
              <a:rPr dirty="0" sz="1200">
                <a:latin typeface="Tahoma"/>
                <a:cs typeface="Tahoma"/>
              </a:rPr>
              <a:t>unwinding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of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trade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supply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 spc="40">
                <a:latin typeface="Tahoma"/>
                <a:cs typeface="Tahoma"/>
              </a:rPr>
              <a:t>chains</a:t>
            </a:r>
            <a:endParaRPr sz="1200">
              <a:latin typeface="Tahoma"/>
              <a:cs typeface="Tahoma"/>
            </a:endParaRPr>
          </a:p>
          <a:p>
            <a:pPr marL="12700" marR="179070">
              <a:lnSpc>
                <a:spcPct val="114999"/>
              </a:lnSpc>
              <a:spcBef>
                <a:spcPts val="1000"/>
              </a:spcBef>
            </a:pPr>
            <a:r>
              <a:rPr dirty="0" sz="1200" spc="55">
                <a:latin typeface="Tahoma"/>
                <a:cs typeface="Tahoma"/>
              </a:rPr>
              <a:t>Systemic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bipolarity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between</a:t>
            </a:r>
            <a:r>
              <a:rPr dirty="0" sz="1200" spc="90">
                <a:latin typeface="Tahoma"/>
                <a:cs typeface="Tahoma"/>
              </a:rPr>
              <a:t> US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China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that </a:t>
            </a:r>
            <a:r>
              <a:rPr dirty="0" sz="1200" spc="50">
                <a:latin typeface="Tahoma"/>
                <a:cs typeface="Tahoma"/>
              </a:rPr>
              <a:t>leads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1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bifurcation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1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“choosing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sides”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007675" y="4244734"/>
            <a:ext cx="2674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Rise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of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nationalism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/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populist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policies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24" y="681750"/>
            <a:ext cx="4547870" cy="42544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5776" y="4780185"/>
            <a:ext cx="9588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solidFill>
                  <a:srgbClr val="999999"/>
                </a:solidFill>
                <a:latin typeface="Tahoma"/>
                <a:cs typeface="Tahoma"/>
              </a:rPr>
              <a:t>14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165"/>
              <a:t> </a:t>
            </a:r>
            <a:r>
              <a:rPr dirty="0"/>
              <a:t>impact</a:t>
            </a:r>
            <a:r>
              <a:rPr dirty="0" spc="165"/>
              <a:t> </a:t>
            </a:r>
            <a:r>
              <a:rPr dirty="0"/>
              <a:t>from</a:t>
            </a:r>
            <a:r>
              <a:rPr dirty="0" spc="165"/>
              <a:t> </a:t>
            </a:r>
            <a:r>
              <a:rPr dirty="0"/>
              <a:t>China’s</a:t>
            </a:r>
            <a:r>
              <a:rPr dirty="0" spc="165"/>
              <a:t> </a:t>
            </a:r>
            <a:r>
              <a:rPr dirty="0"/>
              <a:t>structural</a:t>
            </a:r>
            <a:r>
              <a:rPr dirty="0" spc="170"/>
              <a:t> </a:t>
            </a:r>
            <a:r>
              <a:rPr dirty="0" spc="-10"/>
              <a:t>slowdown?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6475" y="1002300"/>
            <a:ext cx="3365999" cy="318885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00799" y="1000125"/>
            <a:ext cx="3114950" cy="314324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4630" y="648712"/>
            <a:ext cx="7142699" cy="3846075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5776" y="4780185"/>
            <a:ext cx="9398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solidFill>
                  <a:srgbClr val="999999"/>
                </a:solidFill>
                <a:latin typeface="Tahoma"/>
                <a:cs typeface="Tahoma"/>
              </a:rPr>
              <a:t>15</a:t>
            </a:r>
            <a:endParaRPr sz="5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165"/>
              <a:t> </a:t>
            </a:r>
            <a:r>
              <a:rPr dirty="0"/>
              <a:t>impact</a:t>
            </a:r>
            <a:r>
              <a:rPr dirty="0" spc="165"/>
              <a:t> </a:t>
            </a:r>
            <a:r>
              <a:rPr dirty="0"/>
              <a:t>from</a:t>
            </a:r>
            <a:r>
              <a:rPr dirty="0" spc="165"/>
              <a:t> </a:t>
            </a:r>
            <a:r>
              <a:rPr dirty="0"/>
              <a:t>China’s</a:t>
            </a:r>
            <a:r>
              <a:rPr dirty="0" spc="165"/>
              <a:t> </a:t>
            </a:r>
            <a:r>
              <a:rPr dirty="0"/>
              <a:t>structural</a:t>
            </a:r>
            <a:r>
              <a:rPr dirty="0" spc="170"/>
              <a:t> </a:t>
            </a:r>
            <a:r>
              <a:rPr dirty="0" spc="-10"/>
              <a:t>slowdown?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8850" y="681750"/>
            <a:ext cx="6808750" cy="381290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5776" y="4780185"/>
            <a:ext cx="94615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solidFill>
                  <a:srgbClr val="999999"/>
                </a:solidFill>
                <a:latin typeface="Tahoma"/>
                <a:cs typeface="Tahoma"/>
              </a:rPr>
              <a:t>16</a:t>
            </a:r>
            <a:endParaRPr sz="5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165"/>
              <a:t> </a:t>
            </a:r>
            <a:r>
              <a:rPr dirty="0"/>
              <a:t>impact</a:t>
            </a:r>
            <a:r>
              <a:rPr dirty="0" spc="165"/>
              <a:t> </a:t>
            </a:r>
            <a:r>
              <a:rPr dirty="0"/>
              <a:t>from</a:t>
            </a:r>
            <a:r>
              <a:rPr dirty="0" spc="165"/>
              <a:t> </a:t>
            </a:r>
            <a:r>
              <a:rPr dirty="0"/>
              <a:t>China’s</a:t>
            </a:r>
            <a:r>
              <a:rPr dirty="0" spc="165"/>
              <a:t> </a:t>
            </a:r>
            <a:r>
              <a:rPr dirty="0"/>
              <a:t>structural</a:t>
            </a:r>
            <a:r>
              <a:rPr dirty="0" spc="170"/>
              <a:t> </a:t>
            </a:r>
            <a:r>
              <a:rPr dirty="0" spc="-10"/>
              <a:t>slowdown?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5776" y="4780185"/>
            <a:ext cx="9144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solidFill>
                  <a:srgbClr val="999999"/>
                </a:solidFill>
                <a:latin typeface="Tahoma"/>
                <a:cs typeface="Tahoma"/>
              </a:rPr>
              <a:t>17</a:t>
            </a:r>
            <a:endParaRPr sz="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165"/>
              <a:t> </a:t>
            </a:r>
            <a:r>
              <a:rPr dirty="0"/>
              <a:t>impact</a:t>
            </a:r>
            <a:r>
              <a:rPr dirty="0" spc="165"/>
              <a:t> </a:t>
            </a:r>
            <a:r>
              <a:rPr dirty="0"/>
              <a:t>from</a:t>
            </a:r>
            <a:r>
              <a:rPr dirty="0" spc="165"/>
              <a:t> </a:t>
            </a:r>
            <a:r>
              <a:rPr dirty="0"/>
              <a:t>China’s</a:t>
            </a:r>
            <a:r>
              <a:rPr dirty="0" spc="165"/>
              <a:t> </a:t>
            </a:r>
            <a:r>
              <a:rPr dirty="0"/>
              <a:t>structural</a:t>
            </a:r>
            <a:r>
              <a:rPr dirty="0" spc="170"/>
              <a:t> </a:t>
            </a:r>
            <a:r>
              <a:rPr dirty="0" spc="-10"/>
              <a:t>slowdown?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2025" y="754450"/>
            <a:ext cx="7484313" cy="352954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1625" y="1094675"/>
            <a:ext cx="6243299" cy="320039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255776" y="4780185"/>
            <a:ext cx="93980" cy="101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00" spc="-25">
                <a:solidFill>
                  <a:srgbClr val="999999"/>
                </a:solidFill>
                <a:latin typeface="Tahoma"/>
                <a:cs typeface="Tahoma"/>
              </a:rPr>
              <a:t>18</a:t>
            </a:r>
            <a:endParaRPr sz="5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pc="50"/>
              <a:t>India</a:t>
            </a:r>
            <a:r>
              <a:rPr dirty="0" spc="140"/>
              <a:t> </a:t>
            </a:r>
            <a:r>
              <a:rPr dirty="0"/>
              <a:t>offers</a:t>
            </a:r>
            <a:r>
              <a:rPr dirty="0" spc="140"/>
              <a:t> </a:t>
            </a:r>
            <a:r>
              <a:rPr dirty="0"/>
              <a:t>new</a:t>
            </a:r>
            <a:r>
              <a:rPr dirty="0" spc="145"/>
              <a:t> </a:t>
            </a:r>
            <a:r>
              <a:rPr dirty="0"/>
              <a:t>opportunities</a:t>
            </a:r>
            <a:r>
              <a:rPr dirty="0" spc="140"/>
              <a:t> </a:t>
            </a:r>
            <a:r>
              <a:rPr dirty="0"/>
              <a:t>but</a:t>
            </a:r>
            <a:r>
              <a:rPr dirty="0" spc="145"/>
              <a:t> </a:t>
            </a:r>
            <a:r>
              <a:rPr dirty="0"/>
              <a:t>not</a:t>
            </a:r>
            <a:r>
              <a:rPr dirty="0" spc="140"/>
              <a:t> </a:t>
            </a:r>
            <a:r>
              <a:rPr dirty="0"/>
              <a:t>a</a:t>
            </a:r>
            <a:r>
              <a:rPr dirty="0" spc="140"/>
              <a:t> </a:t>
            </a:r>
            <a:r>
              <a:rPr dirty="0"/>
              <a:t>substitute</a:t>
            </a:r>
            <a:r>
              <a:rPr dirty="0" spc="145"/>
              <a:t> </a:t>
            </a:r>
            <a:r>
              <a:rPr dirty="0"/>
              <a:t>for</a:t>
            </a:r>
            <a:r>
              <a:rPr dirty="0" spc="140"/>
              <a:t> </a:t>
            </a:r>
            <a:r>
              <a:rPr dirty="0" spc="-10"/>
              <a:t>China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3120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9500" y="4467750"/>
            <a:ext cx="784499" cy="3922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5775" y="2127971"/>
            <a:ext cx="3960495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</a:rPr>
              <a:t>Business</a:t>
            </a:r>
            <a:r>
              <a:rPr dirty="0" sz="3200" spc="20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trends</a:t>
            </a:r>
            <a:r>
              <a:rPr dirty="0" sz="3200" spc="204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and</a:t>
            </a:r>
            <a:r>
              <a:rPr dirty="0" sz="3200" spc="204">
                <a:solidFill>
                  <a:srgbClr val="FFFFFF"/>
                </a:solidFill>
              </a:rPr>
              <a:t> </a:t>
            </a:r>
            <a:r>
              <a:rPr dirty="0" sz="3200" spc="50">
                <a:solidFill>
                  <a:srgbClr val="FFFFFF"/>
                </a:solidFill>
              </a:rPr>
              <a:t>risks</a:t>
            </a:r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3120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9990" y="269994"/>
            <a:ext cx="1121496" cy="5607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43021" y="1121610"/>
            <a:ext cx="459867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What</a:t>
            </a:r>
            <a:r>
              <a:rPr dirty="0" sz="32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we’ll</a:t>
            </a:r>
            <a:r>
              <a:rPr dirty="0" sz="32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go</a:t>
            </a:r>
            <a:r>
              <a:rPr dirty="0" sz="32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b="1">
                <a:solidFill>
                  <a:srgbClr val="FFFFFF"/>
                </a:solidFill>
                <a:latin typeface="Arial Narrow"/>
                <a:cs typeface="Arial Narrow"/>
              </a:rPr>
              <a:t>through</a:t>
            </a:r>
            <a:r>
              <a:rPr dirty="0" sz="3200" spc="-2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3200" spc="-10" b="1">
                <a:solidFill>
                  <a:srgbClr val="FFFFFF"/>
                </a:solidFill>
                <a:latin typeface="Arial Narrow"/>
                <a:cs typeface="Arial Narrow"/>
              </a:rPr>
              <a:t>today: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02892" y="1614370"/>
            <a:ext cx="3928110" cy="1412240"/>
          </a:xfrm>
          <a:prstGeom prst="rect">
            <a:avLst/>
          </a:prstGeom>
        </p:spPr>
        <p:txBody>
          <a:bodyPr wrap="square" lIns="0" tIns="139700" rIns="0" bIns="0" rtlCol="0" vert="horz">
            <a:spAutoFit/>
          </a:bodyPr>
          <a:lstStyle/>
          <a:p>
            <a:pPr marL="409575" indent="-397510">
              <a:lnSpc>
                <a:spcPct val="100000"/>
              </a:lnSpc>
              <a:spcBef>
                <a:spcPts val="1100"/>
              </a:spcBef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Macro</a:t>
            </a:r>
            <a:r>
              <a:rPr dirty="0" sz="22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outlook</a:t>
            </a:r>
            <a:r>
              <a:rPr dirty="0" sz="22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(Global</a:t>
            </a:r>
            <a:r>
              <a:rPr dirty="0" sz="22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2200" spc="-70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spc="-20" b="1">
                <a:solidFill>
                  <a:srgbClr val="FFFFFF"/>
                </a:solidFill>
                <a:latin typeface="Arial Narrow"/>
                <a:cs typeface="Arial Narrow"/>
              </a:rPr>
              <a:t>Asia)</a:t>
            </a:r>
            <a:endParaRPr sz="2200">
              <a:latin typeface="Arial Narrow"/>
              <a:cs typeface="Arial Narrow"/>
            </a:endParaRPr>
          </a:p>
          <a:p>
            <a:pPr marL="409575" indent="-397510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China</a:t>
            </a:r>
            <a:r>
              <a:rPr dirty="0" sz="22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deep</a:t>
            </a:r>
            <a:r>
              <a:rPr dirty="0" sz="22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spc="-20" b="1">
                <a:solidFill>
                  <a:srgbClr val="FFFFFF"/>
                </a:solidFill>
                <a:latin typeface="Arial Narrow"/>
                <a:cs typeface="Arial Narrow"/>
              </a:rPr>
              <a:t>dive</a:t>
            </a:r>
            <a:endParaRPr sz="2200">
              <a:latin typeface="Arial Narrow"/>
              <a:cs typeface="Arial Narrow"/>
            </a:endParaRPr>
          </a:p>
          <a:p>
            <a:pPr marL="409575" indent="-397510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09575" algn="l"/>
                <a:tab pos="410209" algn="l"/>
              </a:tabLst>
            </a:pP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Business</a:t>
            </a:r>
            <a:r>
              <a:rPr dirty="0" sz="22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trends</a:t>
            </a:r>
            <a:r>
              <a:rPr dirty="0" sz="22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b="1">
                <a:solidFill>
                  <a:srgbClr val="FFFFFF"/>
                </a:solidFill>
                <a:latin typeface="Arial Narrow"/>
                <a:cs typeface="Arial Narrow"/>
              </a:rPr>
              <a:t>and</a:t>
            </a:r>
            <a:r>
              <a:rPr dirty="0" sz="2200" spc="-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Arial Narrow"/>
                <a:cs typeface="Arial Narrow"/>
              </a:rPr>
              <a:t>risks</a:t>
            </a:r>
            <a:endParaRPr sz="220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69999" y="1248837"/>
            <a:ext cx="2672715" cy="1492250"/>
          </a:xfrm>
          <a:custGeom>
            <a:avLst/>
            <a:gdLst/>
            <a:ahLst/>
            <a:cxnLst/>
            <a:rect l="l" t="t" r="r" b="b"/>
            <a:pathLst>
              <a:path w="2672715" h="1492250">
                <a:moveTo>
                  <a:pt x="2672699" y="1491899"/>
                </a:moveTo>
                <a:lnTo>
                  <a:pt x="0" y="1491899"/>
                </a:lnTo>
                <a:lnTo>
                  <a:pt x="0" y="0"/>
                </a:lnTo>
                <a:lnTo>
                  <a:pt x="2672699" y="0"/>
                </a:lnTo>
                <a:lnTo>
                  <a:pt x="2672699" y="1491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3105651" y="1248837"/>
            <a:ext cx="2672715" cy="1492250"/>
          </a:xfrm>
          <a:custGeom>
            <a:avLst/>
            <a:gdLst/>
            <a:ahLst/>
            <a:cxnLst/>
            <a:rect l="l" t="t" r="r" b="b"/>
            <a:pathLst>
              <a:path w="2672715" h="1492250">
                <a:moveTo>
                  <a:pt x="2672699" y="1491899"/>
                </a:moveTo>
                <a:lnTo>
                  <a:pt x="0" y="1491899"/>
                </a:lnTo>
                <a:lnTo>
                  <a:pt x="0" y="0"/>
                </a:lnTo>
                <a:lnTo>
                  <a:pt x="2672699" y="0"/>
                </a:lnTo>
                <a:lnTo>
                  <a:pt x="2672699" y="1491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941302" y="1248837"/>
            <a:ext cx="2672715" cy="1492250"/>
          </a:xfrm>
          <a:custGeom>
            <a:avLst/>
            <a:gdLst/>
            <a:ahLst/>
            <a:cxnLst/>
            <a:rect l="l" t="t" r="r" b="b"/>
            <a:pathLst>
              <a:path w="2672715" h="1492250">
                <a:moveTo>
                  <a:pt x="2672699" y="1491899"/>
                </a:moveTo>
                <a:lnTo>
                  <a:pt x="0" y="1491899"/>
                </a:lnTo>
                <a:lnTo>
                  <a:pt x="0" y="0"/>
                </a:lnTo>
                <a:lnTo>
                  <a:pt x="2672699" y="0"/>
                </a:lnTo>
                <a:lnTo>
                  <a:pt x="2672699" y="1491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69999" y="2892552"/>
            <a:ext cx="2672715" cy="1492250"/>
          </a:xfrm>
          <a:custGeom>
            <a:avLst/>
            <a:gdLst/>
            <a:ahLst/>
            <a:cxnLst/>
            <a:rect l="l" t="t" r="r" b="b"/>
            <a:pathLst>
              <a:path w="2672715" h="1492250">
                <a:moveTo>
                  <a:pt x="2672699" y="1491899"/>
                </a:moveTo>
                <a:lnTo>
                  <a:pt x="0" y="1491899"/>
                </a:lnTo>
                <a:lnTo>
                  <a:pt x="0" y="0"/>
                </a:lnTo>
                <a:lnTo>
                  <a:pt x="2672699" y="0"/>
                </a:lnTo>
                <a:lnTo>
                  <a:pt x="2672699" y="1491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3105651" y="2892552"/>
            <a:ext cx="2672715" cy="1492250"/>
          </a:xfrm>
          <a:custGeom>
            <a:avLst/>
            <a:gdLst/>
            <a:ahLst/>
            <a:cxnLst/>
            <a:rect l="l" t="t" r="r" b="b"/>
            <a:pathLst>
              <a:path w="2672715" h="1492250">
                <a:moveTo>
                  <a:pt x="2672699" y="1491899"/>
                </a:moveTo>
                <a:lnTo>
                  <a:pt x="0" y="1491899"/>
                </a:lnTo>
                <a:lnTo>
                  <a:pt x="0" y="0"/>
                </a:lnTo>
                <a:lnTo>
                  <a:pt x="2672699" y="0"/>
                </a:lnTo>
                <a:lnTo>
                  <a:pt x="2672699" y="1491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5941302" y="2892552"/>
            <a:ext cx="2672715" cy="1492250"/>
          </a:xfrm>
          <a:custGeom>
            <a:avLst/>
            <a:gdLst/>
            <a:ahLst/>
            <a:cxnLst/>
            <a:rect l="l" t="t" r="r" b="b"/>
            <a:pathLst>
              <a:path w="2672715" h="1492250">
                <a:moveTo>
                  <a:pt x="2672699" y="1491899"/>
                </a:moveTo>
                <a:lnTo>
                  <a:pt x="0" y="1491899"/>
                </a:lnTo>
                <a:lnTo>
                  <a:pt x="0" y="0"/>
                </a:lnTo>
                <a:lnTo>
                  <a:pt x="2672699" y="0"/>
                </a:lnTo>
                <a:lnTo>
                  <a:pt x="2672699" y="14918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450438" y="1334798"/>
            <a:ext cx="320675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2835275" algn="l"/>
              </a:tabLst>
            </a:pPr>
            <a:r>
              <a:rPr dirty="0" sz="3200" spc="-25">
                <a:solidFill>
                  <a:srgbClr val="E3120B"/>
                </a:solidFill>
                <a:latin typeface="Arial Narrow"/>
                <a:cs typeface="Arial Narrow"/>
              </a:rPr>
              <a:t>01</a:t>
            </a:r>
            <a:r>
              <a:rPr dirty="0" sz="3200">
                <a:solidFill>
                  <a:srgbClr val="E3120B"/>
                </a:solidFill>
                <a:latin typeface="Arial Narrow"/>
                <a:cs typeface="Arial Narrow"/>
              </a:rPr>
              <a:t>	</a:t>
            </a:r>
            <a:r>
              <a:rPr dirty="0" sz="3200" spc="-25">
                <a:solidFill>
                  <a:srgbClr val="E3120B"/>
                </a:solidFill>
                <a:latin typeface="Arial Narrow"/>
                <a:cs typeface="Arial Narrow"/>
              </a:rPr>
              <a:t>02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121727" y="1334798"/>
            <a:ext cx="3708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E3120B"/>
                </a:solidFill>
                <a:latin typeface="Arial Narrow"/>
                <a:cs typeface="Arial Narrow"/>
              </a:rPr>
              <a:t>03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0438" y="2956657"/>
            <a:ext cx="3708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E3120B"/>
                </a:solidFill>
                <a:latin typeface="Arial Narrow"/>
                <a:cs typeface="Arial Narrow"/>
              </a:rPr>
              <a:t>04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286083" y="2956657"/>
            <a:ext cx="3835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E3120B"/>
                </a:solidFill>
                <a:latin typeface="Arial Narrow"/>
                <a:cs typeface="Arial Narrow"/>
              </a:rPr>
              <a:t>05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121727" y="2956657"/>
            <a:ext cx="37084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E3120B"/>
                </a:solidFill>
                <a:latin typeface="Arial Narrow"/>
                <a:cs typeface="Arial Narrow"/>
              </a:rPr>
              <a:t>06</a:t>
            </a:r>
            <a:endParaRPr sz="320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3175">
              <a:lnSpc>
                <a:spcPct val="100000"/>
              </a:lnSpc>
              <a:spcBef>
                <a:spcPts val="100"/>
              </a:spcBef>
            </a:pPr>
            <a:r>
              <a:rPr dirty="0"/>
              <a:t>A</a:t>
            </a:r>
            <a:r>
              <a:rPr dirty="0" spc="-20"/>
              <a:t> </a:t>
            </a:r>
            <a:r>
              <a:rPr dirty="0"/>
              <a:t>new</a:t>
            </a:r>
            <a:r>
              <a:rPr dirty="0" spc="105"/>
              <a:t> </a:t>
            </a:r>
            <a:r>
              <a:rPr dirty="0"/>
              <a:t>era</a:t>
            </a:r>
            <a:r>
              <a:rPr dirty="0" spc="100"/>
              <a:t> </a:t>
            </a:r>
            <a:r>
              <a:rPr dirty="0"/>
              <a:t>for</a:t>
            </a:r>
            <a:r>
              <a:rPr dirty="0" spc="100"/>
              <a:t> </a:t>
            </a:r>
            <a:r>
              <a:rPr dirty="0"/>
              <a:t>business</a:t>
            </a:r>
            <a:r>
              <a:rPr dirty="0" spc="105"/>
              <a:t> </a:t>
            </a:r>
            <a:r>
              <a:rPr dirty="0"/>
              <a:t>and</a:t>
            </a:r>
            <a:r>
              <a:rPr dirty="0" spc="100"/>
              <a:t> </a:t>
            </a:r>
            <a:r>
              <a:rPr dirty="0"/>
              <a:t>the</a:t>
            </a:r>
            <a:r>
              <a:rPr dirty="0" spc="100"/>
              <a:t> </a:t>
            </a:r>
            <a:r>
              <a:rPr dirty="0"/>
              <a:t>global</a:t>
            </a:r>
            <a:r>
              <a:rPr dirty="0" spc="105"/>
              <a:t> </a:t>
            </a:r>
            <a:r>
              <a:rPr dirty="0" spc="-10"/>
              <a:t>economy</a:t>
            </a:r>
          </a:p>
        </p:txBody>
      </p:sp>
      <p:sp>
        <p:nvSpPr>
          <p:cNvPr id="14" name="object 14" descr=""/>
          <p:cNvSpPr txBox="1"/>
          <p:nvPr/>
        </p:nvSpPr>
        <p:spPr>
          <a:xfrm>
            <a:off x="1021325" y="1439269"/>
            <a:ext cx="149669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10" b="1">
                <a:solidFill>
                  <a:srgbClr val="E3120B"/>
                </a:solidFill>
                <a:latin typeface="Tahoma"/>
                <a:cs typeface="Tahoma"/>
              </a:rPr>
              <a:t>Localised</a:t>
            </a:r>
            <a:r>
              <a:rPr dirty="0" sz="1000" spc="-2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E3120B"/>
                </a:solidFill>
                <a:latin typeface="Tahoma"/>
                <a:cs typeface="Tahoma"/>
              </a:rPr>
              <a:t>supply</a:t>
            </a:r>
            <a:r>
              <a:rPr dirty="0" sz="1000" spc="-2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E3120B"/>
                </a:solidFill>
                <a:latin typeface="Tahoma"/>
                <a:cs typeface="Tahoma"/>
              </a:rPr>
              <a:t>chains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51545" y="1763160"/>
            <a:ext cx="1744345" cy="91694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304800" indent="-305435">
              <a:lnSpc>
                <a:spcPct val="100000"/>
              </a:lnSpc>
              <a:spcBef>
                <a:spcPts val="780"/>
              </a:spcBef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Shorten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supply</a:t>
            </a: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chains</a:t>
            </a:r>
            <a:endParaRPr sz="1000">
              <a:latin typeface="Tahoma"/>
              <a:cs typeface="Tahoma"/>
            </a:endParaRPr>
          </a:p>
          <a:p>
            <a:pPr marL="304800" indent="-305435">
              <a:lnSpc>
                <a:spcPct val="100000"/>
              </a:lnSpc>
              <a:spcBef>
                <a:spcPts val="680"/>
              </a:spcBef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30" b="1">
                <a:solidFill>
                  <a:srgbClr val="0D0D0D"/>
                </a:solidFill>
                <a:latin typeface="Tahoma"/>
                <a:cs typeface="Tahoma"/>
              </a:rPr>
              <a:t>Build</a:t>
            </a:r>
            <a:r>
              <a:rPr dirty="0" sz="1000" spc="-4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resilience</a:t>
            </a:r>
            <a:endParaRPr sz="1000">
              <a:latin typeface="Tahoma"/>
              <a:cs typeface="Tahoma"/>
            </a:endParaRPr>
          </a:p>
          <a:p>
            <a:pPr marL="304800" marR="5080" indent="-305435">
              <a:lnSpc>
                <a:spcPct val="114999"/>
              </a:lnSpc>
              <a:spcBef>
                <a:spcPts val="500"/>
              </a:spcBef>
              <a:buClr>
                <a:srgbClr val="0D0D0D"/>
              </a:buClr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30" b="1">
                <a:solidFill>
                  <a:srgbClr val="E3120B"/>
                </a:solidFill>
                <a:latin typeface="Tahoma"/>
                <a:cs typeface="Tahoma"/>
              </a:rPr>
              <a:t>Opportunity:</a:t>
            </a:r>
            <a:r>
              <a:rPr dirty="0" sz="1000" spc="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0D0D0D"/>
                </a:solidFill>
                <a:latin typeface="Tahoma"/>
                <a:cs typeface="Tahoma"/>
              </a:rPr>
              <a:t>build</a:t>
            </a:r>
            <a:r>
              <a:rPr dirty="0" sz="100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0D0D0D"/>
                </a:solidFill>
                <a:latin typeface="Tahoma"/>
                <a:cs typeface="Tahoma"/>
              </a:rPr>
              <a:t>new </a:t>
            </a: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supplier</a:t>
            </a:r>
            <a:r>
              <a:rPr dirty="0" sz="1000" spc="-2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networks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848900" y="1439269"/>
            <a:ext cx="140144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E3120B"/>
                </a:solidFill>
                <a:latin typeface="Tahoma"/>
                <a:cs typeface="Tahoma"/>
              </a:rPr>
              <a:t>Commodities</a:t>
            </a:r>
            <a:r>
              <a:rPr dirty="0" sz="1000" spc="-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E3120B"/>
                </a:solidFill>
                <a:latin typeface="Tahoma"/>
                <a:cs typeface="Tahoma"/>
              </a:rPr>
              <a:t>are</a:t>
            </a:r>
            <a:r>
              <a:rPr dirty="0" sz="1000" spc="-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E3120B"/>
                </a:solidFill>
                <a:latin typeface="Tahoma"/>
                <a:cs typeface="Tahoma"/>
              </a:rPr>
              <a:t>back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696749" y="1439269"/>
            <a:ext cx="158432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20" b="1">
                <a:solidFill>
                  <a:srgbClr val="E3120B"/>
                </a:solidFill>
                <a:latin typeface="Tahoma"/>
                <a:cs typeface="Tahoma"/>
              </a:rPr>
              <a:t>Green</a:t>
            </a:r>
            <a:r>
              <a:rPr dirty="0" sz="1000" spc="-2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E3120B"/>
                </a:solidFill>
                <a:latin typeface="Tahoma"/>
                <a:cs typeface="Tahoma"/>
              </a:rPr>
              <a:t>transition</a:t>
            </a:r>
            <a:r>
              <a:rPr dirty="0" sz="1000" spc="-2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E3120B"/>
                </a:solidFill>
                <a:latin typeface="Tahoma"/>
                <a:cs typeface="Tahoma"/>
              </a:rPr>
              <a:t>diverges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6326970" y="1826660"/>
            <a:ext cx="1880235" cy="789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153670" indent="-305435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DMs:</a:t>
            </a:r>
            <a:r>
              <a:rPr dirty="0" sz="10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0D0D0D"/>
                </a:solidFill>
                <a:latin typeface="Tahoma"/>
                <a:cs typeface="Tahoma"/>
              </a:rPr>
              <a:t>low-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carbon</a:t>
            </a:r>
            <a:r>
              <a:rPr dirty="0" sz="10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shift, </a:t>
            </a:r>
            <a:r>
              <a:rPr dirty="0" sz="1000" b="1">
                <a:solidFill>
                  <a:srgbClr val="0D0D0D"/>
                </a:solidFill>
                <a:latin typeface="Tahoma"/>
                <a:cs typeface="Tahoma"/>
              </a:rPr>
              <a:t>seismic</a:t>
            </a:r>
            <a:r>
              <a:rPr dirty="0" sz="1000" spc="-6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000" spc="-6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0D0D0D"/>
                </a:solidFill>
                <a:latin typeface="Tahoma"/>
                <a:cs typeface="Tahoma"/>
              </a:rPr>
              <a:t>EU</a:t>
            </a:r>
            <a:endParaRPr sz="1000">
              <a:latin typeface="Tahoma"/>
              <a:cs typeface="Tahoma"/>
            </a:endParaRPr>
          </a:p>
          <a:p>
            <a:pPr marL="304800" marR="5080" indent="-305435">
              <a:lnSpc>
                <a:spcPct val="114999"/>
              </a:lnSpc>
              <a:spcBef>
                <a:spcPts val="500"/>
              </a:spcBef>
              <a:buClr>
                <a:srgbClr val="000000"/>
              </a:buClr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10" b="1">
                <a:solidFill>
                  <a:srgbClr val="E3120B"/>
                </a:solidFill>
                <a:latin typeface="Tahoma"/>
                <a:cs typeface="Tahoma"/>
              </a:rPr>
              <a:t>EMs:</a:t>
            </a:r>
            <a:r>
              <a:rPr dirty="0" sz="1000" spc="-4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latin typeface="Tahoma"/>
                <a:cs typeface="Tahoma"/>
              </a:rPr>
              <a:t>still</a:t>
            </a:r>
            <a:r>
              <a:rPr dirty="0" sz="1000" spc="-40" b="1">
                <a:latin typeface="Tahoma"/>
                <a:cs typeface="Tahoma"/>
              </a:rPr>
              <a:t> </a:t>
            </a:r>
            <a:r>
              <a:rPr dirty="0" sz="1000" spc="-25" b="1">
                <a:latin typeface="Tahoma"/>
                <a:cs typeface="Tahoma"/>
              </a:rPr>
              <a:t>relying</a:t>
            </a:r>
            <a:r>
              <a:rPr dirty="0" sz="1000" spc="-40" b="1">
                <a:latin typeface="Tahoma"/>
                <a:cs typeface="Tahoma"/>
              </a:rPr>
              <a:t> </a:t>
            </a:r>
            <a:r>
              <a:rPr dirty="0" sz="1000" spc="-20" b="1">
                <a:latin typeface="Tahoma"/>
                <a:cs typeface="Tahoma"/>
              </a:rPr>
              <a:t>on</a:t>
            </a:r>
            <a:r>
              <a:rPr dirty="0" sz="1000" spc="-40" b="1">
                <a:latin typeface="Tahoma"/>
                <a:cs typeface="Tahoma"/>
              </a:rPr>
              <a:t> </a:t>
            </a:r>
            <a:r>
              <a:rPr dirty="0" sz="1000" spc="-10" b="1">
                <a:latin typeface="Tahoma"/>
                <a:cs typeface="Tahoma"/>
              </a:rPr>
              <a:t>fossil fuels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021325" y="3050270"/>
            <a:ext cx="169037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25" b="1">
                <a:solidFill>
                  <a:srgbClr val="E3120B"/>
                </a:solidFill>
                <a:latin typeface="Tahoma"/>
                <a:cs typeface="Tahoma"/>
              </a:rPr>
              <a:t>Weaponisation </a:t>
            </a:r>
            <a:r>
              <a:rPr dirty="0" sz="1000" spc="-10" b="1">
                <a:solidFill>
                  <a:srgbClr val="E3120B"/>
                </a:solidFill>
                <a:latin typeface="Tahoma"/>
                <a:cs typeface="Tahoma"/>
              </a:rPr>
              <a:t>of</a:t>
            </a:r>
            <a:r>
              <a:rPr dirty="0" sz="1000" spc="-2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E3120B"/>
                </a:solidFill>
                <a:latin typeface="Tahoma"/>
                <a:cs typeface="Tahoma"/>
              </a:rPr>
              <a:t>business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651545" y="3487535"/>
            <a:ext cx="2118360" cy="789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305435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Russia</a:t>
            </a:r>
            <a:r>
              <a:rPr dirty="0" sz="10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0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China</a:t>
            </a:r>
            <a:r>
              <a:rPr dirty="0" sz="1000" spc="-4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look</a:t>
            </a:r>
            <a:r>
              <a:rPr dirty="0" sz="10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0D0D0D"/>
                </a:solidFill>
                <a:latin typeface="Tahoma"/>
                <a:cs typeface="Tahoma"/>
              </a:rPr>
              <a:t>for </a:t>
            </a:r>
            <a:r>
              <a:rPr dirty="0" sz="1000" spc="-35" b="1">
                <a:solidFill>
                  <a:srgbClr val="0D0D0D"/>
                </a:solidFill>
                <a:latin typeface="Tahoma"/>
                <a:cs typeface="Tahoma"/>
              </a:rPr>
              <a:t>alternative</a:t>
            </a:r>
            <a:r>
              <a:rPr dirty="0" sz="100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30" b="1">
                <a:solidFill>
                  <a:srgbClr val="0D0D0D"/>
                </a:solidFill>
                <a:latin typeface="Tahoma"/>
                <a:cs typeface="Tahoma"/>
              </a:rPr>
              <a:t>payment</a:t>
            </a:r>
            <a:r>
              <a:rPr dirty="0" sz="1000" spc="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systems</a:t>
            </a:r>
            <a:endParaRPr sz="1000">
              <a:latin typeface="Tahoma"/>
              <a:cs typeface="Tahoma"/>
            </a:endParaRPr>
          </a:p>
          <a:p>
            <a:pPr marL="304800" marR="641350" indent="-305435">
              <a:lnSpc>
                <a:spcPct val="114999"/>
              </a:lnSpc>
              <a:spcBef>
                <a:spcPts val="500"/>
              </a:spcBef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Firms</a:t>
            </a:r>
            <a:r>
              <a:rPr dirty="0" sz="1000" spc="-4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can’t</a:t>
            </a:r>
            <a:r>
              <a:rPr dirty="0" sz="1000" spc="-4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escape controversy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848900" y="3050257"/>
            <a:ext cx="14814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b="1">
                <a:solidFill>
                  <a:srgbClr val="E3120B"/>
                </a:solidFill>
                <a:latin typeface="Tahoma"/>
                <a:cs typeface="Tahoma"/>
              </a:rPr>
              <a:t>Tech</a:t>
            </a:r>
            <a:r>
              <a:rPr dirty="0" sz="1000" spc="-7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E3120B"/>
                </a:solidFill>
                <a:latin typeface="Tahoma"/>
                <a:cs typeface="Tahoma"/>
              </a:rPr>
              <a:t>gets</a:t>
            </a:r>
            <a:r>
              <a:rPr dirty="0" sz="1000" spc="-7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E3120B"/>
                </a:solidFill>
                <a:latin typeface="Tahoma"/>
                <a:cs typeface="Tahoma"/>
              </a:rPr>
              <a:t>(geo)political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3488609" y="3463972"/>
            <a:ext cx="1896745" cy="7899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232410" indent="-305435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b="1">
                <a:solidFill>
                  <a:srgbClr val="0D0D0D"/>
                </a:solidFill>
                <a:latin typeface="Tahoma"/>
                <a:cs typeface="Tahoma"/>
              </a:rPr>
              <a:t>Tech</a:t>
            </a:r>
            <a:r>
              <a:rPr dirty="0" sz="1000" spc="-6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0D0D0D"/>
                </a:solidFill>
                <a:latin typeface="Tahoma"/>
                <a:cs typeface="Tahoma"/>
              </a:rPr>
              <a:t>as</a:t>
            </a:r>
            <a:r>
              <a:rPr dirty="0" sz="1000" spc="-6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0D0D0D"/>
                </a:solidFill>
                <a:latin typeface="Tahoma"/>
                <a:cs typeface="Tahoma"/>
              </a:rPr>
              <a:t>a</a:t>
            </a:r>
            <a:r>
              <a:rPr dirty="0" sz="1000" spc="-6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competitive advantage</a:t>
            </a:r>
            <a:endParaRPr sz="1000">
              <a:latin typeface="Tahoma"/>
              <a:cs typeface="Tahoma"/>
            </a:endParaRPr>
          </a:p>
          <a:p>
            <a:pPr marL="304800" marR="5080" indent="-305435">
              <a:lnSpc>
                <a:spcPct val="114999"/>
              </a:lnSpc>
              <a:spcBef>
                <a:spcPts val="500"/>
              </a:spcBef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55" b="1">
                <a:solidFill>
                  <a:srgbClr val="0D0D0D"/>
                </a:solidFill>
                <a:latin typeface="Tahoma"/>
                <a:cs typeface="Tahoma"/>
              </a:rPr>
              <a:t>Internet</a:t>
            </a:r>
            <a:r>
              <a:rPr dirty="0" sz="1000" spc="-3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0D0D0D"/>
                </a:solidFill>
                <a:latin typeface="Tahoma"/>
                <a:cs typeface="Tahoma"/>
              </a:rPr>
              <a:t>becomes</a:t>
            </a:r>
            <a:r>
              <a:rPr dirty="0" sz="1000" spc="-3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more </a:t>
            </a:r>
            <a:r>
              <a:rPr dirty="0" sz="1000" spc="-30" b="1">
                <a:solidFill>
                  <a:srgbClr val="0D0D0D"/>
                </a:solidFill>
                <a:latin typeface="Tahoma"/>
                <a:cs typeface="Tahoma"/>
              </a:rPr>
              <a:t>national </a:t>
            </a: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000" spc="-3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0D0D0D"/>
                </a:solidFill>
                <a:latin typeface="Tahoma"/>
                <a:cs typeface="Tahoma"/>
              </a:rPr>
              <a:t>less</a:t>
            </a:r>
            <a:r>
              <a:rPr dirty="0" sz="1000" spc="-25" b="1">
                <a:solidFill>
                  <a:srgbClr val="0D0D0D"/>
                </a:solidFill>
                <a:latin typeface="Tahoma"/>
                <a:cs typeface="Tahoma"/>
              </a:rPr>
              <a:t> regional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479770" y="1763160"/>
            <a:ext cx="1898650" cy="741680"/>
          </a:xfrm>
          <a:prstGeom prst="rect">
            <a:avLst/>
          </a:prstGeom>
        </p:spPr>
        <p:txBody>
          <a:bodyPr wrap="square" lIns="0" tIns="99060" rIns="0" bIns="0" rtlCol="0" vert="horz">
            <a:spAutoFit/>
          </a:bodyPr>
          <a:lstStyle/>
          <a:p>
            <a:pPr marL="304800" indent="-305435">
              <a:lnSpc>
                <a:spcPct val="100000"/>
              </a:lnSpc>
              <a:spcBef>
                <a:spcPts val="780"/>
              </a:spcBef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30" b="1">
                <a:solidFill>
                  <a:srgbClr val="0D0D0D"/>
                </a:solidFill>
                <a:latin typeface="Tahoma"/>
                <a:cs typeface="Tahoma"/>
              </a:rPr>
              <a:t>Increased </a:t>
            </a: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food</a:t>
            </a:r>
            <a:r>
              <a:rPr dirty="0" sz="1000" spc="-2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insecurity</a:t>
            </a:r>
            <a:endParaRPr sz="1000">
              <a:latin typeface="Tahoma"/>
              <a:cs typeface="Tahoma"/>
            </a:endParaRPr>
          </a:p>
          <a:p>
            <a:pPr marL="304800" indent="-305435">
              <a:lnSpc>
                <a:spcPct val="100000"/>
              </a:lnSpc>
              <a:spcBef>
                <a:spcPts val="680"/>
              </a:spcBef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25" b="1">
                <a:solidFill>
                  <a:srgbClr val="0D0D0D"/>
                </a:solidFill>
                <a:latin typeface="Tahoma"/>
                <a:cs typeface="Tahoma"/>
              </a:rPr>
              <a:t>Higher</a:t>
            </a:r>
            <a:r>
              <a:rPr dirty="0" sz="10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prices</a:t>
            </a:r>
            <a:endParaRPr sz="1000">
              <a:latin typeface="Tahoma"/>
              <a:cs typeface="Tahoma"/>
            </a:endParaRPr>
          </a:p>
          <a:p>
            <a:pPr marL="304800" indent="-305435">
              <a:lnSpc>
                <a:spcPct val="100000"/>
              </a:lnSpc>
              <a:spcBef>
                <a:spcPts val="680"/>
              </a:spcBef>
              <a:buClr>
                <a:srgbClr val="0D0D0D"/>
              </a:buClr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30" b="1">
                <a:solidFill>
                  <a:srgbClr val="E3120B"/>
                </a:solidFill>
                <a:latin typeface="Tahoma"/>
                <a:cs typeface="Tahoma"/>
              </a:rPr>
              <a:t>Opportunity:</a:t>
            </a:r>
            <a:r>
              <a:rPr dirty="0" sz="1000" spc="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0D0D0D"/>
                </a:solidFill>
                <a:latin typeface="Tahoma"/>
                <a:cs typeface="Tahoma"/>
              </a:rPr>
              <a:t>Food</a:t>
            </a:r>
            <a:r>
              <a:rPr dirty="0" sz="100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tech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34298" y="644404"/>
            <a:ext cx="56273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50">
                <a:latin typeface="Tahoma"/>
                <a:cs typeface="Tahoma"/>
              </a:rPr>
              <a:t>Partly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 spc="60">
                <a:latin typeface="Tahoma"/>
                <a:cs typeface="Tahoma"/>
              </a:rPr>
              <a:t>caused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 spc="60">
                <a:latin typeface="Tahoma"/>
                <a:cs typeface="Tahoma"/>
              </a:rPr>
              <a:t>by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covid-19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the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war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Ukraine,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but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also</a:t>
            </a:r>
            <a:r>
              <a:rPr dirty="0" sz="1200" spc="1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pre-existing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trends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6696749" y="3050257"/>
            <a:ext cx="146939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dirty="0" sz="1000" spc="-30" b="1">
                <a:solidFill>
                  <a:srgbClr val="E3120B"/>
                </a:solidFill>
                <a:latin typeface="Tahoma"/>
                <a:cs typeface="Tahoma"/>
              </a:rPr>
              <a:t>Lower</a:t>
            </a:r>
            <a:r>
              <a:rPr dirty="0" sz="1000" spc="-4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E3120B"/>
                </a:solidFill>
                <a:latin typeface="Tahoma"/>
                <a:cs typeface="Tahoma"/>
              </a:rPr>
              <a:t>for</a:t>
            </a:r>
            <a:r>
              <a:rPr dirty="0" sz="1000" spc="-4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E3120B"/>
                </a:solidFill>
                <a:latin typeface="Tahoma"/>
                <a:cs typeface="Tahoma"/>
              </a:rPr>
              <a:t>longer</a:t>
            </a:r>
            <a:r>
              <a:rPr dirty="0" sz="1000" spc="-4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b="1">
                <a:solidFill>
                  <a:srgbClr val="E3120B"/>
                </a:solidFill>
                <a:latin typeface="Tahoma"/>
                <a:cs typeface="Tahoma"/>
              </a:rPr>
              <a:t>is</a:t>
            </a:r>
            <a:r>
              <a:rPr dirty="0" sz="1000" spc="-4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E3120B"/>
                </a:solidFill>
                <a:latin typeface="Tahoma"/>
                <a:cs typeface="Tahoma"/>
              </a:rPr>
              <a:t>over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325696" y="3463822"/>
            <a:ext cx="1963420" cy="614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04800" marR="5080" indent="-305435">
              <a:lnSpc>
                <a:spcPct val="114999"/>
              </a:lnSpc>
              <a:spcBef>
                <a:spcPts val="100"/>
              </a:spcBef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50" b="1">
                <a:solidFill>
                  <a:srgbClr val="0D0D0D"/>
                </a:solidFill>
                <a:latin typeface="Tahoma"/>
                <a:cs typeface="Tahoma"/>
              </a:rPr>
              <a:t>Interest</a:t>
            </a:r>
            <a:r>
              <a:rPr dirty="0" sz="1000" spc="-3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rates</a:t>
            </a:r>
            <a:r>
              <a:rPr dirty="0" sz="1000" spc="-3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come</a:t>
            </a:r>
            <a:r>
              <a:rPr dirty="0" sz="1000" spc="-3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off</a:t>
            </a:r>
            <a:r>
              <a:rPr dirty="0" sz="1000" spc="-3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0D0D0D"/>
                </a:solidFill>
                <a:latin typeface="Tahoma"/>
                <a:cs typeface="Tahoma"/>
              </a:rPr>
              <a:t>the </a:t>
            </a: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zero</a:t>
            </a:r>
            <a:r>
              <a:rPr dirty="0" sz="1000" spc="-4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0D0D0D"/>
                </a:solidFill>
                <a:latin typeface="Tahoma"/>
                <a:cs typeface="Tahoma"/>
              </a:rPr>
              <a:t>lower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bound</a:t>
            </a:r>
            <a:endParaRPr sz="1000">
              <a:latin typeface="Tahoma"/>
              <a:cs typeface="Tahoma"/>
            </a:endParaRPr>
          </a:p>
          <a:p>
            <a:pPr marL="304800" indent="-305435">
              <a:lnSpc>
                <a:spcPct val="100000"/>
              </a:lnSpc>
              <a:spcBef>
                <a:spcPts val="680"/>
              </a:spcBef>
              <a:buFont typeface="Arial"/>
              <a:buChar char="●"/>
              <a:tabLst>
                <a:tab pos="304800" algn="l"/>
                <a:tab pos="305435" algn="l"/>
              </a:tabLst>
            </a:pPr>
            <a:r>
              <a:rPr dirty="0" sz="1000" spc="-20" b="1">
                <a:solidFill>
                  <a:srgbClr val="0D0D0D"/>
                </a:solidFill>
                <a:latin typeface="Tahoma"/>
                <a:cs typeface="Tahoma"/>
              </a:rPr>
              <a:t>Capital</a:t>
            </a:r>
            <a:r>
              <a:rPr dirty="0" sz="10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45" b="1">
                <a:solidFill>
                  <a:srgbClr val="0D0D0D"/>
                </a:solidFill>
                <a:latin typeface="Tahoma"/>
                <a:cs typeface="Tahoma"/>
              </a:rPr>
              <a:t>will </a:t>
            </a:r>
            <a:r>
              <a:rPr dirty="0" sz="1000" b="1">
                <a:solidFill>
                  <a:srgbClr val="0D0D0D"/>
                </a:solidFill>
                <a:latin typeface="Tahoma"/>
                <a:cs typeface="Tahoma"/>
              </a:rPr>
              <a:t>be</a:t>
            </a:r>
            <a:r>
              <a:rPr dirty="0" sz="10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35" b="1">
                <a:solidFill>
                  <a:srgbClr val="0D0D0D"/>
                </a:solidFill>
                <a:latin typeface="Tahoma"/>
                <a:cs typeface="Tahoma"/>
              </a:rPr>
              <a:t>more</a:t>
            </a:r>
            <a:r>
              <a:rPr dirty="0" sz="10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000" spc="-10" b="1">
                <a:solidFill>
                  <a:srgbClr val="0D0D0D"/>
                </a:solidFill>
                <a:latin typeface="Tahoma"/>
                <a:cs typeface="Tahoma"/>
              </a:rPr>
              <a:t>costly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dirty="0" spc="65"/>
              <a:t> </a:t>
            </a:r>
            <a:r>
              <a:rPr dirty="0"/>
              <a:t>are</a:t>
            </a:r>
            <a:r>
              <a:rPr dirty="0" spc="65"/>
              <a:t> </a:t>
            </a:r>
            <a:r>
              <a:rPr dirty="0"/>
              <a:t>the</a:t>
            </a:r>
            <a:r>
              <a:rPr dirty="0" spc="65"/>
              <a:t> </a:t>
            </a:r>
            <a:r>
              <a:rPr dirty="0"/>
              <a:t>top</a:t>
            </a:r>
            <a:r>
              <a:rPr dirty="0" spc="65"/>
              <a:t> </a:t>
            </a:r>
            <a:r>
              <a:rPr dirty="0"/>
              <a:t>ten</a:t>
            </a:r>
            <a:r>
              <a:rPr dirty="0" spc="65"/>
              <a:t> </a:t>
            </a:r>
            <a:r>
              <a:rPr dirty="0" spc="50"/>
              <a:t>risks</a:t>
            </a:r>
            <a:r>
              <a:rPr dirty="0" spc="65"/>
              <a:t> </a:t>
            </a:r>
            <a:r>
              <a:rPr dirty="0"/>
              <a:t>for</a:t>
            </a:r>
            <a:r>
              <a:rPr dirty="0" spc="65"/>
              <a:t> </a:t>
            </a:r>
            <a:r>
              <a:rPr dirty="0"/>
              <a:t>the</a:t>
            </a:r>
            <a:r>
              <a:rPr dirty="0" spc="65"/>
              <a:t> </a:t>
            </a:r>
            <a:r>
              <a:rPr dirty="0"/>
              <a:t>global</a:t>
            </a:r>
            <a:r>
              <a:rPr dirty="0" spc="65"/>
              <a:t> </a:t>
            </a:r>
            <a:r>
              <a:rPr dirty="0" spc="-10"/>
              <a:t>economy?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7008650" y="710579"/>
            <a:ext cx="1981835" cy="22447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Other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business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risks: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Spikes</a:t>
            </a:r>
            <a:r>
              <a:rPr dirty="0" sz="1200" spc="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input</a:t>
            </a:r>
            <a:r>
              <a:rPr dirty="0" sz="1200" spc="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prices,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15"/>
              </a:spcBef>
            </a:pP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volatility</a:t>
            </a:r>
            <a:endParaRPr sz="1200">
              <a:latin typeface="Tahoma"/>
              <a:cs typeface="Tahoma"/>
            </a:endParaRPr>
          </a:p>
          <a:p>
            <a:pPr marL="12700" marR="411480">
              <a:lnSpc>
                <a:spcPct val="114999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Great</a:t>
            </a:r>
            <a:r>
              <a:rPr dirty="0" sz="1200" spc="2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resignation</a:t>
            </a:r>
            <a:r>
              <a:rPr dirty="0" sz="1200" spc="2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and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talent</a:t>
            </a:r>
            <a:r>
              <a:rPr dirty="0" sz="1200" spc="1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shortages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“Friend-shoring”</a:t>
            </a:r>
            <a:r>
              <a:rPr dirty="0" sz="1200" spc="70">
                <a:solidFill>
                  <a:srgbClr val="0D0D0D"/>
                </a:solidFill>
                <a:latin typeface="Tahoma"/>
                <a:cs typeface="Tahoma"/>
              </a:rPr>
              <a:t> 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trend,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diversifying</a:t>
            </a:r>
            <a:r>
              <a:rPr dirty="0" sz="1200" spc="3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supply</a:t>
            </a:r>
            <a:r>
              <a:rPr dirty="0" sz="1200" spc="3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sources</a:t>
            </a:r>
            <a:endParaRPr sz="1200">
              <a:latin typeface="Tahoma"/>
              <a:cs typeface="Tahoma"/>
            </a:endParaRPr>
          </a:p>
          <a:p>
            <a:pPr marL="12700" marR="104775">
              <a:lnSpc>
                <a:spcPct val="114999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Greater</a:t>
            </a:r>
            <a:r>
              <a:rPr dirty="0" sz="1200" spc="9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need</a:t>
            </a:r>
            <a:r>
              <a:rPr dirty="0" sz="1200" spc="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and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importance</a:t>
            </a:r>
            <a:r>
              <a:rPr dirty="0" sz="1200" spc="1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localisation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3025" y="643650"/>
            <a:ext cx="6844030" cy="3910965"/>
            <a:chOff x="113025" y="643650"/>
            <a:chExt cx="6844030" cy="391096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25" y="643650"/>
              <a:ext cx="6843750" cy="391082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75" y="681750"/>
              <a:ext cx="6729449" cy="37965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Operational</a:t>
            </a:r>
            <a:r>
              <a:rPr dirty="0" spc="85"/>
              <a:t> </a:t>
            </a:r>
            <a:r>
              <a:rPr dirty="0" spc="55"/>
              <a:t>risk</a:t>
            </a:r>
            <a:r>
              <a:rPr dirty="0" spc="85"/>
              <a:t> </a:t>
            </a:r>
            <a:r>
              <a:rPr dirty="0"/>
              <a:t>map</a:t>
            </a:r>
            <a:r>
              <a:rPr dirty="0" spc="85"/>
              <a:t> </a:t>
            </a:r>
            <a:r>
              <a:rPr dirty="0"/>
              <a:t>-</a:t>
            </a:r>
            <a:r>
              <a:rPr dirty="0" spc="85"/>
              <a:t> </a:t>
            </a:r>
            <a:r>
              <a:rPr dirty="0"/>
              <a:t>legal</a:t>
            </a:r>
            <a:r>
              <a:rPr dirty="0" spc="85"/>
              <a:t> </a:t>
            </a:r>
            <a:r>
              <a:rPr dirty="0"/>
              <a:t>and</a:t>
            </a:r>
            <a:r>
              <a:rPr dirty="0" spc="90"/>
              <a:t> </a:t>
            </a:r>
            <a:r>
              <a:rPr dirty="0" spc="-10"/>
              <a:t>regulatory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13025" y="643650"/>
            <a:ext cx="3763010" cy="4271645"/>
            <a:chOff x="113025" y="643650"/>
            <a:chExt cx="3763010" cy="42716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25" y="643650"/>
              <a:ext cx="3762707" cy="427125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75" y="681750"/>
              <a:ext cx="3648407" cy="41569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824" y="3361725"/>
              <a:ext cx="1250099" cy="1402399"/>
            </a:xfrm>
            <a:prstGeom prst="rect">
              <a:avLst/>
            </a:prstGeom>
          </p:spPr>
        </p:pic>
      </p:grpSp>
      <p:sp>
        <p:nvSpPr>
          <p:cNvPr id="7" name="object 7" descr=""/>
          <p:cNvSpPr txBox="1"/>
          <p:nvPr/>
        </p:nvSpPr>
        <p:spPr>
          <a:xfrm>
            <a:off x="269999" y="1481174"/>
            <a:ext cx="923925" cy="263525"/>
          </a:xfrm>
          <a:prstGeom prst="rect">
            <a:avLst/>
          </a:prstGeom>
          <a:solidFill>
            <a:srgbClr val="FFFFFF"/>
          </a:solidFill>
          <a:ln w="9524">
            <a:solidFill>
              <a:srgbClr val="0D0D0D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35"/>
              </a:spcBef>
            </a:pPr>
            <a:r>
              <a:rPr dirty="0" sz="1000">
                <a:latin typeface="Tahoma"/>
                <a:cs typeface="Tahoma"/>
              </a:rPr>
              <a:t>Myanmar:</a:t>
            </a:r>
            <a:r>
              <a:rPr dirty="0" sz="1000" spc="150"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E3120B"/>
                </a:solidFill>
                <a:latin typeface="Tahoma"/>
                <a:cs typeface="Tahoma"/>
              </a:rPr>
              <a:t>85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69999" y="1792550"/>
            <a:ext cx="923925" cy="263525"/>
          </a:xfrm>
          <a:prstGeom prst="rect">
            <a:avLst/>
          </a:prstGeom>
          <a:solidFill>
            <a:srgbClr val="FFFFFF"/>
          </a:solidFill>
          <a:ln w="9524">
            <a:solidFill>
              <a:srgbClr val="0D0D0D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35"/>
              </a:spcBef>
            </a:pPr>
            <a:r>
              <a:rPr dirty="0" sz="1000">
                <a:latin typeface="Tahoma"/>
                <a:cs typeface="Tahoma"/>
              </a:rPr>
              <a:t>Thailand:</a:t>
            </a:r>
            <a:r>
              <a:rPr dirty="0" sz="1000" spc="85">
                <a:latin typeface="Tahoma"/>
                <a:cs typeface="Tahoma"/>
              </a:rPr>
              <a:t> </a:t>
            </a:r>
            <a:r>
              <a:rPr dirty="0" sz="1000" spc="-25" b="1">
                <a:latin typeface="Tahoma"/>
                <a:cs typeface="Tahoma"/>
              </a:rPr>
              <a:t>43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69999" y="2103925"/>
            <a:ext cx="923925" cy="263525"/>
          </a:xfrm>
          <a:prstGeom prst="rect">
            <a:avLst/>
          </a:prstGeom>
          <a:solidFill>
            <a:srgbClr val="FFFFFF"/>
          </a:solidFill>
          <a:ln w="9524">
            <a:solidFill>
              <a:srgbClr val="0D0D0D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35"/>
              </a:spcBef>
            </a:pPr>
            <a:r>
              <a:rPr dirty="0" sz="1000">
                <a:latin typeface="Tahoma"/>
                <a:cs typeface="Tahoma"/>
              </a:rPr>
              <a:t>Malaysia:</a:t>
            </a:r>
            <a:r>
              <a:rPr dirty="0" sz="1000" spc="220">
                <a:latin typeface="Tahoma"/>
                <a:cs typeface="Tahoma"/>
              </a:rPr>
              <a:t> </a:t>
            </a:r>
            <a:r>
              <a:rPr dirty="0" sz="1000" spc="-25" b="1">
                <a:latin typeface="Tahoma"/>
                <a:cs typeface="Tahoma"/>
              </a:rPr>
              <a:t>38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69999" y="2421450"/>
            <a:ext cx="923925" cy="263525"/>
          </a:xfrm>
          <a:prstGeom prst="rect">
            <a:avLst/>
          </a:prstGeom>
          <a:solidFill>
            <a:srgbClr val="FFFFFF"/>
          </a:solidFill>
          <a:ln w="9524">
            <a:solidFill>
              <a:srgbClr val="0D0D0D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35"/>
              </a:spcBef>
            </a:pPr>
            <a:r>
              <a:rPr dirty="0" sz="1000">
                <a:latin typeface="Tahoma"/>
                <a:cs typeface="Tahoma"/>
              </a:rPr>
              <a:t>Indonesia:</a:t>
            </a:r>
            <a:r>
              <a:rPr dirty="0" sz="1000" spc="60"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E3120B"/>
                </a:solidFill>
                <a:latin typeface="Tahoma"/>
                <a:cs typeface="Tahoma"/>
              </a:rPr>
              <a:t>58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422799" y="1209062"/>
            <a:ext cx="894080" cy="417195"/>
          </a:xfrm>
          <a:prstGeom prst="rect">
            <a:avLst/>
          </a:prstGeom>
          <a:solidFill>
            <a:srgbClr val="FFFFFF"/>
          </a:solidFill>
          <a:ln w="9524">
            <a:solidFill>
              <a:srgbClr val="0D0D0D"/>
            </a:solidFill>
          </a:ln>
        </p:spPr>
        <p:txBody>
          <a:bodyPr wrap="square" lIns="0" tIns="42544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34"/>
              </a:spcBef>
            </a:pPr>
            <a:r>
              <a:rPr dirty="0" sz="1000">
                <a:latin typeface="Tahoma"/>
                <a:cs typeface="Tahoma"/>
              </a:rPr>
              <a:t>South</a:t>
            </a:r>
            <a:r>
              <a:rPr dirty="0" sz="1000" spc="165">
                <a:latin typeface="Tahoma"/>
                <a:cs typeface="Tahoma"/>
              </a:rPr>
              <a:t> </a:t>
            </a:r>
            <a:r>
              <a:rPr dirty="0" sz="1000" spc="-10">
                <a:latin typeface="Tahoma"/>
                <a:cs typeface="Tahoma"/>
              </a:rPr>
              <a:t>Korea:</a:t>
            </a:r>
            <a:endParaRPr sz="1000">
              <a:latin typeface="Tahoma"/>
              <a:cs typeface="Tahoma"/>
            </a:endParaRPr>
          </a:p>
          <a:p>
            <a:pPr marL="47625">
              <a:lnSpc>
                <a:spcPct val="100000"/>
              </a:lnSpc>
            </a:pPr>
            <a:r>
              <a:rPr dirty="0" sz="1000" spc="-25" b="1"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170725" y="1792550"/>
            <a:ext cx="894080" cy="263525"/>
          </a:xfrm>
          <a:prstGeom prst="rect">
            <a:avLst/>
          </a:prstGeom>
          <a:solidFill>
            <a:srgbClr val="FFFFFF"/>
          </a:solidFill>
          <a:ln w="9524">
            <a:solidFill>
              <a:srgbClr val="0D0D0D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35"/>
              </a:spcBef>
            </a:pPr>
            <a:r>
              <a:rPr dirty="0" sz="1000">
                <a:latin typeface="Tahoma"/>
                <a:cs typeface="Tahoma"/>
              </a:rPr>
              <a:t>Taiwan:</a:t>
            </a:r>
            <a:r>
              <a:rPr dirty="0" sz="1000" spc="15">
                <a:latin typeface="Tahoma"/>
                <a:cs typeface="Tahoma"/>
              </a:rPr>
              <a:t> </a:t>
            </a:r>
            <a:r>
              <a:rPr dirty="0" sz="1000" spc="-25" b="1">
                <a:latin typeface="Tahoma"/>
                <a:cs typeface="Tahoma"/>
              </a:rPr>
              <a:t>20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243649" y="3266025"/>
            <a:ext cx="198755" cy="263525"/>
          </a:xfrm>
          <a:prstGeom prst="rect">
            <a:avLst/>
          </a:prstGeom>
          <a:solidFill>
            <a:srgbClr val="FFFFFF"/>
          </a:solidFill>
          <a:ln w="9524">
            <a:solidFill>
              <a:srgbClr val="0D0D0D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35"/>
              </a:spcBef>
            </a:pPr>
            <a:r>
              <a:rPr dirty="0" sz="1000" spc="60">
                <a:latin typeface="Tahoma"/>
                <a:cs typeface="Tahoma"/>
              </a:rPr>
              <a:t>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290074" y="2571750"/>
            <a:ext cx="1016000" cy="263525"/>
          </a:xfrm>
          <a:prstGeom prst="rect">
            <a:avLst/>
          </a:prstGeom>
          <a:solidFill>
            <a:srgbClr val="FFFFFF"/>
          </a:solidFill>
          <a:ln w="9524">
            <a:solidFill>
              <a:srgbClr val="0D0D0D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35"/>
              </a:spcBef>
            </a:pPr>
            <a:r>
              <a:rPr dirty="0" sz="1000">
                <a:latin typeface="Tahoma"/>
                <a:cs typeface="Tahoma"/>
              </a:rPr>
              <a:t>Philippines:</a:t>
            </a:r>
            <a:r>
              <a:rPr dirty="0" sz="1000" spc="229"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E3120B"/>
                </a:solidFill>
                <a:latin typeface="Tahoma"/>
                <a:cs typeface="Tahoma"/>
              </a:rPr>
              <a:t>58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926225" y="679429"/>
            <a:ext cx="45974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Common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regulatory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risks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Asia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E3120B"/>
                </a:solidFill>
                <a:latin typeface="Tahoma"/>
                <a:cs typeface="Tahoma"/>
              </a:rPr>
              <a:t>Failing</a:t>
            </a:r>
            <a:r>
              <a:rPr dirty="0" sz="1200" spc="160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E3120B"/>
                </a:solidFill>
                <a:latin typeface="Tahoma"/>
                <a:cs typeface="Tahoma"/>
              </a:rPr>
              <a:t>state-</a:t>
            </a:r>
            <a:r>
              <a:rPr dirty="0" sz="1200" spc="60">
                <a:solidFill>
                  <a:srgbClr val="E3120B"/>
                </a:solidFill>
                <a:latin typeface="Tahoma"/>
                <a:cs typeface="Tahoma"/>
              </a:rPr>
              <a:t>owned</a:t>
            </a:r>
            <a:r>
              <a:rPr dirty="0" sz="1200" spc="160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3120B"/>
                </a:solidFill>
                <a:latin typeface="Tahoma"/>
                <a:cs typeface="Tahoma"/>
              </a:rPr>
              <a:t>enterprises</a:t>
            </a:r>
            <a:r>
              <a:rPr dirty="0" sz="1200" spc="160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3120B"/>
                </a:solidFill>
                <a:latin typeface="Tahoma"/>
                <a:cs typeface="Tahoma"/>
              </a:rPr>
              <a:t>(SOEs)</a:t>
            </a:r>
            <a:r>
              <a:rPr dirty="0" sz="1200" spc="160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3120B"/>
                </a:solidFill>
                <a:latin typeface="Tahoma"/>
                <a:cs typeface="Tahoma"/>
              </a:rPr>
              <a:t>reform</a:t>
            </a:r>
            <a:r>
              <a:rPr dirty="0" sz="1200" spc="160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E3120B"/>
                </a:solidFill>
                <a:latin typeface="Tahoma"/>
                <a:cs typeface="Tahoma"/>
              </a:rPr>
              <a:t>and</a:t>
            </a:r>
            <a:r>
              <a:rPr dirty="0" sz="1200" spc="165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E3120B"/>
                </a:solidFill>
                <a:latin typeface="Tahoma"/>
                <a:cs typeface="Tahoma"/>
              </a:rPr>
              <a:t>privatization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062774" y="1172188"/>
            <a:ext cx="4792980" cy="5181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10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Privatisation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non-performing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SOEs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1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reduce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bloat</a:t>
            </a:r>
            <a:endParaRPr sz="1200">
              <a:latin typeface="Tahoma"/>
              <a:cs typeface="Tahoma"/>
            </a:endParaRPr>
          </a:p>
          <a:p>
            <a:pPr marL="332740" indent="-32067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Reduce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size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state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sector,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but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politics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get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25">
                <a:solidFill>
                  <a:srgbClr val="0D0D0D"/>
                </a:solidFill>
                <a:latin typeface="Tahoma"/>
                <a:cs typeface="Tahoma"/>
              </a:rPr>
              <a:t>way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7" name="object 17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Foreign</a:t>
            </a:r>
            <a:r>
              <a:rPr dirty="0" spc="90"/>
              <a:t> </a:t>
            </a:r>
            <a:r>
              <a:rPr dirty="0" spc="50"/>
              <a:t>companies</a:t>
            </a:r>
            <a:r>
              <a:rPr dirty="0" spc="95"/>
              <a:t> </a:t>
            </a:r>
            <a:r>
              <a:rPr dirty="0"/>
              <a:t>may</a:t>
            </a:r>
            <a:r>
              <a:rPr dirty="0" spc="95"/>
              <a:t> </a:t>
            </a:r>
            <a:r>
              <a:rPr dirty="0" spc="65"/>
              <a:t>be</a:t>
            </a:r>
            <a:r>
              <a:rPr dirty="0" spc="90"/>
              <a:t> </a:t>
            </a:r>
            <a:r>
              <a:rPr dirty="0" spc="50"/>
              <a:t>forced</a:t>
            </a:r>
            <a:r>
              <a:rPr dirty="0" spc="95"/>
              <a:t> </a:t>
            </a:r>
            <a:r>
              <a:rPr dirty="0"/>
              <a:t>to</a:t>
            </a:r>
            <a:r>
              <a:rPr dirty="0" spc="95"/>
              <a:t> </a:t>
            </a:r>
            <a:r>
              <a:rPr dirty="0"/>
              <a:t>sell</a:t>
            </a:r>
            <a:r>
              <a:rPr dirty="0" spc="95"/>
              <a:t> </a:t>
            </a:r>
            <a:r>
              <a:rPr dirty="0"/>
              <a:t>local</a:t>
            </a:r>
            <a:r>
              <a:rPr dirty="0" spc="90"/>
              <a:t> </a:t>
            </a:r>
            <a:r>
              <a:rPr dirty="0"/>
              <a:t>ownership</a:t>
            </a:r>
            <a:r>
              <a:rPr dirty="0" spc="95"/>
              <a:t> </a:t>
            </a:r>
            <a:r>
              <a:rPr dirty="0" spc="40"/>
              <a:t>stakes</a:t>
            </a:r>
          </a:p>
          <a:p>
            <a:pPr marL="469900" indent="-32067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pc="45">
                <a:solidFill>
                  <a:srgbClr val="0D0D0D"/>
                </a:solidFill>
              </a:rPr>
              <a:t>Especially</a:t>
            </a:r>
            <a:r>
              <a:rPr dirty="0" spc="15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for</a:t>
            </a:r>
            <a:r>
              <a:rPr dirty="0" spc="16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“protected”</a:t>
            </a:r>
            <a:r>
              <a:rPr dirty="0" spc="16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industries</a:t>
            </a:r>
            <a:r>
              <a:rPr dirty="0" spc="160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like</a:t>
            </a:r>
            <a:r>
              <a:rPr dirty="0" spc="160">
                <a:solidFill>
                  <a:srgbClr val="0D0D0D"/>
                </a:solidFill>
              </a:rPr>
              <a:t> </a:t>
            </a:r>
            <a:r>
              <a:rPr dirty="0" spc="-10">
                <a:solidFill>
                  <a:srgbClr val="0D0D0D"/>
                </a:solidFill>
              </a:rPr>
              <a:t>healthcare</a:t>
            </a:r>
          </a:p>
          <a:p>
            <a:pPr marL="12700" marR="132715" indent="136525">
              <a:lnSpc>
                <a:spcPct val="1694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D0D0D"/>
                </a:solidFill>
              </a:rPr>
              <a:t>Protectionism</a:t>
            </a:r>
            <a:r>
              <a:rPr dirty="0" spc="13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is</a:t>
            </a:r>
            <a:r>
              <a:rPr dirty="0" spc="13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on</a:t>
            </a:r>
            <a:r>
              <a:rPr dirty="0" spc="13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the</a:t>
            </a:r>
            <a:r>
              <a:rPr dirty="0" spc="13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rise,</a:t>
            </a:r>
            <a:r>
              <a:rPr dirty="0" spc="13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and</a:t>
            </a:r>
            <a:r>
              <a:rPr dirty="0" spc="140">
                <a:solidFill>
                  <a:srgbClr val="0D0D0D"/>
                </a:solidFill>
              </a:rPr>
              <a:t> </a:t>
            </a:r>
            <a:r>
              <a:rPr dirty="0" spc="70">
                <a:solidFill>
                  <a:srgbClr val="0D0D0D"/>
                </a:solidFill>
              </a:rPr>
              <a:t>so</a:t>
            </a:r>
            <a:r>
              <a:rPr dirty="0" spc="13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are</a:t>
            </a:r>
            <a:r>
              <a:rPr dirty="0" spc="13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populist</a:t>
            </a:r>
            <a:r>
              <a:rPr dirty="0" spc="135">
                <a:solidFill>
                  <a:srgbClr val="0D0D0D"/>
                </a:solidFill>
              </a:rPr>
              <a:t> </a:t>
            </a:r>
            <a:r>
              <a:rPr dirty="0" spc="-10">
                <a:solidFill>
                  <a:srgbClr val="0D0D0D"/>
                </a:solidFill>
              </a:rPr>
              <a:t>policies </a:t>
            </a:r>
            <a:r>
              <a:rPr dirty="0"/>
              <a:t>Greater</a:t>
            </a:r>
            <a:r>
              <a:rPr dirty="0" spc="170"/>
              <a:t> </a:t>
            </a:r>
            <a:r>
              <a:rPr dirty="0"/>
              <a:t>trade</a:t>
            </a:r>
            <a:r>
              <a:rPr dirty="0" spc="170"/>
              <a:t> </a:t>
            </a:r>
            <a:r>
              <a:rPr dirty="0"/>
              <a:t>integration</a:t>
            </a:r>
            <a:r>
              <a:rPr dirty="0" spc="170"/>
              <a:t> </a:t>
            </a:r>
            <a:r>
              <a:rPr dirty="0" spc="55"/>
              <a:t>changes</a:t>
            </a:r>
            <a:r>
              <a:rPr dirty="0" spc="170"/>
              <a:t> </a:t>
            </a:r>
            <a:r>
              <a:rPr dirty="0"/>
              <a:t>the</a:t>
            </a:r>
            <a:r>
              <a:rPr dirty="0" spc="170"/>
              <a:t> </a:t>
            </a:r>
            <a:r>
              <a:rPr dirty="0"/>
              <a:t>regulatory</a:t>
            </a:r>
            <a:r>
              <a:rPr dirty="0" spc="170"/>
              <a:t> </a:t>
            </a:r>
            <a:r>
              <a:rPr dirty="0" spc="-10"/>
              <a:t>environment</a:t>
            </a:r>
          </a:p>
          <a:p>
            <a:pPr marL="469900" indent="-32067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pc="55">
                <a:solidFill>
                  <a:srgbClr val="0D0D0D"/>
                </a:solidFill>
              </a:rPr>
              <a:t>Lots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 spc="50">
                <a:solidFill>
                  <a:srgbClr val="0D0D0D"/>
                </a:solidFill>
              </a:rPr>
              <a:t>of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 spc="55">
                <a:solidFill>
                  <a:srgbClr val="0D0D0D"/>
                </a:solidFill>
              </a:rPr>
              <a:t>new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regional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trade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 spc="60">
                <a:solidFill>
                  <a:srgbClr val="0D0D0D"/>
                </a:solidFill>
              </a:rPr>
              <a:t>pacts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 spc="70">
                <a:solidFill>
                  <a:srgbClr val="0D0D0D"/>
                </a:solidFill>
              </a:rPr>
              <a:t>(CPTPP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,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 spc="40">
                <a:solidFill>
                  <a:srgbClr val="0D0D0D"/>
                </a:solidFill>
              </a:rPr>
              <a:t>RCEP)</a:t>
            </a:r>
          </a:p>
          <a:p>
            <a:pPr marL="469900" indent="-32067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D0D0D"/>
                </a:solidFill>
              </a:rPr>
              <a:t>Existing</a:t>
            </a:r>
            <a:r>
              <a:rPr dirty="0" spc="7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regulation</a:t>
            </a:r>
            <a:r>
              <a:rPr dirty="0" spc="80">
                <a:solidFill>
                  <a:srgbClr val="0D0D0D"/>
                </a:solidFill>
              </a:rPr>
              <a:t> </a:t>
            </a:r>
            <a:r>
              <a:rPr dirty="0" spc="50">
                <a:solidFill>
                  <a:srgbClr val="0D0D0D"/>
                </a:solidFill>
              </a:rPr>
              <a:t>need</a:t>
            </a:r>
            <a:r>
              <a:rPr dirty="0" spc="7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to</a:t>
            </a:r>
            <a:r>
              <a:rPr dirty="0" spc="80">
                <a:solidFill>
                  <a:srgbClr val="0D0D0D"/>
                </a:solidFill>
              </a:rPr>
              <a:t> </a:t>
            </a:r>
            <a:r>
              <a:rPr dirty="0" spc="65">
                <a:solidFill>
                  <a:srgbClr val="0D0D0D"/>
                </a:solidFill>
              </a:rPr>
              <a:t>be</a:t>
            </a:r>
            <a:r>
              <a:rPr dirty="0" spc="80">
                <a:solidFill>
                  <a:srgbClr val="0D0D0D"/>
                </a:solidFill>
              </a:rPr>
              <a:t> </a:t>
            </a:r>
            <a:r>
              <a:rPr dirty="0" spc="45">
                <a:solidFill>
                  <a:srgbClr val="0D0D0D"/>
                </a:solidFill>
              </a:rPr>
              <a:t>updated</a:t>
            </a:r>
            <a:r>
              <a:rPr dirty="0" spc="7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or</a:t>
            </a:r>
            <a:r>
              <a:rPr dirty="0" spc="80">
                <a:solidFill>
                  <a:srgbClr val="0D0D0D"/>
                </a:solidFill>
              </a:rPr>
              <a:t> </a:t>
            </a:r>
            <a:r>
              <a:rPr dirty="0" spc="45">
                <a:solidFill>
                  <a:srgbClr val="0D0D0D"/>
                </a:solidFill>
              </a:rPr>
              <a:t>changed</a:t>
            </a:r>
          </a:p>
          <a:p>
            <a:pPr marL="469900" indent="-32067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pc="55">
                <a:solidFill>
                  <a:srgbClr val="0D0D0D"/>
                </a:solidFill>
              </a:rPr>
              <a:t>Not</a:t>
            </a:r>
            <a:r>
              <a:rPr dirty="0" spc="14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all</a:t>
            </a:r>
            <a:r>
              <a:rPr dirty="0" spc="14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governments</a:t>
            </a:r>
            <a:r>
              <a:rPr dirty="0" spc="14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have</a:t>
            </a:r>
            <a:r>
              <a:rPr dirty="0" spc="145">
                <a:solidFill>
                  <a:srgbClr val="0D0D0D"/>
                </a:solidFill>
              </a:rPr>
              <a:t> </a:t>
            </a:r>
            <a:r>
              <a:rPr dirty="0">
                <a:solidFill>
                  <a:srgbClr val="0D0D0D"/>
                </a:solidFill>
              </a:rPr>
              <a:t>strict</a:t>
            </a:r>
            <a:r>
              <a:rPr dirty="0" spc="145">
                <a:solidFill>
                  <a:srgbClr val="0D0D0D"/>
                </a:solidFill>
              </a:rPr>
              <a:t> </a:t>
            </a:r>
            <a:r>
              <a:rPr dirty="0" spc="-10">
                <a:solidFill>
                  <a:srgbClr val="0D0D0D"/>
                </a:solidFill>
              </a:rPr>
              <a:t>compliance</a:t>
            </a:r>
          </a:p>
          <a:p>
            <a:pPr marL="469900" indent="-320675">
              <a:lnSpc>
                <a:spcPct val="100000"/>
              </a:lnSpc>
              <a:spcBef>
                <a:spcPts val="1000"/>
              </a:spcBef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>
                <a:solidFill>
                  <a:srgbClr val="0D0D0D"/>
                </a:solidFill>
              </a:rPr>
              <a:t>Rolling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 spc="65">
                <a:solidFill>
                  <a:srgbClr val="0D0D0D"/>
                </a:solidFill>
              </a:rPr>
              <a:t>back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 spc="50">
                <a:solidFill>
                  <a:srgbClr val="0D0D0D"/>
                </a:solidFill>
              </a:rPr>
              <a:t>of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 spc="55">
                <a:solidFill>
                  <a:srgbClr val="0D0D0D"/>
                </a:solidFill>
              </a:rPr>
              <a:t>some</a:t>
            </a:r>
            <a:r>
              <a:rPr dirty="0" spc="15">
                <a:solidFill>
                  <a:srgbClr val="0D0D0D"/>
                </a:solidFill>
              </a:rPr>
              <a:t> </a:t>
            </a:r>
            <a:r>
              <a:rPr dirty="0" spc="-10">
                <a:solidFill>
                  <a:srgbClr val="0D0D0D"/>
                </a:solidFill>
              </a:rPr>
              <a:t>incentives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1778924" y="2153374"/>
            <a:ext cx="1061720" cy="263525"/>
          </a:xfrm>
          <a:prstGeom prst="rect">
            <a:avLst/>
          </a:prstGeom>
          <a:solidFill>
            <a:srgbClr val="FFFFFF"/>
          </a:solidFill>
          <a:ln w="9524">
            <a:solidFill>
              <a:srgbClr val="0D0D0D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35"/>
              </a:spcBef>
            </a:pPr>
            <a:r>
              <a:rPr dirty="0" sz="1000">
                <a:latin typeface="Tahoma"/>
                <a:cs typeface="Tahoma"/>
              </a:rPr>
              <a:t>Vietnam:</a:t>
            </a:r>
            <a:r>
              <a:rPr dirty="0" sz="1000" spc="85">
                <a:latin typeface="Tahoma"/>
                <a:cs typeface="Tahoma"/>
              </a:rPr>
              <a:t> </a:t>
            </a:r>
            <a:r>
              <a:rPr dirty="0" sz="1000" spc="-25" b="1">
                <a:solidFill>
                  <a:srgbClr val="E3120B"/>
                </a:solidFill>
                <a:latin typeface="Tahoma"/>
                <a:cs typeface="Tahoma"/>
              </a:rPr>
              <a:t>55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422799" y="4119600"/>
            <a:ext cx="894080" cy="263525"/>
          </a:xfrm>
          <a:prstGeom prst="rect">
            <a:avLst/>
          </a:prstGeom>
          <a:solidFill>
            <a:srgbClr val="FFFFFF"/>
          </a:solidFill>
          <a:ln w="9524">
            <a:solidFill>
              <a:srgbClr val="0D0D0D"/>
            </a:solidFill>
          </a:ln>
        </p:spPr>
        <p:txBody>
          <a:bodyPr wrap="square" lIns="0" tIns="42545" rIns="0" bIns="0" rtlCol="0" vert="horz">
            <a:spAutoFit/>
          </a:bodyPr>
          <a:lstStyle/>
          <a:p>
            <a:pPr marL="47625">
              <a:lnSpc>
                <a:spcPct val="100000"/>
              </a:lnSpc>
              <a:spcBef>
                <a:spcPts val="335"/>
              </a:spcBef>
            </a:pPr>
            <a:r>
              <a:rPr dirty="0" sz="1000">
                <a:latin typeface="Tahoma"/>
                <a:cs typeface="Tahoma"/>
              </a:rPr>
              <a:t>Australia:</a:t>
            </a:r>
            <a:r>
              <a:rPr dirty="0" sz="1000" spc="125">
                <a:latin typeface="Tahoma"/>
                <a:cs typeface="Tahoma"/>
              </a:rPr>
              <a:t> </a:t>
            </a:r>
            <a:r>
              <a:rPr dirty="0" sz="1000" spc="15">
                <a:latin typeface="Tahoma"/>
                <a:cs typeface="Tahoma"/>
              </a:rPr>
              <a:t>8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/>
              <a:t>Addressing</a:t>
            </a:r>
            <a:r>
              <a:rPr dirty="0" spc="250"/>
              <a:t> </a:t>
            </a:r>
            <a:r>
              <a:rPr dirty="0"/>
              <a:t>shrinking</a:t>
            </a:r>
            <a:r>
              <a:rPr dirty="0" spc="254"/>
              <a:t> </a:t>
            </a:r>
            <a:r>
              <a:rPr dirty="0"/>
              <a:t>workforces</a:t>
            </a:r>
            <a:r>
              <a:rPr dirty="0" spc="250"/>
              <a:t> </a:t>
            </a:r>
            <a:r>
              <a:rPr dirty="0"/>
              <a:t>and</a:t>
            </a:r>
            <a:r>
              <a:rPr dirty="0" spc="254"/>
              <a:t> </a:t>
            </a:r>
            <a:r>
              <a:rPr dirty="0"/>
              <a:t>tight</a:t>
            </a:r>
            <a:r>
              <a:rPr dirty="0" spc="250"/>
              <a:t> </a:t>
            </a:r>
            <a:r>
              <a:rPr dirty="0"/>
              <a:t>labour</a:t>
            </a:r>
            <a:r>
              <a:rPr dirty="0" spc="254"/>
              <a:t> </a:t>
            </a:r>
            <a:r>
              <a:rPr dirty="0" spc="-10"/>
              <a:t>markets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635175" y="704603"/>
            <a:ext cx="3153410" cy="3601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Populations 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are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shrinking,</a:t>
            </a:r>
            <a:r>
              <a:rPr dirty="0" sz="1200" spc="-7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aging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Birth</a:t>
            </a:r>
            <a:r>
              <a:rPr dirty="0" sz="1200" spc="7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rates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7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many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developed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and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developing</a:t>
            </a:r>
            <a:r>
              <a:rPr dirty="0" sz="1200" spc="204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markets</a:t>
            </a:r>
            <a:r>
              <a:rPr dirty="0" sz="1200" spc="204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have</a:t>
            </a:r>
            <a:r>
              <a:rPr dirty="0" sz="1200" spc="204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been</a:t>
            </a:r>
            <a:r>
              <a:rPr dirty="0" sz="1200" spc="2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declining</a:t>
            </a:r>
            <a:r>
              <a:rPr dirty="0" sz="1200" spc="204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for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decades</a:t>
            </a:r>
            <a:endParaRPr sz="1200">
              <a:latin typeface="Tahoma"/>
              <a:cs typeface="Tahoma"/>
            </a:endParaRPr>
          </a:p>
          <a:p>
            <a:pPr marL="12700" marR="34290">
              <a:lnSpc>
                <a:spcPct val="100000"/>
              </a:lnSpc>
              <a:spcBef>
                <a:spcPts val="1000"/>
              </a:spcBef>
            </a:pPr>
            <a:r>
              <a:rPr dirty="0" sz="1200" spc="75">
                <a:solidFill>
                  <a:srgbClr val="0D0D0D"/>
                </a:solidFill>
                <a:latin typeface="Tahoma"/>
                <a:cs typeface="Tahoma"/>
              </a:rPr>
              <a:t>No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“quick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fix”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effect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birth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rates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on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workforce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Reevaluating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how work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gets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done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Workforce</a:t>
            </a:r>
            <a:r>
              <a:rPr dirty="0" sz="1200" spc="1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planning</a:t>
            </a:r>
            <a:r>
              <a:rPr dirty="0" sz="1200" spc="1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1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role</a:t>
            </a:r>
            <a:r>
              <a:rPr dirty="0" sz="1200" spc="1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changes</a:t>
            </a:r>
            <a:endParaRPr sz="1200">
              <a:latin typeface="Tahoma"/>
              <a:cs typeface="Tahoma"/>
            </a:endParaRPr>
          </a:p>
          <a:p>
            <a:pPr marL="12700" marR="91440">
              <a:lnSpc>
                <a:spcPct val="100000"/>
              </a:lnSpc>
              <a:spcBef>
                <a:spcPts val="1000"/>
              </a:spcBef>
            </a:pP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More</a:t>
            </a:r>
            <a:r>
              <a:rPr dirty="0" sz="1200" spc="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use</a:t>
            </a:r>
            <a:r>
              <a:rPr dirty="0" sz="1200" spc="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apps</a:t>
            </a:r>
            <a:r>
              <a:rPr dirty="0" sz="1200" spc="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digital</a:t>
            </a:r>
            <a:r>
              <a:rPr dirty="0" sz="1200" spc="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processes</a:t>
            </a:r>
            <a:r>
              <a:rPr dirty="0" sz="1200" spc="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0D0D0D"/>
                </a:solidFill>
                <a:latin typeface="Tahoma"/>
                <a:cs typeface="Tahoma"/>
              </a:rPr>
              <a:t>by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firms</a:t>
            </a:r>
            <a:r>
              <a:rPr dirty="0" sz="1200" spc="114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114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customers</a:t>
            </a:r>
            <a:endParaRPr sz="1200">
              <a:latin typeface="Tahoma"/>
              <a:cs typeface="Tahoma"/>
            </a:endParaRPr>
          </a:p>
          <a:p>
            <a:pPr marL="12700" marR="38735">
              <a:lnSpc>
                <a:spcPct val="100000"/>
              </a:lnSpc>
              <a:spcBef>
                <a:spcPts val="1000"/>
              </a:spcBef>
            </a:pPr>
            <a:r>
              <a:rPr dirty="0" sz="1200" spc="-35" b="1">
                <a:solidFill>
                  <a:srgbClr val="0D0D0D"/>
                </a:solidFill>
                <a:latin typeface="Tahoma"/>
                <a:cs typeface="Tahoma"/>
              </a:rPr>
              <a:t>Increased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tech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sustainability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focuses </a:t>
            </a:r>
            <a:r>
              <a:rPr dirty="0" sz="1200" spc="-35" b="1">
                <a:solidFill>
                  <a:srgbClr val="0D0D0D"/>
                </a:solidFill>
                <a:latin typeface="Tahoma"/>
                <a:cs typeface="Tahoma"/>
              </a:rPr>
              <a:t>require</a:t>
            </a:r>
            <a:r>
              <a:rPr dirty="0" sz="1200" spc="-6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0D0D0D"/>
                </a:solidFill>
                <a:latin typeface="Tahoma"/>
                <a:cs typeface="Tahoma"/>
              </a:rPr>
              <a:t>new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skills</a:t>
            </a:r>
            <a:endParaRPr sz="1200">
              <a:latin typeface="Tahoma"/>
              <a:cs typeface="Tahoma"/>
            </a:endParaRPr>
          </a:p>
          <a:p>
            <a:pPr marL="12700" marR="587375">
              <a:lnSpc>
                <a:spcPct val="169400"/>
              </a:lnSpc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Upskilling</a:t>
            </a:r>
            <a:r>
              <a:rPr dirty="0" sz="1200" spc="2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2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reskilling</a:t>
            </a:r>
            <a:r>
              <a:rPr dirty="0" sz="1200" spc="2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0D0D0D"/>
                </a:solidFill>
                <a:latin typeface="Tahoma"/>
                <a:cs typeface="Tahoma"/>
              </a:rPr>
              <a:t>employees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Bringing</a:t>
            </a:r>
            <a:r>
              <a:rPr dirty="0" sz="1200" spc="1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new</a:t>
            </a:r>
            <a:r>
              <a:rPr dirty="0" sz="1200" spc="1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people</a:t>
            </a:r>
            <a:r>
              <a:rPr dirty="0" sz="1200" spc="13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into</a:t>
            </a:r>
            <a:r>
              <a:rPr dirty="0" sz="1200" spc="1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workforce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3025" y="674250"/>
            <a:ext cx="5471160" cy="3557904"/>
            <a:chOff x="113025" y="674250"/>
            <a:chExt cx="5471160" cy="3557904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25" y="674250"/>
              <a:ext cx="5470801" cy="355774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75" y="712350"/>
              <a:ext cx="5356501" cy="344344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</a:pPr>
            <a:r>
              <a:rPr dirty="0"/>
              <a:t>FDI</a:t>
            </a:r>
            <a:r>
              <a:rPr dirty="0" spc="125"/>
              <a:t> </a:t>
            </a:r>
            <a:r>
              <a:rPr dirty="0"/>
              <a:t>outlook</a:t>
            </a:r>
            <a:r>
              <a:rPr dirty="0" spc="125"/>
              <a:t> </a:t>
            </a:r>
            <a:r>
              <a:rPr dirty="0"/>
              <a:t>for Asia</a:t>
            </a:r>
            <a:r>
              <a:rPr dirty="0" spc="130"/>
              <a:t> </a:t>
            </a:r>
            <a:r>
              <a:rPr dirty="0"/>
              <a:t>ex-China</a:t>
            </a:r>
            <a:r>
              <a:rPr dirty="0" spc="125"/>
              <a:t> </a:t>
            </a:r>
            <a:r>
              <a:rPr dirty="0" spc="75"/>
              <a:t>is</a:t>
            </a:r>
            <a:r>
              <a:rPr dirty="0" spc="125"/>
              <a:t> </a:t>
            </a:r>
            <a:r>
              <a:rPr dirty="0"/>
              <a:t>still</a:t>
            </a:r>
            <a:r>
              <a:rPr dirty="0" spc="125"/>
              <a:t> </a:t>
            </a:r>
            <a:r>
              <a:rPr dirty="0" spc="40"/>
              <a:t>solid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572250" y="704603"/>
            <a:ext cx="3196590" cy="28549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No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mass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exodus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from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China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Vast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consumer</a:t>
            </a:r>
            <a:r>
              <a:rPr dirty="0" sz="1200" spc="204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market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still</a:t>
            </a:r>
            <a:r>
              <a:rPr dirty="0" sz="1200" spc="204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attractive,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strong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growth</a:t>
            </a:r>
            <a:r>
              <a:rPr dirty="0" sz="1200" spc="1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household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spending</a:t>
            </a:r>
            <a:endParaRPr sz="1200">
              <a:latin typeface="Tahoma"/>
              <a:cs typeface="Tahoma"/>
            </a:endParaRPr>
          </a:p>
          <a:p>
            <a:pPr marL="12700" marR="18161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Importance</a:t>
            </a:r>
            <a:r>
              <a:rPr dirty="0" sz="1200" spc="2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2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global</a:t>
            </a:r>
            <a:r>
              <a:rPr dirty="0" sz="1200" spc="2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production</a:t>
            </a:r>
            <a:r>
              <a:rPr dirty="0" sz="1200" spc="2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networks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229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unrivalled</a:t>
            </a:r>
            <a:r>
              <a:rPr dirty="0" sz="1200" spc="2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logistical</a:t>
            </a:r>
            <a:r>
              <a:rPr dirty="0" sz="1200" spc="2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infrastructure</a:t>
            </a:r>
            <a:endParaRPr sz="1200">
              <a:latin typeface="Tahoma"/>
              <a:cs typeface="Tahoma"/>
            </a:endParaRPr>
          </a:p>
          <a:p>
            <a:pPr marL="12700" marR="149860">
              <a:lnSpc>
                <a:spcPct val="100000"/>
              </a:lnSpc>
              <a:spcBef>
                <a:spcPts val="1000"/>
              </a:spcBef>
            </a:pP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Some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investment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pull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out,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but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most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taking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“wait-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and-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see”</a:t>
            </a:r>
            <a:r>
              <a:rPr dirty="0" sz="1200" spc="1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approach</a:t>
            </a:r>
            <a:endParaRPr sz="1200">
              <a:latin typeface="Tahoma"/>
              <a:cs typeface="Tahoma"/>
            </a:endParaRPr>
          </a:p>
          <a:p>
            <a:pPr marL="12700" marR="3302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Bigger</a:t>
            </a:r>
            <a:r>
              <a:rPr dirty="0" sz="1200" spc="2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firms</a:t>
            </a:r>
            <a:r>
              <a:rPr dirty="0" sz="1200" spc="2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already</a:t>
            </a:r>
            <a:r>
              <a:rPr dirty="0" sz="1200" spc="2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entrenched</a:t>
            </a:r>
            <a:r>
              <a:rPr dirty="0" sz="1200" spc="2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2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unable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pivot</a:t>
            </a:r>
            <a:r>
              <a:rPr dirty="0" sz="1200" spc="9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out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easily</a:t>
            </a:r>
            <a:endParaRPr sz="1200">
              <a:latin typeface="Tahoma"/>
              <a:cs typeface="Tahoma"/>
            </a:endParaRPr>
          </a:p>
          <a:p>
            <a:pPr marL="12700" marR="10160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But</a:t>
            </a:r>
            <a:r>
              <a:rPr dirty="0" sz="1200" spc="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firms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certain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sectors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are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or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likely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D0D0D"/>
                </a:solidFill>
                <a:latin typeface="Tahoma"/>
                <a:cs typeface="Tahoma"/>
              </a:rPr>
              <a:t>will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retrench:</a:t>
            </a:r>
            <a:r>
              <a:rPr dirty="0" sz="1200" spc="2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management</a:t>
            </a:r>
            <a:r>
              <a:rPr dirty="0" sz="1200" spc="2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consulting,</a:t>
            </a:r>
            <a:r>
              <a:rPr dirty="0" sz="1200" spc="2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audit,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finance,</a:t>
            </a:r>
            <a:r>
              <a:rPr dirty="0" sz="1200" spc="2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semiconductors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3025" y="643650"/>
            <a:ext cx="5421630" cy="4271645"/>
            <a:chOff x="113025" y="643650"/>
            <a:chExt cx="5421630" cy="4271645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25" y="643650"/>
              <a:ext cx="5421031" cy="427125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75" y="681750"/>
              <a:ext cx="5306731" cy="415695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36850" y="868926"/>
            <a:ext cx="3722370" cy="1497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3655">
              <a:lnSpc>
                <a:spcPct val="114999"/>
              </a:lnSpc>
              <a:spcBef>
                <a:spcPts val="100"/>
              </a:spcBef>
            </a:pP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Spending</a:t>
            </a:r>
            <a:r>
              <a:rPr dirty="0" sz="1200" spc="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on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services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over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goods;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OOH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advertising opportunities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Offline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recovers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at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expense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online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Increased</a:t>
            </a:r>
            <a:r>
              <a:rPr dirty="0" sz="1200" spc="1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household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savings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cushion</a:t>
            </a:r>
            <a:r>
              <a:rPr dirty="0" sz="1200" spc="1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price</a:t>
            </a:r>
            <a:r>
              <a:rPr dirty="0" sz="1200" spc="1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hikes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(but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only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extent)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36850" y="2999479"/>
            <a:ext cx="3391535" cy="189103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Inflation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is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hurting</a:t>
            </a:r>
            <a:r>
              <a:rPr dirty="0" sz="1200" spc="1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consumer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confidence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High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prices</a:t>
            </a:r>
            <a:r>
              <a:rPr dirty="0" sz="1200" spc="1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1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essentials</a:t>
            </a:r>
            <a:r>
              <a:rPr dirty="0" sz="1200" spc="1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1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lower</a:t>
            </a:r>
            <a:r>
              <a:rPr dirty="0" sz="1200" spc="1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discretionary spending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Tahoma"/>
              <a:cs typeface="Tahoma"/>
            </a:endParaRPr>
          </a:p>
          <a:p>
            <a:pPr marL="12700" marR="457200">
              <a:lnSpc>
                <a:spcPct val="114999"/>
              </a:lnSpc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Interest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rate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hikes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weigh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on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big-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ticket 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purchases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Income</a:t>
            </a:r>
            <a:r>
              <a:rPr dirty="0" sz="1200" spc="1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inequality</a:t>
            </a:r>
            <a:r>
              <a:rPr dirty="0" sz="1200" spc="1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will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worsen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How</a:t>
            </a:r>
            <a:r>
              <a:rPr dirty="0" spc="70"/>
              <a:t> </a:t>
            </a:r>
            <a:r>
              <a:rPr dirty="0"/>
              <a:t>are</a:t>
            </a:r>
            <a:r>
              <a:rPr dirty="0" spc="70"/>
              <a:t> </a:t>
            </a:r>
            <a:r>
              <a:rPr dirty="0"/>
              <a:t>consumers</a:t>
            </a:r>
            <a:r>
              <a:rPr dirty="0" spc="70"/>
              <a:t> </a:t>
            </a:r>
            <a:r>
              <a:rPr dirty="0" spc="50"/>
              <a:t>holding</a:t>
            </a:r>
            <a:r>
              <a:rPr dirty="0" spc="70"/>
              <a:t> </a:t>
            </a:r>
            <a:r>
              <a:rPr dirty="0" spc="-25"/>
              <a:t>up?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265237" y="841237"/>
            <a:ext cx="257175" cy="1740535"/>
            <a:chOff x="265237" y="841237"/>
            <a:chExt cx="257175" cy="1740535"/>
          </a:xfrm>
        </p:grpSpPr>
        <p:sp>
          <p:nvSpPr>
            <p:cNvPr id="6" name="object 6" descr=""/>
            <p:cNvSpPr/>
            <p:nvPr/>
          </p:nvSpPr>
          <p:spPr>
            <a:xfrm>
              <a:off x="269999" y="846000"/>
              <a:ext cx="247650" cy="1731010"/>
            </a:xfrm>
            <a:custGeom>
              <a:avLst/>
              <a:gdLst/>
              <a:ahLst/>
              <a:cxnLst/>
              <a:rect l="l" t="t" r="r" b="b"/>
              <a:pathLst>
                <a:path w="247650" h="1731010">
                  <a:moveTo>
                    <a:pt x="185399" y="1730999"/>
                  </a:moveTo>
                  <a:lnTo>
                    <a:pt x="61799" y="1730999"/>
                  </a:lnTo>
                  <a:lnTo>
                    <a:pt x="61799" y="123599"/>
                  </a:lnTo>
                  <a:lnTo>
                    <a:pt x="0" y="123599"/>
                  </a:lnTo>
                  <a:lnTo>
                    <a:pt x="123599" y="0"/>
                  </a:lnTo>
                  <a:lnTo>
                    <a:pt x="247199" y="123599"/>
                  </a:lnTo>
                  <a:lnTo>
                    <a:pt x="185399" y="123599"/>
                  </a:lnTo>
                  <a:lnTo>
                    <a:pt x="185399" y="1730999"/>
                  </a:lnTo>
                  <a:close/>
                </a:path>
              </a:pathLst>
            </a:custGeom>
            <a:solidFill>
              <a:srgbClr val="3776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9999" y="846000"/>
              <a:ext cx="247650" cy="1731010"/>
            </a:xfrm>
            <a:custGeom>
              <a:avLst/>
              <a:gdLst/>
              <a:ahLst/>
              <a:cxnLst/>
              <a:rect l="l" t="t" r="r" b="b"/>
              <a:pathLst>
                <a:path w="247650" h="1731010">
                  <a:moveTo>
                    <a:pt x="0" y="123599"/>
                  </a:moveTo>
                  <a:lnTo>
                    <a:pt x="123599" y="0"/>
                  </a:lnTo>
                  <a:lnTo>
                    <a:pt x="247199" y="123599"/>
                  </a:lnTo>
                  <a:lnTo>
                    <a:pt x="185399" y="123599"/>
                  </a:lnTo>
                  <a:lnTo>
                    <a:pt x="185399" y="1730999"/>
                  </a:lnTo>
                  <a:lnTo>
                    <a:pt x="61799" y="1730999"/>
                  </a:lnTo>
                  <a:lnTo>
                    <a:pt x="61799" y="123599"/>
                  </a:lnTo>
                  <a:lnTo>
                    <a:pt x="0" y="123599"/>
                  </a:lnTo>
                  <a:close/>
                </a:path>
              </a:pathLst>
            </a:custGeom>
            <a:ln w="9524">
              <a:solidFill>
                <a:srgbClr val="37761C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265237" y="3094381"/>
            <a:ext cx="257175" cy="1740535"/>
            <a:chOff x="265237" y="3094381"/>
            <a:chExt cx="257175" cy="1740535"/>
          </a:xfrm>
        </p:grpSpPr>
        <p:sp>
          <p:nvSpPr>
            <p:cNvPr id="9" name="object 9" descr=""/>
            <p:cNvSpPr/>
            <p:nvPr/>
          </p:nvSpPr>
          <p:spPr>
            <a:xfrm>
              <a:off x="269999" y="3099144"/>
              <a:ext cx="247650" cy="1731010"/>
            </a:xfrm>
            <a:custGeom>
              <a:avLst/>
              <a:gdLst/>
              <a:ahLst/>
              <a:cxnLst/>
              <a:rect l="l" t="t" r="r" b="b"/>
              <a:pathLst>
                <a:path w="247650" h="1731010">
                  <a:moveTo>
                    <a:pt x="123599" y="1731000"/>
                  </a:moveTo>
                  <a:lnTo>
                    <a:pt x="0" y="1607400"/>
                  </a:lnTo>
                  <a:lnTo>
                    <a:pt x="61799" y="1607400"/>
                  </a:lnTo>
                  <a:lnTo>
                    <a:pt x="61799" y="0"/>
                  </a:lnTo>
                  <a:lnTo>
                    <a:pt x="185399" y="0"/>
                  </a:lnTo>
                  <a:lnTo>
                    <a:pt x="185399" y="1607400"/>
                  </a:lnTo>
                  <a:lnTo>
                    <a:pt x="247199" y="1607400"/>
                  </a:lnTo>
                  <a:lnTo>
                    <a:pt x="123599" y="1731000"/>
                  </a:lnTo>
                  <a:close/>
                </a:path>
              </a:pathLst>
            </a:custGeom>
            <a:solidFill>
              <a:srgbClr val="E3120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9999" y="3099144"/>
              <a:ext cx="247650" cy="1731010"/>
            </a:xfrm>
            <a:custGeom>
              <a:avLst/>
              <a:gdLst/>
              <a:ahLst/>
              <a:cxnLst/>
              <a:rect l="l" t="t" r="r" b="b"/>
              <a:pathLst>
                <a:path w="247650" h="1731010">
                  <a:moveTo>
                    <a:pt x="0" y="1607400"/>
                  </a:moveTo>
                  <a:lnTo>
                    <a:pt x="123599" y="1731000"/>
                  </a:lnTo>
                  <a:lnTo>
                    <a:pt x="247199" y="1607400"/>
                  </a:lnTo>
                  <a:lnTo>
                    <a:pt x="185399" y="1607400"/>
                  </a:lnTo>
                  <a:lnTo>
                    <a:pt x="185399" y="0"/>
                  </a:lnTo>
                  <a:lnTo>
                    <a:pt x="61799" y="0"/>
                  </a:lnTo>
                  <a:lnTo>
                    <a:pt x="61799" y="1607400"/>
                  </a:lnTo>
                  <a:lnTo>
                    <a:pt x="0" y="160740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4195174" y="1312912"/>
            <a:ext cx="4688840" cy="3105150"/>
            <a:chOff x="4195174" y="1312912"/>
            <a:chExt cx="4688840" cy="3105150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204700" y="1322437"/>
              <a:ext cx="4669298" cy="3085475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4199937" y="1317674"/>
              <a:ext cx="4679315" cy="3095625"/>
            </a:xfrm>
            <a:custGeom>
              <a:avLst/>
              <a:gdLst/>
              <a:ahLst/>
              <a:cxnLst/>
              <a:rect l="l" t="t" r="r" b="b"/>
              <a:pathLst>
                <a:path w="4679315" h="3095625">
                  <a:moveTo>
                    <a:pt x="0" y="0"/>
                  </a:moveTo>
                  <a:lnTo>
                    <a:pt x="4678824" y="0"/>
                  </a:lnTo>
                  <a:lnTo>
                    <a:pt x="4678824" y="3095000"/>
                  </a:lnTo>
                  <a:lnTo>
                    <a:pt x="0" y="30950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463625" y="748679"/>
            <a:ext cx="2430145" cy="2951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16839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Tahoma"/>
                <a:cs typeface="Tahoma"/>
              </a:rPr>
              <a:t>Russia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14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Ukraine</a:t>
            </a:r>
            <a:r>
              <a:rPr dirty="0" sz="1200" spc="14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account</a:t>
            </a:r>
            <a:r>
              <a:rPr dirty="0" sz="1200" spc="14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for </a:t>
            </a:r>
            <a:r>
              <a:rPr dirty="0" sz="1200">
                <a:latin typeface="Tahoma"/>
                <a:cs typeface="Tahoma"/>
              </a:rPr>
              <a:t>30%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of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global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wheat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trade,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over </a:t>
            </a:r>
            <a:r>
              <a:rPr dirty="0" sz="1200">
                <a:latin typeface="Tahoma"/>
                <a:cs typeface="Tahoma"/>
              </a:rPr>
              <a:t>50%</a:t>
            </a:r>
            <a:r>
              <a:rPr dirty="0" sz="1200" spc="5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of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sunflower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oil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ahoma"/>
              <a:cs typeface="Tahoma"/>
            </a:endParaRPr>
          </a:p>
          <a:p>
            <a:pPr marL="12700" marR="254635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High</a:t>
            </a:r>
            <a:r>
              <a:rPr dirty="0" sz="1200" spc="10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fertilizer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prices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will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lower </a:t>
            </a:r>
            <a:r>
              <a:rPr dirty="0" sz="1200" spc="55">
                <a:latin typeface="Tahoma"/>
                <a:cs typeface="Tahoma"/>
              </a:rPr>
              <a:t>crop</a:t>
            </a:r>
            <a:r>
              <a:rPr dirty="0" sz="1200" spc="-4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yields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ahoma"/>
              <a:cs typeface="Tahoma"/>
            </a:endParaRPr>
          </a:p>
          <a:p>
            <a:pPr marL="12700" marR="208915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Climate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change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will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 spc="40">
                <a:latin typeface="Tahoma"/>
                <a:cs typeface="Tahoma"/>
              </a:rPr>
              <a:t>compound </a:t>
            </a:r>
            <a:r>
              <a:rPr dirty="0" sz="1200" spc="-10">
                <a:latin typeface="Tahoma"/>
                <a:cs typeface="Tahoma"/>
              </a:rPr>
              <a:t>problems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50">
              <a:latin typeface="Tahoma"/>
              <a:cs typeface="Tahoma"/>
            </a:endParaRPr>
          </a:p>
          <a:p>
            <a:pPr marL="12700" marR="447675">
              <a:lnSpc>
                <a:spcPct val="100000"/>
              </a:lnSpc>
            </a:pPr>
            <a:r>
              <a:rPr dirty="0" sz="1200">
                <a:latin typeface="Tahoma"/>
                <a:cs typeface="Tahoma"/>
              </a:rPr>
              <a:t>Disproportionate</a:t>
            </a:r>
            <a:r>
              <a:rPr dirty="0" sz="1200" spc="4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impact</a:t>
            </a:r>
            <a:r>
              <a:rPr dirty="0" sz="1200" spc="40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on </a:t>
            </a:r>
            <a:r>
              <a:rPr dirty="0" sz="1200">
                <a:latin typeface="Tahoma"/>
                <a:cs typeface="Tahoma"/>
              </a:rPr>
              <a:t>developing</a:t>
            </a:r>
            <a:r>
              <a:rPr dirty="0" sz="1200" spc="385">
                <a:latin typeface="Tahoma"/>
                <a:cs typeface="Tahoma"/>
              </a:rPr>
              <a:t> </a:t>
            </a:r>
            <a:r>
              <a:rPr dirty="0" sz="1200" spc="40">
                <a:latin typeface="Tahoma"/>
                <a:cs typeface="Tahoma"/>
              </a:rPr>
              <a:t>economies</a:t>
            </a:r>
            <a:r>
              <a:rPr dirty="0" sz="1200" spc="5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(civil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unrest,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migration</a:t>
            </a:r>
            <a:r>
              <a:rPr dirty="0" sz="1200" spc="16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etc)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dirty="0" sz="1200" spc="-25" b="1">
                <a:latin typeface="Tahoma"/>
                <a:cs typeface="Tahoma"/>
              </a:rPr>
              <a:t>Opportunity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to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build</a:t>
            </a:r>
            <a:r>
              <a:rPr dirty="0" sz="1200" spc="-4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sustainable </a:t>
            </a:r>
            <a:r>
              <a:rPr dirty="0" sz="1200" spc="-20" b="1">
                <a:latin typeface="Tahoma"/>
                <a:cs typeface="Tahoma"/>
              </a:rPr>
              <a:t>food</a:t>
            </a:r>
            <a:r>
              <a:rPr dirty="0" sz="1200" spc="-6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systems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Food</a:t>
            </a:r>
            <a:r>
              <a:rPr dirty="0" spc="160"/>
              <a:t> </a:t>
            </a:r>
            <a:r>
              <a:rPr dirty="0"/>
              <a:t>insecurity</a:t>
            </a:r>
            <a:r>
              <a:rPr dirty="0" spc="165"/>
              <a:t> </a:t>
            </a:r>
            <a:r>
              <a:rPr dirty="0" spc="50"/>
              <a:t>will</a:t>
            </a:r>
            <a:r>
              <a:rPr dirty="0" spc="160"/>
              <a:t> </a:t>
            </a:r>
            <a:r>
              <a:rPr dirty="0"/>
              <a:t>catalyse</a:t>
            </a:r>
            <a:r>
              <a:rPr dirty="0" spc="165"/>
              <a:t> </a:t>
            </a:r>
            <a:r>
              <a:rPr dirty="0"/>
              <a:t>government</a:t>
            </a:r>
            <a:r>
              <a:rPr dirty="0" spc="165"/>
              <a:t> </a:t>
            </a:r>
            <a:r>
              <a:rPr dirty="0" spc="-10"/>
              <a:t>action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075" y="681750"/>
            <a:ext cx="6133274" cy="36132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Europe</a:t>
            </a:r>
            <a:r>
              <a:rPr dirty="0" spc="165"/>
              <a:t> </a:t>
            </a:r>
            <a:r>
              <a:rPr dirty="0" spc="70"/>
              <a:t>in</a:t>
            </a:r>
            <a:r>
              <a:rPr dirty="0" spc="165"/>
              <a:t> </a:t>
            </a:r>
            <a:r>
              <a:rPr dirty="0"/>
              <a:t>energy</a:t>
            </a:r>
            <a:r>
              <a:rPr dirty="0" spc="165"/>
              <a:t> </a:t>
            </a:r>
            <a:r>
              <a:rPr dirty="0" spc="50"/>
              <a:t>crisis,</a:t>
            </a:r>
            <a:r>
              <a:rPr dirty="0" spc="165"/>
              <a:t> </a:t>
            </a:r>
            <a:r>
              <a:rPr dirty="0"/>
              <a:t>but</a:t>
            </a:r>
            <a:r>
              <a:rPr dirty="0" spc="165"/>
              <a:t> </a:t>
            </a:r>
            <a:r>
              <a:rPr dirty="0"/>
              <a:t>transition</a:t>
            </a:r>
            <a:r>
              <a:rPr dirty="0" spc="165"/>
              <a:t> </a:t>
            </a:r>
            <a:r>
              <a:rPr dirty="0"/>
              <a:t>continues</a:t>
            </a:r>
            <a:r>
              <a:rPr dirty="0" spc="170"/>
              <a:t> </a:t>
            </a:r>
            <a:r>
              <a:rPr dirty="0" spc="-10"/>
              <a:t>elsewhere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44099" y="922054"/>
            <a:ext cx="3026410" cy="2910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Russia</a:t>
            </a:r>
            <a:r>
              <a:rPr dirty="0" sz="1200" spc="2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weaponizing</a:t>
            </a:r>
            <a:r>
              <a:rPr dirty="0" sz="1200" spc="2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gas</a:t>
            </a:r>
            <a:r>
              <a:rPr dirty="0" sz="1200" spc="2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exports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Hungary,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1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90">
                <a:solidFill>
                  <a:srgbClr val="0D0D0D"/>
                </a:solidFill>
                <a:latin typeface="Tahoma"/>
                <a:cs typeface="Tahoma"/>
              </a:rPr>
              <a:t>Czech</a:t>
            </a:r>
            <a:r>
              <a:rPr dirty="0" sz="1200" spc="1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Republic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500">
                <a:solidFill>
                  <a:srgbClr val="0D0D0D"/>
                </a:solidFill>
                <a:latin typeface="Tahoma"/>
                <a:cs typeface="Tahoma"/>
              </a:rPr>
              <a:t> 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Slovakia</a:t>
            </a:r>
            <a:r>
              <a:rPr dirty="0" sz="1200" spc="7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take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biggest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economic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D0D0D"/>
                </a:solidFill>
                <a:latin typeface="Tahoma"/>
                <a:cs typeface="Tahoma"/>
              </a:rPr>
              <a:t>hit;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Germany,</a:t>
            </a:r>
            <a:r>
              <a:rPr dirty="0" sz="1200" spc="7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Austria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Italy</a:t>
            </a:r>
            <a:r>
              <a:rPr dirty="0" sz="1200" spc="7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will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face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0D0D0D"/>
                </a:solidFill>
                <a:latin typeface="Tahoma"/>
                <a:cs typeface="Tahoma"/>
              </a:rPr>
              <a:t>gas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shortages.</a:t>
            </a:r>
            <a:endParaRPr sz="1200">
              <a:latin typeface="Tahoma"/>
              <a:cs typeface="Tahoma"/>
            </a:endParaRPr>
          </a:p>
          <a:p>
            <a:pPr marL="12700" marR="8001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Rationing</a:t>
            </a:r>
            <a:r>
              <a:rPr dirty="0" sz="1200" spc="1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1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1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German</a:t>
            </a:r>
            <a:r>
              <a:rPr dirty="0" sz="1200" spc="1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industrial</a:t>
            </a:r>
            <a:r>
              <a:rPr dirty="0" sz="1200" spc="1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sector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will</a:t>
            </a:r>
            <a:r>
              <a:rPr dirty="0" sz="1200" spc="1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have</a:t>
            </a:r>
            <a:r>
              <a:rPr dirty="0" sz="1200" spc="1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region-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wide</a:t>
            </a:r>
            <a:r>
              <a:rPr dirty="0" sz="1200" spc="1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spillover</a:t>
            </a:r>
            <a:r>
              <a:rPr dirty="0" sz="1200" spc="1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effects.</a:t>
            </a:r>
            <a:endParaRPr sz="1200">
              <a:latin typeface="Tahoma"/>
              <a:cs typeface="Tahoma"/>
            </a:endParaRPr>
          </a:p>
          <a:p>
            <a:pPr marL="12700" marR="313055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Elsewhere,</a:t>
            </a:r>
            <a:r>
              <a:rPr dirty="0" sz="1200" spc="1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1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main</a:t>
            </a:r>
            <a:r>
              <a:rPr dirty="0" sz="1200" spc="1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impact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will</a:t>
            </a:r>
            <a:r>
              <a:rPr dirty="0" sz="1200" spc="1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35">
                <a:solidFill>
                  <a:srgbClr val="0D0D0D"/>
                </a:solidFill>
                <a:latin typeface="Tahoma"/>
                <a:cs typeface="Tahoma"/>
              </a:rPr>
              <a:t>come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through</a:t>
            </a:r>
            <a:r>
              <a:rPr dirty="0" sz="1200" spc="17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high</a:t>
            </a:r>
            <a:r>
              <a:rPr dirty="0" sz="1200" spc="1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energy</a:t>
            </a:r>
            <a:r>
              <a:rPr dirty="0" sz="1200" spc="1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prices,</a:t>
            </a:r>
            <a:r>
              <a:rPr dirty="0" sz="1200" spc="1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falling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confidence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weak</a:t>
            </a:r>
            <a:r>
              <a:rPr dirty="0" sz="1200" spc="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external</a:t>
            </a:r>
            <a:r>
              <a:rPr dirty="0" sz="1200" spc="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trade.</a:t>
            </a:r>
            <a:endParaRPr sz="1200">
              <a:latin typeface="Tahoma"/>
              <a:cs typeface="Tahoma"/>
            </a:endParaRPr>
          </a:p>
          <a:p>
            <a:pPr algn="just" marL="12700" marR="12065">
              <a:lnSpc>
                <a:spcPct val="100000"/>
              </a:lnSpc>
              <a:spcBef>
                <a:spcPts val="1000"/>
              </a:spcBef>
            </a:pP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Many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Asian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LNG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contracts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are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long-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term,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IN/CN</a:t>
            </a:r>
            <a:r>
              <a:rPr dirty="0" sz="1200" spc="1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taking</a:t>
            </a:r>
            <a:r>
              <a:rPr dirty="0" sz="1200" spc="1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advantage</a:t>
            </a:r>
            <a:r>
              <a:rPr dirty="0" sz="1200" spc="1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1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cheap</a:t>
            </a:r>
            <a:r>
              <a:rPr dirty="0" sz="1200" spc="1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Russian supplies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3478874" y="845600"/>
            <a:ext cx="5435600" cy="2998470"/>
            <a:chOff x="3478874" y="845600"/>
            <a:chExt cx="5435600" cy="299847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8399" y="855125"/>
              <a:ext cx="5415998" cy="297879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3483637" y="850362"/>
              <a:ext cx="5426075" cy="2988945"/>
            </a:xfrm>
            <a:custGeom>
              <a:avLst/>
              <a:gdLst/>
              <a:ahLst/>
              <a:cxnLst/>
              <a:rect l="l" t="t" r="r" b="b"/>
              <a:pathLst>
                <a:path w="5426075" h="2988945">
                  <a:moveTo>
                    <a:pt x="0" y="0"/>
                  </a:moveTo>
                  <a:lnTo>
                    <a:pt x="5425524" y="0"/>
                  </a:lnTo>
                  <a:lnTo>
                    <a:pt x="5425524" y="2988324"/>
                  </a:lnTo>
                  <a:lnTo>
                    <a:pt x="0" y="29883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Climate</a:t>
            </a:r>
            <a:r>
              <a:rPr dirty="0" spc="114"/>
              <a:t> </a:t>
            </a:r>
            <a:r>
              <a:rPr dirty="0"/>
              <a:t>change</a:t>
            </a:r>
            <a:r>
              <a:rPr dirty="0" spc="114"/>
              <a:t> </a:t>
            </a:r>
            <a:r>
              <a:rPr dirty="0" spc="55"/>
              <a:t>priorities</a:t>
            </a:r>
            <a:r>
              <a:rPr dirty="0" spc="114"/>
              <a:t> </a:t>
            </a:r>
            <a:r>
              <a:rPr dirty="0" spc="50"/>
              <a:t>shifting</a:t>
            </a:r>
            <a:r>
              <a:rPr dirty="0" spc="114"/>
              <a:t> </a:t>
            </a:r>
            <a:r>
              <a:rPr dirty="0" spc="70"/>
              <a:t>in</a:t>
            </a:r>
            <a:r>
              <a:rPr dirty="0" spc="114"/>
              <a:t> </a:t>
            </a:r>
            <a:r>
              <a:rPr dirty="0"/>
              <a:t>short</a:t>
            </a:r>
            <a:r>
              <a:rPr dirty="0" spc="114"/>
              <a:t> </a:t>
            </a:r>
            <a:r>
              <a:rPr dirty="0"/>
              <a:t>and</a:t>
            </a:r>
            <a:r>
              <a:rPr dirty="0" spc="114"/>
              <a:t> </a:t>
            </a:r>
            <a:r>
              <a:rPr dirty="0"/>
              <a:t>medium-</a:t>
            </a:r>
            <a:r>
              <a:rPr dirty="0" spc="-20"/>
              <a:t>term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3215249" y="693324"/>
            <a:ext cx="5399405" cy="3144520"/>
            <a:chOff x="3215249" y="693324"/>
            <a:chExt cx="5399405" cy="314452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24774" y="702849"/>
              <a:ext cx="5380199" cy="312529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3220011" y="698087"/>
              <a:ext cx="5389880" cy="3134995"/>
            </a:xfrm>
            <a:custGeom>
              <a:avLst/>
              <a:gdLst/>
              <a:ahLst/>
              <a:cxnLst/>
              <a:rect l="l" t="t" r="r" b="b"/>
              <a:pathLst>
                <a:path w="5389880" h="3134995">
                  <a:moveTo>
                    <a:pt x="0" y="0"/>
                  </a:moveTo>
                  <a:lnTo>
                    <a:pt x="5389724" y="0"/>
                  </a:lnTo>
                  <a:lnTo>
                    <a:pt x="5389724" y="3134824"/>
                  </a:lnTo>
                  <a:lnTo>
                    <a:pt x="0" y="31348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244099" y="745904"/>
            <a:ext cx="2870200" cy="2910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5420">
              <a:lnSpc>
                <a:spcPct val="100000"/>
              </a:lnSpc>
              <a:spcBef>
                <a:spcPts val="100"/>
              </a:spcBef>
            </a:pPr>
            <a:r>
              <a:rPr dirty="0" sz="1200" spc="-20" b="1">
                <a:solidFill>
                  <a:srgbClr val="E3120B"/>
                </a:solidFill>
                <a:latin typeface="Tahoma"/>
                <a:cs typeface="Tahoma"/>
              </a:rPr>
              <a:t>Energy</a:t>
            </a:r>
            <a:r>
              <a:rPr dirty="0" sz="1200" spc="-5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E3120B"/>
                </a:solidFill>
                <a:latin typeface="Tahoma"/>
                <a:cs typeface="Tahoma"/>
              </a:rPr>
              <a:t>security</a:t>
            </a:r>
            <a:r>
              <a:rPr dirty="0" sz="1200" spc="-50" b="1">
                <a:solidFill>
                  <a:srgbClr val="E3120B"/>
                </a:solidFill>
                <a:latin typeface="Tahoma"/>
                <a:cs typeface="Tahoma"/>
              </a:rPr>
              <a:t> will</a:t>
            </a:r>
            <a:r>
              <a:rPr dirty="0" sz="1200" spc="-4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E3120B"/>
                </a:solidFill>
                <a:latin typeface="Tahoma"/>
                <a:cs typeface="Tahoma"/>
              </a:rPr>
              <a:t>be</a:t>
            </a:r>
            <a:r>
              <a:rPr dirty="0" sz="1200" spc="-4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E3120B"/>
                </a:solidFill>
                <a:latin typeface="Tahoma"/>
                <a:cs typeface="Tahoma"/>
              </a:rPr>
              <a:t>priority</a:t>
            </a:r>
            <a:r>
              <a:rPr dirty="0" sz="1200" spc="-5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E3120B"/>
                </a:solidFill>
                <a:latin typeface="Tahoma"/>
                <a:cs typeface="Tahoma"/>
              </a:rPr>
              <a:t>amid </a:t>
            </a:r>
            <a:r>
              <a:rPr dirty="0" sz="1200" spc="-25" b="1">
                <a:solidFill>
                  <a:srgbClr val="E3120B"/>
                </a:solidFill>
                <a:latin typeface="Tahoma"/>
                <a:cs typeface="Tahoma"/>
              </a:rPr>
              <a:t>geopolitical</a:t>
            </a:r>
            <a:r>
              <a:rPr dirty="0" sz="1200" spc="2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E3120B"/>
                </a:solidFill>
                <a:latin typeface="Tahoma"/>
                <a:cs typeface="Tahoma"/>
              </a:rPr>
              <a:t>frictions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High</a:t>
            </a:r>
            <a:r>
              <a:rPr dirty="0" sz="1200" spc="1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energy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costs,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supply</a:t>
            </a:r>
            <a:r>
              <a:rPr dirty="0" sz="1200" spc="1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uncertainties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will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lead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delays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now,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but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higher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commitment</a:t>
            </a:r>
            <a:r>
              <a:rPr dirty="0" sz="1200" spc="2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longer</a:t>
            </a:r>
            <a:r>
              <a:rPr dirty="0" sz="1200" spc="27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D0D0D"/>
                </a:solidFill>
                <a:latin typeface="Tahoma"/>
                <a:cs typeface="Tahoma"/>
              </a:rPr>
              <a:t>term</a:t>
            </a:r>
            <a:endParaRPr sz="1200">
              <a:latin typeface="Tahoma"/>
              <a:cs typeface="Tahoma"/>
            </a:endParaRPr>
          </a:p>
          <a:p>
            <a:pPr marL="12700" marR="19304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High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metal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prices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hinder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transition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Interest</a:t>
            </a:r>
            <a:r>
              <a:rPr dirty="0" sz="1200" spc="7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rate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hikes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can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discourage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investment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9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new</a:t>
            </a:r>
            <a:r>
              <a:rPr dirty="0" sz="1200" spc="9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tech;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financing</a:t>
            </a:r>
            <a:endParaRPr sz="1200">
              <a:latin typeface="Tahoma"/>
              <a:cs typeface="Tahoma"/>
            </a:endParaRPr>
          </a:p>
          <a:p>
            <a:pPr marL="12700" marR="86360">
              <a:lnSpc>
                <a:spcPct val="100000"/>
              </a:lnSpc>
              <a:spcBef>
                <a:spcPts val="1000"/>
              </a:spcBef>
            </a:pP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Emissions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trajectory</a:t>
            </a: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between advanced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developing</a:t>
            </a:r>
            <a:r>
              <a:rPr dirty="0" sz="1200" spc="-3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economies 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will</a:t>
            </a:r>
            <a:r>
              <a:rPr dirty="0" sz="1200" spc="-6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widen</a:t>
            </a:r>
            <a:endParaRPr sz="1200">
              <a:latin typeface="Tahoma"/>
              <a:cs typeface="Tahoma"/>
            </a:endParaRPr>
          </a:p>
          <a:p>
            <a:pPr marL="12700" marR="206375">
              <a:lnSpc>
                <a:spcPct val="100000"/>
              </a:lnSpc>
              <a:spcBef>
                <a:spcPts val="1000"/>
              </a:spcBef>
            </a:pPr>
            <a:r>
              <a:rPr dirty="0" sz="1200" spc="90">
                <a:solidFill>
                  <a:srgbClr val="0D0D0D"/>
                </a:solidFill>
                <a:latin typeface="Tahoma"/>
                <a:cs typeface="Tahoma"/>
              </a:rPr>
              <a:t>EMs</a:t>
            </a:r>
            <a:r>
              <a:rPr dirty="0" sz="1200" spc="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don’t</a:t>
            </a:r>
            <a:r>
              <a:rPr dirty="0" sz="1200" spc="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want</a:t>
            </a:r>
            <a:r>
              <a:rPr dirty="0" sz="1200" spc="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cut</a:t>
            </a:r>
            <a:r>
              <a:rPr dirty="0" sz="1200" spc="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emissions,</a:t>
            </a:r>
            <a:r>
              <a:rPr dirty="0" sz="1200" spc="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but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facing</a:t>
            </a:r>
            <a:r>
              <a:rPr dirty="0" sz="1200" spc="1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reality</a:t>
            </a:r>
            <a:r>
              <a:rPr dirty="0" sz="1200" spc="1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114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vulnerability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dirty="0" spc="80"/>
              <a:t> </a:t>
            </a:r>
            <a:r>
              <a:rPr dirty="0" spc="50"/>
              <a:t>will</a:t>
            </a:r>
            <a:r>
              <a:rPr dirty="0" spc="85"/>
              <a:t> </a:t>
            </a:r>
            <a:r>
              <a:rPr dirty="0"/>
              <a:t>be</a:t>
            </a:r>
            <a:r>
              <a:rPr dirty="0" spc="80"/>
              <a:t> </a:t>
            </a:r>
            <a:r>
              <a:rPr dirty="0"/>
              <a:t>the</a:t>
            </a:r>
            <a:r>
              <a:rPr dirty="0" spc="85"/>
              <a:t> </a:t>
            </a:r>
            <a:r>
              <a:rPr dirty="0"/>
              <a:t>economic</a:t>
            </a:r>
            <a:r>
              <a:rPr dirty="0" spc="85"/>
              <a:t> </a:t>
            </a:r>
            <a:r>
              <a:rPr dirty="0"/>
              <a:t>powers</a:t>
            </a:r>
            <a:r>
              <a:rPr dirty="0" spc="80"/>
              <a:t> </a:t>
            </a:r>
            <a:r>
              <a:rPr dirty="0"/>
              <a:t>of</a:t>
            </a:r>
            <a:r>
              <a:rPr dirty="0" spc="85"/>
              <a:t> </a:t>
            </a:r>
            <a:r>
              <a:rPr dirty="0" spc="-10"/>
              <a:t>tomorrow?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13014" y="643650"/>
            <a:ext cx="7188834" cy="4271645"/>
            <a:chOff x="113014" y="643650"/>
            <a:chExt cx="7188834" cy="427164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14" y="643650"/>
              <a:ext cx="7188614" cy="4271249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64" y="681750"/>
              <a:ext cx="7074313" cy="4156949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1989350" y="1076174"/>
              <a:ext cx="1891664" cy="666750"/>
            </a:xfrm>
            <a:custGeom>
              <a:avLst/>
              <a:gdLst/>
              <a:ahLst/>
              <a:cxnLst/>
              <a:rect l="l" t="t" r="r" b="b"/>
              <a:pathLst>
                <a:path w="1891664" h="666750">
                  <a:moveTo>
                    <a:pt x="1835447" y="666175"/>
                  </a:moveTo>
                  <a:lnTo>
                    <a:pt x="1103199" y="387599"/>
                  </a:lnTo>
                  <a:lnTo>
                    <a:pt x="0" y="387599"/>
                  </a:lnTo>
                  <a:lnTo>
                    <a:pt x="0" y="0"/>
                  </a:lnTo>
                  <a:lnTo>
                    <a:pt x="1891199" y="0"/>
                  </a:lnTo>
                  <a:lnTo>
                    <a:pt x="1891199" y="387599"/>
                  </a:lnTo>
                  <a:lnTo>
                    <a:pt x="1575999" y="387599"/>
                  </a:lnTo>
                  <a:lnTo>
                    <a:pt x="1835447" y="666175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89350" y="1076174"/>
              <a:ext cx="1891664" cy="666750"/>
            </a:xfrm>
            <a:custGeom>
              <a:avLst/>
              <a:gdLst/>
              <a:ahLst/>
              <a:cxnLst/>
              <a:rect l="l" t="t" r="r" b="b"/>
              <a:pathLst>
                <a:path w="1891664" h="666750">
                  <a:moveTo>
                    <a:pt x="0" y="0"/>
                  </a:moveTo>
                  <a:lnTo>
                    <a:pt x="1103199" y="0"/>
                  </a:lnTo>
                  <a:lnTo>
                    <a:pt x="1575999" y="0"/>
                  </a:lnTo>
                  <a:lnTo>
                    <a:pt x="1891199" y="0"/>
                  </a:lnTo>
                  <a:lnTo>
                    <a:pt x="1891199" y="226099"/>
                  </a:lnTo>
                  <a:lnTo>
                    <a:pt x="1891199" y="322999"/>
                  </a:lnTo>
                  <a:lnTo>
                    <a:pt x="1891199" y="387599"/>
                  </a:lnTo>
                  <a:lnTo>
                    <a:pt x="1575999" y="387599"/>
                  </a:lnTo>
                  <a:lnTo>
                    <a:pt x="1835447" y="666175"/>
                  </a:lnTo>
                  <a:lnTo>
                    <a:pt x="1103199" y="387599"/>
                  </a:lnTo>
                  <a:lnTo>
                    <a:pt x="0" y="387599"/>
                  </a:lnTo>
                  <a:lnTo>
                    <a:pt x="0" y="322999"/>
                  </a:lnTo>
                  <a:lnTo>
                    <a:pt x="0" y="2260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2062375" y="1070204"/>
            <a:ext cx="1710055" cy="38925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>
                <a:latin typeface="Tahoma"/>
                <a:cs typeface="Tahoma"/>
              </a:rPr>
              <a:t>China</a:t>
            </a:r>
            <a:r>
              <a:rPr dirty="0" sz="1200" spc="1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will</a:t>
            </a:r>
            <a:r>
              <a:rPr dirty="0" sz="1200" spc="1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overtake</a:t>
            </a:r>
            <a:r>
              <a:rPr dirty="0" sz="1200" spc="185">
                <a:latin typeface="Tahoma"/>
                <a:cs typeface="Tahoma"/>
              </a:rPr>
              <a:t> </a:t>
            </a:r>
            <a:r>
              <a:rPr dirty="0" sz="1200" spc="60">
                <a:latin typeface="Tahoma"/>
                <a:cs typeface="Tahoma"/>
              </a:rPr>
              <a:t>US </a:t>
            </a:r>
            <a:r>
              <a:rPr dirty="0" sz="1200">
                <a:latin typeface="Tahoma"/>
                <a:cs typeface="Tahoma"/>
              </a:rPr>
              <a:t>somewhere</a:t>
            </a:r>
            <a:r>
              <a:rPr dirty="0" sz="1200" spc="204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210">
                <a:latin typeface="Tahoma"/>
                <a:cs typeface="Tahoma"/>
              </a:rPr>
              <a:t> </a:t>
            </a:r>
            <a:r>
              <a:rPr dirty="0" sz="1200" spc="80">
                <a:latin typeface="Tahoma"/>
                <a:cs typeface="Tahoma"/>
              </a:rPr>
              <a:t>2030-</a:t>
            </a:r>
            <a:r>
              <a:rPr dirty="0" sz="1200" spc="55">
                <a:latin typeface="Tahoma"/>
                <a:cs typeface="Tahoma"/>
              </a:rPr>
              <a:t>35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125599" y="2298525"/>
            <a:ext cx="1891664" cy="739140"/>
          </a:xfrm>
          <a:prstGeom prst="rect">
            <a:avLst/>
          </a:prstGeom>
          <a:solidFill>
            <a:srgbClr val="FFFFFF"/>
          </a:solidFill>
          <a:ln w="9524">
            <a:solidFill>
              <a:srgbClr val="000000"/>
            </a:solidFill>
          </a:ln>
        </p:spPr>
        <p:txBody>
          <a:bodyPr wrap="square" lIns="0" tIns="79375" rIns="0" bIns="0" rtlCol="0" vert="horz">
            <a:spAutoFit/>
          </a:bodyPr>
          <a:lstStyle/>
          <a:p>
            <a:pPr marL="85090" marR="130810">
              <a:lnSpc>
                <a:spcPct val="100000"/>
              </a:lnSpc>
              <a:spcBef>
                <a:spcPts val="625"/>
              </a:spcBef>
            </a:pPr>
            <a:r>
              <a:rPr dirty="0" sz="1200">
                <a:latin typeface="Tahoma"/>
                <a:cs typeface="Tahoma"/>
              </a:rPr>
              <a:t>Asian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economies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might </a:t>
            </a:r>
            <a:r>
              <a:rPr dirty="0" sz="1200" spc="65">
                <a:latin typeface="Tahoma"/>
                <a:cs typeface="Tahoma"/>
              </a:rPr>
              <a:t>be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growing,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but</a:t>
            </a:r>
            <a:r>
              <a:rPr dirty="0" sz="1200" spc="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not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all </a:t>
            </a:r>
            <a:r>
              <a:rPr dirty="0" sz="1200">
                <a:latin typeface="Tahoma"/>
                <a:cs typeface="Tahoma"/>
              </a:rPr>
              <a:t>will</a:t>
            </a:r>
            <a:r>
              <a:rPr dirty="0" sz="1200" spc="5">
                <a:latin typeface="Tahoma"/>
                <a:cs typeface="Tahoma"/>
              </a:rPr>
              <a:t> </a:t>
            </a:r>
            <a:r>
              <a:rPr dirty="0" sz="1200" spc="65">
                <a:latin typeface="Tahoma"/>
                <a:cs typeface="Tahoma"/>
              </a:rPr>
              <a:t>be</a:t>
            </a:r>
            <a:r>
              <a:rPr dirty="0" sz="1200" spc="1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rich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20557" y="710579"/>
            <a:ext cx="1666239" cy="3164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Asia’s</a:t>
            </a:r>
            <a:r>
              <a:rPr dirty="0" sz="1200" spc="-6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growth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drivers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Urbanisation</a:t>
            </a:r>
            <a:endParaRPr sz="1200">
              <a:latin typeface="Tahoma"/>
              <a:cs typeface="Tahoma"/>
            </a:endParaRPr>
          </a:p>
          <a:p>
            <a:pPr marL="12700" marR="202565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Strengthening</a:t>
            </a:r>
            <a:r>
              <a:rPr dirty="0" sz="1200" spc="4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trade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network</a:t>
            </a:r>
            <a:r>
              <a:rPr dirty="0" sz="1200" spc="2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and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integration</a:t>
            </a:r>
            <a:endParaRPr sz="1200">
              <a:latin typeface="Tahoma"/>
              <a:cs typeface="Tahoma"/>
            </a:endParaRPr>
          </a:p>
          <a:p>
            <a:pPr marL="12700" marR="29845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Growth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services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sector,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wage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growth</a:t>
            </a:r>
            <a:endParaRPr sz="1200">
              <a:latin typeface="Tahoma"/>
              <a:cs typeface="Tahoma"/>
            </a:endParaRPr>
          </a:p>
          <a:p>
            <a:pPr marL="12700" marR="274955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Tech:</a:t>
            </a:r>
            <a:r>
              <a:rPr dirty="0" sz="1200" spc="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catch</a:t>
            </a:r>
            <a:r>
              <a:rPr dirty="0" sz="1200" spc="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up</a:t>
            </a:r>
            <a:r>
              <a:rPr dirty="0" sz="1200" spc="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and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innovation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Roadblocks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Supply</a:t>
            </a:r>
            <a:r>
              <a:rPr dirty="0" sz="1200" spc="204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chain</a:t>
            </a:r>
            <a:r>
              <a:rPr dirty="0" sz="1200" spc="2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reshoring</a:t>
            </a:r>
            <a:endParaRPr sz="1200">
              <a:latin typeface="Tahoma"/>
              <a:cs typeface="Tahoma"/>
            </a:endParaRPr>
          </a:p>
          <a:p>
            <a:pPr marL="12700" marR="378460">
              <a:lnSpc>
                <a:spcPct val="169400"/>
              </a:lnSpc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Geopolitical</a:t>
            </a:r>
            <a:r>
              <a:rPr dirty="0" sz="1200" spc="4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risks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Bad</a:t>
            </a:r>
            <a:r>
              <a:rPr dirty="0" sz="1200" spc="-3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policymaking</a:t>
            </a:r>
            <a:endParaRPr sz="12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3120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359500" y="4467750"/>
            <a:ext cx="784499" cy="3922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55775" y="2127971"/>
            <a:ext cx="2336800" cy="5130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</a:rPr>
              <a:t>Growth</a:t>
            </a:r>
            <a:r>
              <a:rPr dirty="0" sz="3200" spc="16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outlook</a:t>
            </a:r>
            <a:endParaRPr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E3120B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63925" y="4464987"/>
            <a:ext cx="1580072" cy="3950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43201" y="153518"/>
            <a:ext cx="8087359" cy="1000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</a:rPr>
              <a:t>Questions?</a:t>
            </a:r>
            <a:r>
              <a:rPr dirty="0" sz="3200" spc="11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Want</a:t>
            </a:r>
            <a:r>
              <a:rPr dirty="0" sz="3200" spc="114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our</a:t>
            </a:r>
            <a:r>
              <a:rPr dirty="0" sz="3200" spc="114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free</a:t>
            </a:r>
            <a:r>
              <a:rPr dirty="0" sz="3200" spc="110">
                <a:solidFill>
                  <a:srgbClr val="FFFFFF"/>
                </a:solidFill>
              </a:rPr>
              <a:t> </a:t>
            </a:r>
            <a:r>
              <a:rPr dirty="0" sz="3200" spc="50">
                <a:solidFill>
                  <a:srgbClr val="FFFFFF"/>
                </a:solidFill>
              </a:rPr>
              <a:t>daily</a:t>
            </a:r>
            <a:r>
              <a:rPr dirty="0" sz="3200" spc="114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or</a:t>
            </a:r>
            <a:r>
              <a:rPr dirty="0" sz="3200" spc="114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weekly</a:t>
            </a:r>
            <a:r>
              <a:rPr dirty="0" sz="3200" spc="114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newsletters </a:t>
            </a:r>
            <a:r>
              <a:rPr dirty="0" sz="3200">
                <a:solidFill>
                  <a:srgbClr val="FFFFFF"/>
                </a:solidFill>
              </a:rPr>
              <a:t>and</a:t>
            </a:r>
            <a:r>
              <a:rPr dirty="0" sz="3200" spc="12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regular</a:t>
            </a:r>
            <a:r>
              <a:rPr dirty="0" sz="3200" spc="12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whitepapers?</a:t>
            </a:r>
            <a:r>
              <a:rPr dirty="0" sz="3200" spc="12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Need</a:t>
            </a:r>
            <a:r>
              <a:rPr dirty="0" sz="3200" spc="12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data</a:t>
            </a:r>
            <a:r>
              <a:rPr dirty="0" sz="3200" spc="12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for</a:t>
            </a:r>
            <a:r>
              <a:rPr dirty="0" sz="3200" spc="120">
                <a:solidFill>
                  <a:srgbClr val="FFFFFF"/>
                </a:solidFill>
              </a:rPr>
              <a:t> </a:t>
            </a:r>
            <a:r>
              <a:rPr dirty="0" sz="3200">
                <a:solidFill>
                  <a:srgbClr val="FFFFFF"/>
                </a:solidFill>
              </a:rPr>
              <a:t>a</a:t>
            </a:r>
            <a:r>
              <a:rPr dirty="0" sz="3200" spc="120">
                <a:solidFill>
                  <a:srgbClr val="FFFFFF"/>
                </a:solidFill>
              </a:rPr>
              <a:t> </a:t>
            </a:r>
            <a:r>
              <a:rPr dirty="0" sz="3200" spc="-10">
                <a:solidFill>
                  <a:srgbClr val="FFFFFF"/>
                </a:solidFill>
              </a:rPr>
              <a:t>project?</a:t>
            </a:r>
            <a:endParaRPr sz="3200"/>
          </a:p>
        </p:txBody>
      </p:sp>
      <p:sp>
        <p:nvSpPr>
          <p:cNvPr id="5" name="object 5" descr=""/>
          <p:cNvSpPr txBox="1"/>
          <p:nvPr/>
        </p:nvSpPr>
        <p:spPr>
          <a:xfrm>
            <a:off x="409301" y="3260088"/>
            <a:ext cx="1980564" cy="60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45" b="1">
                <a:solidFill>
                  <a:srgbClr val="FFFFFF"/>
                </a:solidFill>
                <a:latin typeface="Tahoma"/>
                <a:cs typeface="Tahoma"/>
              </a:rPr>
              <a:t>Dr</a:t>
            </a:r>
            <a:r>
              <a:rPr dirty="0" sz="1400" spc="-80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30" b="1">
                <a:solidFill>
                  <a:srgbClr val="FFFFFF"/>
                </a:solidFill>
                <a:latin typeface="Tahoma"/>
                <a:cs typeface="Tahoma"/>
              </a:rPr>
              <a:t>Simon</a:t>
            </a:r>
            <a:r>
              <a:rPr dirty="0" sz="1400" spc="-7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Baptist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 spc="-25" i="1">
                <a:solidFill>
                  <a:srgbClr val="FFFFFF"/>
                </a:solidFill>
                <a:latin typeface="Verdana"/>
                <a:cs typeface="Verdana"/>
              </a:rPr>
              <a:t>Chief</a:t>
            </a:r>
            <a:r>
              <a:rPr dirty="0" sz="1200" spc="-8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10" i="1">
                <a:solidFill>
                  <a:srgbClr val="FFFFFF"/>
                </a:solidFill>
                <a:latin typeface="Verdana"/>
                <a:cs typeface="Verdana"/>
              </a:rPr>
              <a:t>Economist</a:t>
            </a:r>
            <a:r>
              <a:rPr dirty="0" sz="1200" spc="-1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 i="1">
                <a:solidFill>
                  <a:srgbClr val="FFFFFF"/>
                </a:solidFill>
                <a:latin typeface="Verdana"/>
                <a:cs typeface="Verdana"/>
              </a:rPr>
              <a:t>Economist</a:t>
            </a:r>
            <a:r>
              <a:rPr dirty="0" sz="1200" spc="-1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5" i="1">
                <a:solidFill>
                  <a:srgbClr val="FFFFFF"/>
                </a:solidFill>
                <a:latin typeface="Verdana"/>
                <a:cs typeface="Verdana"/>
              </a:rPr>
              <a:t>Intelligence</a:t>
            </a:r>
            <a:r>
              <a:rPr dirty="0" sz="1200" spc="-2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25" i="1">
                <a:solidFill>
                  <a:srgbClr val="FFFFFF"/>
                </a:solidFill>
                <a:latin typeface="Verdana"/>
                <a:cs typeface="Verdana"/>
              </a:rPr>
              <a:t>Unit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09301" y="4023104"/>
            <a:ext cx="1658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Tahoma"/>
                <a:cs typeface="Tahoma"/>
                <a:hlinkClick r:id="rId3"/>
              </a:rPr>
              <a:t>simonbaptist@eiu.com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9976" y="3260088"/>
            <a:ext cx="2412365" cy="60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35" b="1">
                <a:solidFill>
                  <a:srgbClr val="FFFFFF"/>
                </a:solidFill>
                <a:latin typeface="Tahoma"/>
                <a:cs typeface="Tahoma"/>
              </a:rPr>
              <a:t>Matthew</a:t>
            </a:r>
            <a:r>
              <a:rPr dirty="0" sz="1400" spc="-45" b="1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Tahoma"/>
                <a:cs typeface="Tahoma"/>
              </a:rPr>
              <a:t>Glassman</a:t>
            </a:r>
            <a:endParaRPr sz="14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200" spc="-55" i="1">
                <a:solidFill>
                  <a:srgbClr val="FFFFFF"/>
                </a:solidFill>
                <a:latin typeface="Verdana"/>
                <a:cs typeface="Verdana"/>
              </a:rPr>
              <a:t>Your </a:t>
            </a:r>
            <a:r>
              <a:rPr dirty="0" sz="1200" spc="-30" i="1">
                <a:solidFill>
                  <a:srgbClr val="FFFFFF"/>
                </a:solidFill>
                <a:latin typeface="Verdana"/>
                <a:cs typeface="Verdana"/>
              </a:rPr>
              <a:t>dedicated</a:t>
            </a:r>
            <a:r>
              <a:rPr dirty="0" sz="1200" spc="-5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30" i="1">
                <a:solidFill>
                  <a:srgbClr val="FFFFFF"/>
                </a:solidFill>
                <a:latin typeface="Verdana"/>
                <a:cs typeface="Verdana"/>
              </a:rPr>
              <a:t>account</a:t>
            </a:r>
            <a:r>
              <a:rPr dirty="0" sz="1200" spc="-50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5" i="1">
                <a:solidFill>
                  <a:srgbClr val="FFFFFF"/>
                </a:solidFill>
                <a:latin typeface="Verdana"/>
                <a:cs typeface="Verdana"/>
              </a:rPr>
              <a:t>manager</a:t>
            </a:r>
            <a:r>
              <a:rPr dirty="0" sz="1200" spc="-4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40" i="1">
                <a:solidFill>
                  <a:srgbClr val="FFFFFF"/>
                </a:solidFill>
                <a:latin typeface="Verdana"/>
                <a:cs typeface="Verdana"/>
              </a:rPr>
              <a:t>Economist</a:t>
            </a:r>
            <a:r>
              <a:rPr dirty="0" sz="1200" spc="-15" i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200" spc="-55" i="1">
                <a:solidFill>
                  <a:srgbClr val="FFFFFF"/>
                </a:solidFill>
                <a:latin typeface="Verdana"/>
                <a:cs typeface="Verdana"/>
              </a:rPr>
              <a:t>Intelligence</a:t>
            </a:r>
            <a:r>
              <a:rPr dirty="0" sz="1200" spc="-20" i="1">
                <a:solidFill>
                  <a:srgbClr val="FFFFFF"/>
                </a:solidFill>
                <a:latin typeface="Verdana"/>
                <a:cs typeface="Verdana"/>
              </a:rPr>
              <a:t> Unit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9976" y="4023104"/>
            <a:ext cx="20434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Tahoma"/>
                <a:cs typeface="Tahoma"/>
                <a:hlinkClick r:id="rId4"/>
              </a:rPr>
              <a:t>matthew</a:t>
            </a:r>
            <a:r>
              <a:rPr dirty="0" sz="1200" spc="-10">
                <a:solidFill>
                  <a:srgbClr val="FFFFFF"/>
                </a:solidFill>
                <a:latin typeface="Tahoma"/>
                <a:cs typeface="Tahoma"/>
                <a:hlinkClick r:id="rId5"/>
              </a:rPr>
              <a:t>glassman@eiu.com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46951" y="1455599"/>
            <a:ext cx="1285249" cy="1799900"/>
          </a:xfrm>
          <a:prstGeom prst="rect">
            <a:avLst/>
          </a:prstGeom>
        </p:spPr>
      </p:pic>
      <p:grpSp>
        <p:nvGrpSpPr>
          <p:cNvPr id="10" name="object 10" descr=""/>
          <p:cNvGrpSpPr/>
          <p:nvPr/>
        </p:nvGrpSpPr>
        <p:grpSpPr>
          <a:xfrm>
            <a:off x="279125" y="1429837"/>
            <a:ext cx="1549400" cy="2322195"/>
            <a:chOff x="279125" y="1429837"/>
            <a:chExt cx="1549400" cy="2322195"/>
          </a:xfrm>
        </p:grpSpPr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9125" y="1429837"/>
              <a:ext cx="1549375" cy="232192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36275" y="1503921"/>
              <a:ext cx="1435075" cy="175153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Global</a:t>
            </a:r>
            <a:r>
              <a:rPr dirty="0" spc="55"/>
              <a:t> </a:t>
            </a:r>
            <a:r>
              <a:rPr dirty="0"/>
              <a:t>growth</a:t>
            </a:r>
            <a:r>
              <a:rPr dirty="0" spc="60"/>
              <a:t> </a:t>
            </a:r>
            <a:r>
              <a:rPr dirty="0"/>
              <a:t>of</a:t>
            </a:r>
            <a:r>
              <a:rPr dirty="0" spc="60"/>
              <a:t> </a:t>
            </a:r>
            <a:r>
              <a:rPr dirty="0" b="1">
                <a:solidFill>
                  <a:srgbClr val="E3120B"/>
                </a:solidFill>
                <a:latin typeface="Arial Narrow"/>
                <a:cs typeface="Arial Narrow"/>
              </a:rPr>
              <a:t>2.8%</a:t>
            </a:r>
            <a:r>
              <a:rPr dirty="0" spc="60" b="1">
                <a:solidFill>
                  <a:srgbClr val="E3120B"/>
                </a:solidFill>
                <a:latin typeface="Arial Narrow"/>
                <a:cs typeface="Arial Narrow"/>
              </a:rPr>
              <a:t> </a:t>
            </a:r>
            <a:r>
              <a:rPr dirty="0" spc="70"/>
              <a:t>in</a:t>
            </a:r>
            <a:r>
              <a:rPr dirty="0" spc="55"/>
              <a:t> </a:t>
            </a:r>
            <a:r>
              <a:rPr dirty="0"/>
              <a:t>2022</a:t>
            </a:r>
            <a:r>
              <a:rPr dirty="0" spc="60"/>
              <a:t> </a:t>
            </a:r>
            <a:r>
              <a:rPr dirty="0"/>
              <a:t>-</a:t>
            </a:r>
            <a:r>
              <a:rPr dirty="0" spc="60"/>
              <a:t> </a:t>
            </a:r>
            <a:r>
              <a:rPr dirty="0"/>
              <a:t>down</a:t>
            </a:r>
            <a:r>
              <a:rPr dirty="0" spc="60"/>
              <a:t> </a:t>
            </a:r>
            <a:r>
              <a:rPr dirty="0"/>
              <a:t>from</a:t>
            </a:r>
            <a:r>
              <a:rPr dirty="0" spc="60"/>
              <a:t> </a:t>
            </a:r>
            <a:r>
              <a:rPr dirty="0"/>
              <a:t>3.9%</a:t>
            </a:r>
            <a:r>
              <a:rPr dirty="0" spc="55"/>
              <a:t> </a:t>
            </a:r>
            <a:r>
              <a:rPr dirty="0"/>
              <a:t>before</a:t>
            </a:r>
            <a:r>
              <a:rPr dirty="0" spc="60"/>
              <a:t> </a:t>
            </a:r>
            <a:r>
              <a:rPr dirty="0"/>
              <a:t>war</a:t>
            </a:r>
            <a:r>
              <a:rPr dirty="0" spc="60"/>
              <a:t> </a:t>
            </a:r>
            <a:r>
              <a:rPr dirty="0" spc="-10"/>
              <a:t>started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146932" y="659454"/>
            <a:ext cx="6953250" cy="4484370"/>
            <a:chOff x="1146932" y="659454"/>
            <a:chExt cx="6953250" cy="448437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6932" y="659454"/>
              <a:ext cx="6952653" cy="4484045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4626775" y="2114974"/>
              <a:ext cx="297815" cy="336550"/>
            </a:xfrm>
            <a:custGeom>
              <a:avLst/>
              <a:gdLst/>
              <a:ahLst/>
              <a:cxnLst/>
              <a:rect l="l" t="t" r="r" b="b"/>
              <a:pathLst>
                <a:path w="297814" h="336550">
                  <a:moveTo>
                    <a:pt x="148799" y="335999"/>
                  </a:moveTo>
                  <a:lnTo>
                    <a:pt x="0" y="261599"/>
                  </a:lnTo>
                  <a:lnTo>
                    <a:pt x="0" y="74399"/>
                  </a:lnTo>
                  <a:lnTo>
                    <a:pt x="148799" y="0"/>
                  </a:lnTo>
                  <a:lnTo>
                    <a:pt x="297599" y="74399"/>
                  </a:lnTo>
                  <a:lnTo>
                    <a:pt x="297599" y="261599"/>
                  </a:lnTo>
                  <a:lnTo>
                    <a:pt x="148799" y="335999"/>
                  </a:lnTo>
                  <a:close/>
                </a:path>
              </a:pathLst>
            </a:custGeom>
            <a:solidFill>
              <a:srgbClr val="351B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626775" y="2114974"/>
              <a:ext cx="297815" cy="336550"/>
            </a:xfrm>
            <a:custGeom>
              <a:avLst/>
              <a:gdLst/>
              <a:ahLst/>
              <a:cxnLst/>
              <a:rect l="l" t="t" r="r" b="b"/>
              <a:pathLst>
                <a:path w="297814" h="336550">
                  <a:moveTo>
                    <a:pt x="148799" y="335999"/>
                  </a:moveTo>
                  <a:lnTo>
                    <a:pt x="0" y="261599"/>
                  </a:lnTo>
                  <a:lnTo>
                    <a:pt x="0" y="74399"/>
                  </a:lnTo>
                  <a:lnTo>
                    <a:pt x="148799" y="0"/>
                  </a:lnTo>
                  <a:lnTo>
                    <a:pt x="297599" y="74399"/>
                  </a:lnTo>
                  <a:lnTo>
                    <a:pt x="297599" y="261599"/>
                  </a:lnTo>
                  <a:lnTo>
                    <a:pt x="148799" y="335999"/>
                  </a:lnTo>
                  <a:close/>
                </a:path>
              </a:pathLst>
            </a:custGeom>
            <a:ln w="952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414935" y="2513238"/>
              <a:ext cx="1580515" cy="936625"/>
            </a:xfrm>
            <a:custGeom>
              <a:avLst/>
              <a:gdLst/>
              <a:ahLst/>
              <a:cxnLst/>
              <a:rect l="l" t="t" r="r" b="b"/>
              <a:pathLst>
                <a:path w="1580514" h="936625">
                  <a:moveTo>
                    <a:pt x="1580399" y="936011"/>
                  </a:moveTo>
                  <a:lnTo>
                    <a:pt x="0" y="936011"/>
                  </a:lnTo>
                  <a:lnTo>
                    <a:pt x="0" y="58511"/>
                  </a:lnTo>
                  <a:lnTo>
                    <a:pt x="921899" y="58511"/>
                  </a:lnTo>
                  <a:lnTo>
                    <a:pt x="1124170" y="0"/>
                  </a:lnTo>
                  <a:lnTo>
                    <a:pt x="1316999" y="58511"/>
                  </a:lnTo>
                  <a:lnTo>
                    <a:pt x="1580399" y="58511"/>
                  </a:lnTo>
                  <a:lnTo>
                    <a:pt x="1580399" y="936011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414935" y="2513238"/>
              <a:ext cx="1580515" cy="936625"/>
            </a:xfrm>
            <a:custGeom>
              <a:avLst/>
              <a:gdLst/>
              <a:ahLst/>
              <a:cxnLst/>
              <a:rect l="l" t="t" r="r" b="b"/>
              <a:pathLst>
                <a:path w="1580514" h="936625">
                  <a:moveTo>
                    <a:pt x="0" y="58511"/>
                  </a:moveTo>
                  <a:lnTo>
                    <a:pt x="921899" y="58511"/>
                  </a:lnTo>
                  <a:lnTo>
                    <a:pt x="1124170" y="0"/>
                  </a:lnTo>
                  <a:lnTo>
                    <a:pt x="1316999" y="58511"/>
                  </a:lnTo>
                  <a:lnTo>
                    <a:pt x="1580399" y="58511"/>
                  </a:lnTo>
                  <a:lnTo>
                    <a:pt x="1580399" y="204761"/>
                  </a:lnTo>
                  <a:lnTo>
                    <a:pt x="1580399" y="424136"/>
                  </a:lnTo>
                  <a:lnTo>
                    <a:pt x="1580399" y="936011"/>
                  </a:lnTo>
                  <a:lnTo>
                    <a:pt x="1316999" y="936011"/>
                  </a:lnTo>
                  <a:lnTo>
                    <a:pt x="921899" y="936011"/>
                  </a:lnTo>
                  <a:lnTo>
                    <a:pt x="0" y="936011"/>
                  </a:lnTo>
                  <a:lnTo>
                    <a:pt x="0" y="424136"/>
                  </a:lnTo>
                  <a:lnTo>
                    <a:pt x="0" y="204761"/>
                  </a:lnTo>
                  <a:lnTo>
                    <a:pt x="0" y="58511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487960" y="2571587"/>
            <a:ext cx="1306830" cy="86741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b="1">
                <a:solidFill>
                  <a:srgbClr val="E3120B"/>
                </a:solidFill>
                <a:latin typeface="Arial Narrow"/>
                <a:cs typeface="Arial Narrow"/>
              </a:rPr>
              <a:t>Euro zone</a:t>
            </a:r>
            <a:r>
              <a:rPr dirty="0" sz="1400" spc="-5" b="1">
                <a:solidFill>
                  <a:srgbClr val="E3120B"/>
                </a:solidFill>
                <a:latin typeface="Arial Narrow"/>
                <a:cs typeface="Arial Narrow"/>
              </a:rPr>
              <a:t> </a:t>
            </a:r>
            <a:r>
              <a:rPr dirty="0" sz="1400" spc="-10">
                <a:solidFill>
                  <a:srgbClr val="0D0D0D"/>
                </a:solidFill>
                <a:latin typeface="Arial Narrow"/>
                <a:cs typeface="Arial Narrow"/>
              </a:rPr>
              <a:t>growth </a:t>
            </a:r>
            <a:r>
              <a:rPr dirty="0" sz="1400">
                <a:solidFill>
                  <a:srgbClr val="0D0D0D"/>
                </a:solidFill>
                <a:latin typeface="Arial Narrow"/>
                <a:cs typeface="Arial Narrow"/>
              </a:rPr>
              <a:t>down from 4% </a:t>
            </a:r>
            <a:r>
              <a:rPr dirty="0" sz="1400" spc="-25">
                <a:solidFill>
                  <a:srgbClr val="0D0D0D"/>
                </a:solidFill>
                <a:latin typeface="Arial Narrow"/>
                <a:cs typeface="Arial Narrow"/>
              </a:rPr>
              <a:t>to </a:t>
            </a:r>
            <a:r>
              <a:rPr dirty="0" sz="1400" spc="-10">
                <a:solidFill>
                  <a:srgbClr val="0D0D0D"/>
                </a:solidFill>
                <a:latin typeface="Arial Narrow"/>
                <a:cs typeface="Arial Narrow"/>
              </a:rPr>
              <a:t>1.9%,</a:t>
            </a:r>
            <a:r>
              <a:rPr dirty="0" sz="1400" spc="-65">
                <a:solidFill>
                  <a:srgbClr val="0D0D0D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0D0D0D"/>
                </a:solidFill>
                <a:latin typeface="Arial Narrow"/>
                <a:cs typeface="Arial Narrow"/>
              </a:rPr>
              <a:t>At</a:t>
            </a:r>
            <a:r>
              <a:rPr dirty="0" sz="1400" spc="5">
                <a:solidFill>
                  <a:srgbClr val="0D0D0D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0D0D0D"/>
                </a:solidFill>
                <a:latin typeface="Arial Narrow"/>
                <a:cs typeface="Arial Narrow"/>
              </a:rPr>
              <a:t>a</a:t>
            </a:r>
            <a:r>
              <a:rPr dirty="0" sz="1400" spc="5">
                <a:solidFill>
                  <a:srgbClr val="0D0D0D"/>
                </a:solidFill>
                <a:latin typeface="Arial Narrow"/>
                <a:cs typeface="Arial Narrow"/>
              </a:rPr>
              <a:t> </a:t>
            </a:r>
            <a:r>
              <a:rPr dirty="0" sz="1400" spc="-10">
                <a:solidFill>
                  <a:srgbClr val="0D0D0D"/>
                </a:solidFill>
                <a:latin typeface="Arial Narrow"/>
                <a:cs typeface="Arial Narrow"/>
              </a:rPr>
              <a:t>standstill </a:t>
            </a:r>
            <a:r>
              <a:rPr dirty="0" sz="1400">
                <a:solidFill>
                  <a:srgbClr val="0D0D0D"/>
                </a:solidFill>
                <a:latin typeface="Arial Narrow"/>
                <a:cs typeface="Arial Narrow"/>
              </a:rPr>
              <a:t>for</a:t>
            </a:r>
            <a:r>
              <a:rPr dirty="0" sz="1400" spc="-20">
                <a:solidFill>
                  <a:srgbClr val="0D0D0D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0D0D0D"/>
                </a:solidFill>
                <a:latin typeface="Arial Narrow"/>
                <a:cs typeface="Arial Narrow"/>
              </a:rPr>
              <a:t>rest</a:t>
            </a:r>
            <a:r>
              <a:rPr dirty="0" sz="1400" spc="-15">
                <a:solidFill>
                  <a:srgbClr val="0D0D0D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0D0D0D"/>
                </a:solidFill>
                <a:latin typeface="Arial Narrow"/>
                <a:cs typeface="Arial Narrow"/>
              </a:rPr>
              <a:t>of</a:t>
            </a:r>
            <a:r>
              <a:rPr dirty="0" sz="1400" spc="-15">
                <a:solidFill>
                  <a:srgbClr val="0D0D0D"/>
                </a:solidFill>
                <a:latin typeface="Arial Narrow"/>
                <a:cs typeface="Arial Narrow"/>
              </a:rPr>
              <a:t> </a:t>
            </a:r>
            <a:r>
              <a:rPr dirty="0" sz="1400" spc="-10">
                <a:solidFill>
                  <a:srgbClr val="0D0D0D"/>
                </a:solidFill>
                <a:latin typeface="Arial Narrow"/>
                <a:cs typeface="Arial Narrow"/>
              </a:rPr>
              <a:t>2022.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6098537" y="1709737"/>
            <a:ext cx="1290320" cy="574675"/>
            <a:chOff x="6098537" y="1709737"/>
            <a:chExt cx="1290320" cy="574675"/>
          </a:xfrm>
        </p:grpSpPr>
        <p:sp>
          <p:nvSpPr>
            <p:cNvPr id="11" name="object 11" descr=""/>
            <p:cNvSpPr/>
            <p:nvPr/>
          </p:nvSpPr>
          <p:spPr>
            <a:xfrm>
              <a:off x="6103299" y="1714500"/>
              <a:ext cx="1280795" cy="565150"/>
            </a:xfrm>
            <a:custGeom>
              <a:avLst/>
              <a:gdLst/>
              <a:ahLst/>
              <a:cxnLst/>
              <a:rect l="l" t="t" r="r" b="b"/>
              <a:pathLst>
                <a:path w="1280795" h="565150">
                  <a:moveTo>
                    <a:pt x="925369" y="564882"/>
                  </a:moveTo>
                  <a:lnTo>
                    <a:pt x="746899" y="508499"/>
                  </a:lnTo>
                  <a:lnTo>
                    <a:pt x="0" y="508499"/>
                  </a:lnTo>
                  <a:lnTo>
                    <a:pt x="0" y="0"/>
                  </a:lnTo>
                  <a:lnTo>
                    <a:pt x="1280399" y="0"/>
                  </a:lnTo>
                  <a:lnTo>
                    <a:pt x="1280399" y="508499"/>
                  </a:lnTo>
                  <a:lnTo>
                    <a:pt x="1066999" y="508499"/>
                  </a:lnTo>
                  <a:lnTo>
                    <a:pt x="925369" y="564882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103299" y="1714500"/>
              <a:ext cx="1280795" cy="565150"/>
            </a:xfrm>
            <a:custGeom>
              <a:avLst/>
              <a:gdLst/>
              <a:ahLst/>
              <a:cxnLst/>
              <a:rect l="l" t="t" r="r" b="b"/>
              <a:pathLst>
                <a:path w="1280795" h="565150">
                  <a:moveTo>
                    <a:pt x="0" y="0"/>
                  </a:moveTo>
                  <a:lnTo>
                    <a:pt x="746899" y="0"/>
                  </a:lnTo>
                  <a:lnTo>
                    <a:pt x="1066999" y="0"/>
                  </a:lnTo>
                  <a:lnTo>
                    <a:pt x="1280399" y="0"/>
                  </a:lnTo>
                  <a:lnTo>
                    <a:pt x="1280399" y="296624"/>
                  </a:lnTo>
                  <a:lnTo>
                    <a:pt x="1280399" y="423749"/>
                  </a:lnTo>
                  <a:lnTo>
                    <a:pt x="1280399" y="508499"/>
                  </a:lnTo>
                  <a:lnTo>
                    <a:pt x="1066999" y="508499"/>
                  </a:lnTo>
                  <a:lnTo>
                    <a:pt x="925369" y="564882"/>
                  </a:lnTo>
                  <a:lnTo>
                    <a:pt x="746899" y="508499"/>
                  </a:lnTo>
                  <a:lnTo>
                    <a:pt x="0" y="508499"/>
                  </a:lnTo>
                  <a:lnTo>
                    <a:pt x="0" y="423749"/>
                  </a:lnTo>
                  <a:lnTo>
                    <a:pt x="0" y="29662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189025" y="1759200"/>
              <a:ext cx="405130" cy="213360"/>
            </a:xfrm>
            <a:custGeom>
              <a:avLst/>
              <a:gdLst/>
              <a:ahLst/>
              <a:cxnLst/>
              <a:rect l="l" t="t" r="r" b="b"/>
              <a:pathLst>
                <a:path w="405129" h="213360">
                  <a:moveTo>
                    <a:pt x="404802" y="213359"/>
                  </a:moveTo>
                  <a:lnTo>
                    <a:pt x="0" y="213359"/>
                  </a:lnTo>
                  <a:lnTo>
                    <a:pt x="0" y="0"/>
                  </a:lnTo>
                  <a:lnTo>
                    <a:pt x="404802" y="0"/>
                  </a:lnTo>
                  <a:lnTo>
                    <a:pt x="404802" y="213359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176325" y="1739388"/>
            <a:ext cx="1062355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b="1">
                <a:solidFill>
                  <a:srgbClr val="E3120B"/>
                </a:solidFill>
                <a:latin typeface="Arial Narrow"/>
                <a:cs typeface="Arial Narrow"/>
              </a:rPr>
              <a:t>China</a:t>
            </a:r>
            <a:r>
              <a:rPr dirty="0" sz="1400" spc="-5" b="1">
                <a:solidFill>
                  <a:srgbClr val="E3120B"/>
                </a:solidFill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economy </a:t>
            </a:r>
            <a:r>
              <a:rPr dirty="0" sz="1400">
                <a:latin typeface="Arial Narrow"/>
                <a:cs typeface="Arial Narrow"/>
              </a:rPr>
              <a:t>battered</a:t>
            </a:r>
            <a:r>
              <a:rPr dirty="0" sz="1400" spc="-50">
                <a:latin typeface="Arial Narrow"/>
                <a:cs typeface="Arial Narrow"/>
              </a:rPr>
              <a:t> </a:t>
            </a:r>
            <a:r>
              <a:rPr dirty="0" sz="1400" spc="-25">
                <a:solidFill>
                  <a:srgbClr val="E3120B"/>
                </a:solidFill>
                <a:latin typeface="Arial Narrow"/>
                <a:cs typeface="Arial Narrow"/>
              </a:rPr>
              <a:t>~4%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418037" y="3618887"/>
            <a:ext cx="1873250" cy="1026160"/>
            <a:chOff x="2418037" y="3618887"/>
            <a:chExt cx="1873250" cy="1026160"/>
          </a:xfrm>
        </p:grpSpPr>
        <p:sp>
          <p:nvSpPr>
            <p:cNvPr id="16" name="object 16" descr=""/>
            <p:cNvSpPr/>
            <p:nvPr/>
          </p:nvSpPr>
          <p:spPr>
            <a:xfrm>
              <a:off x="2422799" y="3623650"/>
              <a:ext cx="1863725" cy="1016635"/>
            </a:xfrm>
            <a:custGeom>
              <a:avLst/>
              <a:gdLst/>
              <a:ahLst/>
              <a:cxnLst/>
              <a:rect l="l" t="t" r="r" b="b"/>
              <a:pathLst>
                <a:path w="1863725" h="1016635">
                  <a:moveTo>
                    <a:pt x="1477799" y="1016399"/>
                  </a:moveTo>
                  <a:lnTo>
                    <a:pt x="0" y="1016399"/>
                  </a:lnTo>
                  <a:lnTo>
                    <a:pt x="0" y="0"/>
                  </a:lnTo>
                  <a:lnTo>
                    <a:pt x="1477799" y="0"/>
                  </a:lnTo>
                  <a:lnTo>
                    <a:pt x="1477799" y="592899"/>
                  </a:lnTo>
                  <a:lnTo>
                    <a:pt x="1863446" y="536750"/>
                  </a:lnTo>
                  <a:lnTo>
                    <a:pt x="1477799" y="846999"/>
                  </a:lnTo>
                  <a:lnTo>
                    <a:pt x="1477799" y="1016399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422799" y="3623650"/>
              <a:ext cx="1863725" cy="1016635"/>
            </a:xfrm>
            <a:custGeom>
              <a:avLst/>
              <a:gdLst/>
              <a:ahLst/>
              <a:cxnLst/>
              <a:rect l="l" t="t" r="r" b="b"/>
              <a:pathLst>
                <a:path w="1863725" h="1016635">
                  <a:moveTo>
                    <a:pt x="0" y="0"/>
                  </a:moveTo>
                  <a:lnTo>
                    <a:pt x="862049" y="0"/>
                  </a:lnTo>
                  <a:lnTo>
                    <a:pt x="1231499" y="0"/>
                  </a:lnTo>
                  <a:lnTo>
                    <a:pt x="1477799" y="0"/>
                  </a:lnTo>
                  <a:lnTo>
                    <a:pt x="1477799" y="592899"/>
                  </a:lnTo>
                  <a:lnTo>
                    <a:pt x="1863446" y="536750"/>
                  </a:lnTo>
                  <a:lnTo>
                    <a:pt x="1477799" y="846999"/>
                  </a:lnTo>
                  <a:lnTo>
                    <a:pt x="1477799" y="1016399"/>
                  </a:lnTo>
                  <a:lnTo>
                    <a:pt x="1231499" y="1016399"/>
                  </a:lnTo>
                  <a:lnTo>
                    <a:pt x="862049" y="1016399"/>
                  </a:lnTo>
                  <a:lnTo>
                    <a:pt x="0" y="1016399"/>
                  </a:lnTo>
                  <a:lnTo>
                    <a:pt x="0" y="846999"/>
                  </a:lnTo>
                  <a:lnTo>
                    <a:pt x="0" y="5928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2495824" y="3692938"/>
            <a:ext cx="1257935" cy="86741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b="1">
                <a:solidFill>
                  <a:srgbClr val="E3120B"/>
                </a:solidFill>
                <a:latin typeface="Arial Narrow"/>
                <a:cs typeface="Arial Narrow"/>
              </a:rPr>
              <a:t>MEA</a:t>
            </a:r>
            <a:r>
              <a:rPr dirty="0" sz="1400" spc="-5" b="1">
                <a:solidFill>
                  <a:srgbClr val="E3120B"/>
                </a:solidFill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commodity </a:t>
            </a:r>
            <a:r>
              <a:rPr dirty="0" sz="1400">
                <a:latin typeface="Arial Narrow"/>
                <a:cs typeface="Arial Narrow"/>
              </a:rPr>
              <a:t>exporters</a:t>
            </a:r>
            <a:r>
              <a:rPr dirty="0" sz="1400" spc="-50">
                <a:latin typeface="Arial Narrow"/>
                <a:cs typeface="Arial Narrow"/>
              </a:rPr>
              <a:t> </a:t>
            </a:r>
            <a:r>
              <a:rPr dirty="0" sz="1400" spc="-20">
                <a:latin typeface="Arial Narrow"/>
                <a:cs typeface="Arial Narrow"/>
              </a:rPr>
              <a:t>will </a:t>
            </a:r>
            <a:r>
              <a:rPr dirty="0" sz="1400">
                <a:latin typeface="Arial Narrow"/>
                <a:cs typeface="Arial Narrow"/>
              </a:rPr>
              <a:t>beneﬁt</a:t>
            </a:r>
            <a:r>
              <a:rPr dirty="0" sz="1400" spc="1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from</a:t>
            </a:r>
            <a:r>
              <a:rPr dirty="0" sz="1400" spc="15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higher prices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7284832" y="3152437"/>
            <a:ext cx="1594485" cy="887094"/>
            <a:chOff x="7284832" y="3152437"/>
            <a:chExt cx="1594485" cy="887094"/>
          </a:xfrm>
        </p:grpSpPr>
        <p:sp>
          <p:nvSpPr>
            <p:cNvPr id="20" name="object 20" descr=""/>
            <p:cNvSpPr/>
            <p:nvPr/>
          </p:nvSpPr>
          <p:spPr>
            <a:xfrm>
              <a:off x="7289594" y="3157199"/>
              <a:ext cx="1584960" cy="877569"/>
            </a:xfrm>
            <a:custGeom>
              <a:avLst/>
              <a:gdLst/>
              <a:ahLst/>
              <a:cxnLst/>
              <a:rect l="l" t="t" r="r" b="b"/>
              <a:pathLst>
                <a:path w="1584959" h="877570">
                  <a:moveTo>
                    <a:pt x="1584405" y="877499"/>
                  </a:moveTo>
                  <a:lnTo>
                    <a:pt x="304005" y="877499"/>
                  </a:lnTo>
                  <a:lnTo>
                    <a:pt x="304005" y="365624"/>
                  </a:lnTo>
                  <a:lnTo>
                    <a:pt x="0" y="39399"/>
                  </a:lnTo>
                  <a:lnTo>
                    <a:pt x="304005" y="146249"/>
                  </a:lnTo>
                  <a:lnTo>
                    <a:pt x="304005" y="0"/>
                  </a:lnTo>
                  <a:lnTo>
                    <a:pt x="1584405" y="0"/>
                  </a:lnTo>
                  <a:lnTo>
                    <a:pt x="1584405" y="877499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7289594" y="3157199"/>
              <a:ext cx="1584960" cy="877569"/>
            </a:xfrm>
            <a:custGeom>
              <a:avLst/>
              <a:gdLst/>
              <a:ahLst/>
              <a:cxnLst/>
              <a:rect l="l" t="t" r="r" b="b"/>
              <a:pathLst>
                <a:path w="1584959" h="877570">
                  <a:moveTo>
                    <a:pt x="304005" y="0"/>
                  </a:moveTo>
                  <a:lnTo>
                    <a:pt x="517405" y="0"/>
                  </a:lnTo>
                  <a:lnTo>
                    <a:pt x="837505" y="0"/>
                  </a:lnTo>
                  <a:lnTo>
                    <a:pt x="1584405" y="0"/>
                  </a:lnTo>
                  <a:lnTo>
                    <a:pt x="1584405" y="146249"/>
                  </a:lnTo>
                  <a:lnTo>
                    <a:pt x="1584405" y="365624"/>
                  </a:lnTo>
                  <a:lnTo>
                    <a:pt x="1584405" y="877499"/>
                  </a:lnTo>
                  <a:lnTo>
                    <a:pt x="837505" y="877499"/>
                  </a:lnTo>
                  <a:lnTo>
                    <a:pt x="517405" y="877499"/>
                  </a:lnTo>
                  <a:lnTo>
                    <a:pt x="304005" y="877499"/>
                  </a:lnTo>
                  <a:lnTo>
                    <a:pt x="304005" y="365624"/>
                  </a:lnTo>
                  <a:lnTo>
                    <a:pt x="0" y="39399"/>
                  </a:lnTo>
                  <a:lnTo>
                    <a:pt x="304005" y="146249"/>
                  </a:lnTo>
                  <a:lnTo>
                    <a:pt x="304005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7666625" y="3157038"/>
            <a:ext cx="1057275" cy="86741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>
                <a:latin typeface="Arial Narrow"/>
                <a:cs typeface="Arial Narrow"/>
              </a:rPr>
              <a:t>Commodity</a:t>
            </a:r>
            <a:r>
              <a:rPr dirty="0" sz="1400" spc="25">
                <a:latin typeface="Arial Narrow"/>
                <a:cs typeface="Arial Narrow"/>
              </a:rPr>
              <a:t> </a:t>
            </a:r>
            <a:r>
              <a:rPr dirty="0" sz="1400" spc="-25">
                <a:latin typeface="Arial Narrow"/>
                <a:cs typeface="Arial Narrow"/>
              </a:rPr>
              <a:t>and </a:t>
            </a:r>
            <a:r>
              <a:rPr dirty="0" sz="1400">
                <a:latin typeface="Arial Narrow"/>
                <a:cs typeface="Arial Narrow"/>
              </a:rPr>
              <a:t>supply</a:t>
            </a:r>
            <a:r>
              <a:rPr dirty="0" sz="1400" spc="-35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chain </a:t>
            </a:r>
            <a:r>
              <a:rPr dirty="0" sz="1400">
                <a:latin typeface="Arial Narrow"/>
                <a:cs typeface="Arial Narrow"/>
              </a:rPr>
              <a:t>waves</a:t>
            </a:r>
            <a:r>
              <a:rPr dirty="0" sz="1400" spc="-40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across </a:t>
            </a:r>
            <a:r>
              <a:rPr dirty="0" sz="1400" spc="-20" b="1">
                <a:solidFill>
                  <a:srgbClr val="E3120B"/>
                </a:solidFill>
                <a:latin typeface="Arial Narrow"/>
                <a:cs typeface="Arial Narrow"/>
              </a:rPr>
              <a:t>Asia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165337" y="3471441"/>
            <a:ext cx="2110740" cy="1173480"/>
            <a:chOff x="165337" y="3471441"/>
            <a:chExt cx="2110740" cy="1173480"/>
          </a:xfrm>
        </p:grpSpPr>
        <p:sp>
          <p:nvSpPr>
            <p:cNvPr id="24" name="object 24" descr=""/>
            <p:cNvSpPr/>
            <p:nvPr/>
          </p:nvSpPr>
          <p:spPr>
            <a:xfrm>
              <a:off x="170099" y="3476204"/>
              <a:ext cx="2101215" cy="1163955"/>
            </a:xfrm>
            <a:custGeom>
              <a:avLst/>
              <a:gdLst/>
              <a:ahLst/>
              <a:cxnLst/>
              <a:rect l="l" t="t" r="r" b="b"/>
              <a:pathLst>
                <a:path w="2101215" h="1163954">
                  <a:moveTo>
                    <a:pt x="2100899" y="1163845"/>
                  </a:moveTo>
                  <a:lnTo>
                    <a:pt x="0" y="1163845"/>
                  </a:lnTo>
                  <a:lnTo>
                    <a:pt x="0" y="286345"/>
                  </a:lnTo>
                  <a:lnTo>
                    <a:pt x="1225524" y="286345"/>
                  </a:lnTo>
                  <a:lnTo>
                    <a:pt x="1638764" y="0"/>
                  </a:lnTo>
                  <a:lnTo>
                    <a:pt x="1750749" y="286345"/>
                  </a:lnTo>
                  <a:lnTo>
                    <a:pt x="2100899" y="286345"/>
                  </a:lnTo>
                  <a:lnTo>
                    <a:pt x="2100899" y="1163845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170099" y="3476204"/>
              <a:ext cx="2101215" cy="1163955"/>
            </a:xfrm>
            <a:custGeom>
              <a:avLst/>
              <a:gdLst/>
              <a:ahLst/>
              <a:cxnLst/>
              <a:rect l="l" t="t" r="r" b="b"/>
              <a:pathLst>
                <a:path w="2101215" h="1163954">
                  <a:moveTo>
                    <a:pt x="0" y="286345"/>
                  </a:moveTo>
                  <a:lnTo>
                    <a:pt x="1225524" y="286345"/>
                  </a:lnTo>
                  <a:lnTo>
                    <a:pt x="1638764" y="0"/>
                  </a:lnTo>
                  <a:lnTo>
                    <a:pt x="1750749" y="286345"/>
                  </a:lnTo>
                  <a:lnTo>
                    <a:pt x="2100899" y="286345"/>
                  </a:lnTo>
                  <a:lnTo>
                    <a:pt x="2100899" y="432595"/>
                  </a:lnTo>
                  <a:lnTo>
                    <a:pt x="2100899" y="651970"/>
                  </a:lnTo>
                  <a:lnTo>
                    <a:pt x="2100899" y="1163845"/>
                  </a:lnTo>
                  <a:lnTo>
                    <a:pt x="1750749" y="1163845"/>
                  </a:lnTo>
                  <a:lnTo>
                    <a:pt x="1225524" y="1163845"/>
                  </a:lnTo>
                  <a:lnTo>
                    <a:pt x="0" y="1163845"/>
                  </a:lnTo>
                  <a:lnTo>
                    <a:pt x="0" y="651970"/>
                  </a:lnTo>
                  <a:lnTo>
                    <a:pt x="0" y="432595"/>
                  </a:lnTo>
                  <a:lnTo>
                    <a:pt x="0" y="286345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243125" y="3762388"/>
            <a:ext cx="1918970" cy="86741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b="1">
                <a:solidFill>
                  <a:srgbClr val="E3120B"/>
                </a:solidFill>
                <a:latin typeface="Arial Narrow"/>
                <a:cs typeface="Arial Narrow"/>
              </a:rPr>
              <a:t>LatAm </a:t>
            </a:r>
            <a:r>
              <a:rPr dirty="0" sz="1400">
                <a:latin typeface="Arial Narrow"/>
                <a:cs typeface="Arial Narrow"/>
              </a:rPr>
              <a:t>will</a:t>
            </a:r>
            <a:r>
              <a:rPr dirty="0" sz="1400" spc="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suffer</a:t>
            </a:r>
            <a:r>
              <a:rPr dirty="0" sz="1400" spc="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from</a:t>
            </a:r>
            <a:r>
              <a:rPr dirty="0" sz="1400" spc="10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higher </a:t>
            </a:r>
            <a:r>
              <a:rPr dirty="0" sz="1400">
                <a:latin typeface="Arial Narrow"/>
                <a:cs typeface="Arial Narrow"/>
              </a:rPr>
              <a:t>global</a:t>
            </a:r>
            <a:r>
              <a:rPr dirty="0" sz="1400" spc="1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inﬂation,</a:t>
            </a:r>
            <a:r>
              <a:rPr dirty="0" sz="1400" spc="1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but</a:t>
            </a:r>
            <a:r>
              <a:rPr dirty="0" sz="1400" spc="10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higher </a:t>
            </a:r>
            <a:r>
              <a:rPr dirty="0" sz="1400">
                <a:latin typeface="Arial Narrow"/>
                <a:cs typeface="Arial Narrow"/>
              </a:rPr>
              <a:t>commodities</a:t>
            </a:r>
            <a:r>
              <a:rPr dirty="0" sz="1400" spc="90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prices</a:t>
            </a:r>
            <a:r>
              <a:rPr dirty="0" sz="1400" spc="50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beneﬁcial</a:t>
            </a:r>
            <a:r>
              <a:rPr dirty="0" sz="1400" spc="15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to</a:t>
            </a:r>
            <a:r>
              <a:rPr dirty="0" sz="1400" spc="2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some</a:t>
            </a:r>
            <a:r>
              <a:rPr dirty="0" sz="1400" spc="20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countries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81066" y="809778"/>
            <a:ext cx="1261110" cy="1116330"/>
            <a:chOff x="181066" y="809778"/>
            <a:chExt cx="1261110" cy="1116330"/>
          </a:xfrm>
        </p:grpSpPr>
        <p:sp>
          <p:nvSpPr>
            <p:cNvPr id="28" name="object 28" descr=""/>
            <p:cNvSpPr/>
            <p:nvPr/>
          </p:nvSpPr>
          <p:spPr>
            <a:xfrm>
              <a:off x="185829" y="814541"/>
              <a:ext cx="1251585" cy="1106805"/>
            </a:xfrm>
            <a:custGeom>
              <a:avLst/>
              <a:gdLst/>
              <a:ahLst/>
              <a:cxnLst/>
              <a:rect l="l" t="t" r="r" b="b"/>
              <a:pathLst>
                <a:path w="1251585" h="1106805">
                  <a:moveTo>
                    <a:pt x="1199083" y="1106685"/>
                  </a:moveTo>
                  <a:lnTo>
                    <a:pt x="729750" y="958799"/>
                  </a:lnTo>
                  <a:lnTo>
                    <a:pt x="0" y="958799"/>
                  </a:lnTo>
                  <a:lnTo>
                    <a:pt x="0" y="0"/>
                  </a:lnTo>
                  <a:lnTo>
                    <a:pt x="1251000" y="0"/>
                  </a:lnTo>
                  <a:lnTo>
                    <a:pt x="1251000" y="958799"/>
                  </a:lnTo>
                  <a:lnTo>
                    <a:pt x="1042500" y="958799"/>
                  </a:lnTo>
                  <a:lnTo>
                    <a:pt x="1199083" y="1106685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185829" y="814541"/>
              <a:ext cx="1251585" cy="1106805"/>
            </a:xfrm>
            <a:custGeom>
              <a:avLst/>
              <a:gdLst/>
              <a:ahLst/>
              <a:cxnLst/>
              <a:rect l="l" t="t" r="r" b="b"/>
              <a:pathLst>
                <a:path w="1251585" h="1106805">
                  <a:moveTo>
                    <a:pt x="0" y="0"/>
                  </a:moveTo>
                  <a:lnTo>
                    <a:pt x="729750" y="0"/>
                  </a:lnTo>
                  <a:lnTo>
                    <a:pt x="1042500" y="0"/>
                  </a:lnTo>
                  <a:lnTo>
                    <a:pt x="1251000" y="0"/>
                  </a:lnTo>
                  <a:lnTo>
                    <a:pt x="1251000" y="559300"/>
                  </a:lnTo>
                  <a:lnTo>
                    <a:pt x="1251000" y="799000"/>
                  </a:lnTo>
                  <a:lnTo>
                    <a:pt x="1251000" y="958799"/>
                  </a:lnTo>
                  <a:lnTo>
                    <a:pt x="1042500" y="958799"/>
                  </a:lnTo>
                  <a:lnTo>
                    <a:pt x="1199083" y="1106685"/>
                  </a:lnTo>
                  <a:lnTo>
                    <a:pt x="729750" y="958799"/>
                  </a:lnTo>
                  <a:lnTo>
                    <a:pt x="0" y="958799"/>
                  </a:lnTo>
                  <a:lnTo>
                    <a:pt x="0" y="799000"/>
                  </a:lnTo>
                  <a:lnTo>
                    <a:pt x="0" y="559300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 descr=""/>
          <p:cNvSpPr txBox="1"/>
          <p:nvPr/>
        </p:nvSpPr>
        <p:spPr>
          <a:xfrm>
            <a:off x="258854" y="855029"/>
            <a:ext cx="909319" cy="86741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b="1">
                <a:solidFill>
                  <a:srgbClr val="E3120B"/>
                </a:solidFill>
                <a:latin typeface="Arial Narrow"/>
                <a:cs typeface="Arial Narrow"/>
              </a:rPr>
              <a:t>US</a:t>
            </a:r>
            <a:r>
              <a:rPr dirty="0" sz="1400" spc="-5" b="1">
                <a:solidFill>
                  <a:srgbClr val="E3120B"/>
                </a:solidFill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growth </a:t>
            </a:r>
            <a:r>
              <a:rPr dirty="0" sz="1400">
                <a:latin typeface="Arial Narrow"/>
                <a:cs typeface="Arial Narrow"/>
              </a:rPr>
              <a:t>downgrade </a:t>
            </a:r>
            <a:r>
              <a:rPr dirty="0" sz="1400" spc="-25">
                <a:latin typeface="Arial Narrow"/>
                <a:cs typeface="Arial Narrow"/>
              </a:rPr>
              <a:t>to </a:t>
            </a:r>
            <a:r>
              <a:rPr dirty="0" sz="1400">
                <a:solidFill>
                  <a:srgbClr val="E3120B"/>
                </a:solidFill>
                <a:latin typeface="Arial Narrow"/>
                <a:cs typeface="Arial Narrow"/>
              </a:rPr>
              <a:t>1.7%</a:t>
            </a:r>
            <a:r>
              <a:rPr dirty="0" sz="1400">
                <a:latin typeface="Arial Narrow"/>
                <a:cs typeface="Arial Narrow"/>
              </a:rPr>
              <a:t>,</a:t>
            </a:r>
            <a:r>
              <a:rPr dirty="0" sz="1400" spc="-3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due</a:t>
            </a:r>
            <a:r>
              <a:rPr dirty="0" sz="1400" spc="-25">
                <a:latin typeface="Arial Narrow"/>
                <a:cs typeface="Arial Narrow"/>
              </a:rPr>
              <a:t> to </a:t>
            </a:r>
            <a:r>
              <a:rPr dirty="0" sz="1400">
                <a:latin typeface="Arial Narrow"/>
                <a:cs typeface="Arial Narrow"/>
              </a:rPr>
              <a:t>high</a:t>
            </a:r>
            <a:r>
              <a:rPr dirty="0" sz="1400" spc="40"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inﬂation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4304262" y="591637"/>
            <a:ext cx="1756410" cy="1183005"/>
            <a:chOff x="4304262" y="591637"/>
            <a:chExt cx="1756410" cy="1183005"/>
          </a:xfrm>
        </p:grpSpPr>
        <p:sp>
          <p:nvSpPr>
            <p:cNvPr id="32" name="object 32" descr=""/>
            <p:cNvSpPr/>
            <p:nvPr/>
          </p:nvSpPr>
          <p:spPr>
            <a:xfrm>
              <a:off x="4309024" y="596399"/>
              <a:ext cx="1746885" cy="1173480"/>
            </a:xfrm>
            <a:custGeom>
              <a:avLst/>
              <a:gdLst/>
              <a:ahLst/>
              <a:cxnLst/>
              <a:rect l="l" t="t" r="r" b="b"/>
              <a:pathLst>
                <a:path w="1746885" h="1173480">
                  <a:moveTo>
                    <a:pt x="504156" y="1173147"/>
                  </a:moveTo>
                  <a:lnTo>
                    <a:pt x="291049" y="877499"/>
                  </a:lnTo>
                  <a:lnTo>
                    <a:pt x="0" y="877499"/>
                  </a:lnTo>
                  <a:lnTo>
                    <a:pt x="0" y="0"/>
                  </a:lnTo>
                  <a:lnTo>
                    <a:pt x="1746299" y="0"/>
                  </a:lnTo>
                  <a:lnTo>
                    <a:pt x="1746299" y="877499"/>
                  </a:lnTo>
                  <a:lnTo>
                    <a:pt x="727624" y="877499"/>
                  </a:lnTo>
                  <a:lnTo>
                    <a:pt x="504156" y="1173147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309024" y="596399"/>
              <a:ext cx="1746885" cy="1173480"/>
            </a:xfrm>
            <a:custGeom>
              <a:avLst/>
              <a:gdLst/>
              <a:ahLst/>
              <a:cxnLst/>
              <a:rect l="l" t="t" r="r" b="b"/>
              <a:pathLst>
                <a:path w="1746885" h="1173480">
                  <a:moveTo>
                    <a:pt x="0" y="0"/>
                  </a:moveTo>
                  <a:lnTo>
                    <a:pt x="291049" y="0"/>
                  </a:lnTo>
                  <a:lnTo>
                    <a:pt x="727624" y="0"/>
                  </a:lnTo>
                  <a:lnTo>
                    <a:pt x="1746299" y="0"/>
                  </a:lnTo>
                  <a:lnTo>
                    <a:pt x="1746299" y="511874"/>
                  </a:lnTo>
                  <a:lnTo>
                    <a:pt x="1746299" y="731249"/>
                  </a:lnTo>
                  <a:lnTo>
                    <a:pt x="1746299" y="877499"/>
                  </a:lnTo>
                  <a:lnTo>
                    <a:pt x="727624" y="877499"/>
                  </a:lnTo>
                  <a:lnTo>
                    <a:pt x="504156" y="1173147"/>
                  </a:lnTo>
                  <a:lnTo>
                    <a:pt x="291049" y="877499"/>
                  </a:lnTo>
                  <a:lnTo>
                    <a:pt x="0" y="877499"/>
                  </a:lnTo>
                  <a:lnTo>
                    <a:pt x="0" y="731249"/>
                  </a:lnTo>
                  <a:lnTo>
                    <a:pt x="0" y="5118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4382050" y="596238"/>
            <a:ext cx="1062355" cy="44830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664"/>
              </a:lnSpc>
              <a:spcBef>
                <a:spcPts val="100"/>
              </a:spcBef>
            </a:pPr>
            <a:r>
              <a:rPr dirty="0" sz="1400">
                <a:latin typeface="Arial Narrow"/>
                <a:cs typeface="Arial Narrow"/>
              </a:rPr>
              <a:t>Recessions</a:t>
            </a:r>
            <a:r>
              <a:rPr dirty="0" sz="1400" spc="55">
                <a:latin typeface="Arial Narrow"/>
                <a:cs typeface="Arial Narrow"/>
              </a:rPr>
              <a:t> </a:t>
            </a:r>
            <a:r>
              <a:rPr dirty="0" sz="1400" spc="-25">
                <a:latin typeface="Arial Narrow"/>
                <a:cs typeface="Arial Narrow"/>
              </a:rPr>
              <a:t>in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64"/>
              </a:lnSpc>
            </a:pPr>
            <a:r>
              <a:rPr dirty="0" sz="1400" b="1">
                <a:solidFill>
                  <a:srgbClr val="E3120B"/>
                </a:solidFill>
                <a:latin typeface="Arial Narrow"/>
                <a:cs typeface="Arial Narrow"/>
              </a:rPr>
              <a:t>Russia</a:t>
            </a:r>
            <a:r>
              <a:rPr dirty="0" sz="1400" spc="-5" b="1">
                <a:solidFill>
                  <a:srgbClr val="E3120B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0D0D0D"/>
                </a:solidFill>
                <a:latin typeface="Arial Narrow"/>
                <a:cs typeface="Arial Narrow"/>
              </a:rPr>
              <a:t>(-</a:t>
            </a:r>
            <a:r>
              <a:rPr dirty="0" sz="1400" spc="-10">
                <a:solidFill>
                  <a:srgbClr val="0D0D0D"/>
                </a:solidFill>
                <a:latin typeface="Arial Narrow"/>
                <a:cs typeface="Arial Narrow"/>
              </a:rPr>
              <a:t>7.5%),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382050" y="1015338"/>
            <a:ext cx="1464310" cy="44830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b="1">
                <a:solidFill>
                  <a:srgbClr val="E3120B"/>
                </a:solidFill>
                <a:latin typeface="Arial Narrow"/>
                <a:cs typeface="Arial Narrow"/>
              </a:rPr>
              <a:t>Ukraine</a:t>
            </a:r>
            <a:r>
              <a:rPr dirty="0" sz="1400" spc="-5" b="1">
                <a:solidFill>
                  <a:srgbClr val="E3120B"/>
                </a:solidFill>
                <a:latin typeface="Arial Narrow"/>
                <a:cs typeface="Arial Narrow"/>
              </a:rPr>
              <a:t> </a:t>
            </a:r>
            <a:r>
              <a:rPr dirty="0" sz="1400">
                <a:solidFill>
                  <a:srgbClr val="0D0D0D"/>
                </a:solidFill>
                <a:latin typeface="Arial Narrow"/>
                <a:cs typeface="Arial Narrow"/>
              </a:rPr>
              <a:t>(-37%); </a:t>
            </a:r>
            <a:r>
              <a:rPr dirty="0" sz="1400" spc="-20">
                <a:solidFill>
                  <a:srgbClr val="0D0D0D"/>
                </a:solidFill>
                <a:latin typeface="Arial Narrow"/>
                <a:cs typeface="Arial Narrow"/>
              </a:rPr>
              <a:t>also </a:t>
            </a:r>
            <a:r>
              <a:rPr dirty="0" sz="1400" spc="-10">
                <a:solidFill>
                  <a:srgbClr val="0D0D0D"/>
                </a:solidFill>
                <a:latin typeface="Arial Narrow"/>
                <a:cs typeface="Arial Narrow"/>
              </a:rPr>
              <a:t>Germany,</a:t>
            </a:r>
            <a:r>
              <a:rPr dirty="0" sz="1400" spc="-55">
                <a:solidFill>
                  <a:srgbClr val="0D0D0D"/>
                </a:solidFill>
                <a:latin typeface="Arial Narrow"/>
                <a:cs typeface="Arial Narrow"/>
              </a:rPr>
              <a:t> </a:t>
            </a:r>
            <a:r>
              <a:rPr dirty="0" sz="1400" spc="-10">
                <a:solidFill>
                  <a:srgbClr val="0D0D0D"/>
                </a:solidFill>
                <a:latin typeface="Arial Narrow"/>
                <a:cs typeface="Arial Narrow"/>
              </a:rPr>
              <a:t>Italy,</a:t>
            </a:r>
            <a:r>
              <a:rPr dirty="0" sz="1400" spc="-70">
                <a:solidFill>
                  <a:srgbClr val="0D0D0D"/>
                </a:solidFill>
                <a:latin typeface="Arial Narrow"/>
                <a:cs typeface="Arial Narrow"/>
              </a:rPr>
              <a:t> </a:t>
            </a:r>
            <a:r>
              <a:rPr dirty="0" sz="1400" spc="-10">
                <a:solidFill>
                  <a:srgbClr val="0D0D0D"/>
                </a:solidFill>
                <a:latin typeface="Arial Narrow"/>
                <a:cs typeface="Arial Narrow"/>
              </a:rPr>
              <a:t>Turkey</a:t>
            </a:r>
            <a:endParaRPr sz="1400">
              <a:latin typeface="Arial Narrow"/>
              <a:cs typeface="Arial Narrow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165412" y="2296837"/>
            <a:ext cx="1397000" cy="889635"/>
            <a:chOff x="165412" y="2296837"/>
            <a:chExt cx="1397000" cy="889635"/>
          </a:xfrm>
        </p:grpSpPr>
        <p:sp>
          <p:nvSpPr>
            <p:cNvPr id="37" name="object 37" descr=""/>
            <p:cNvSpPr/>
            <p:nvPr/>
          </p:nvSpPr>
          <p:spPr>
            <a:xfrm>
              <a:off x="170175" y="2301600"/>
              <a:ext cx="1387475" cy="880110"/>
            </a:xfrm>
            <a:custGeom>
              <a:avLst/>
              <a:gdLst/>
              <a:ahLst/>
              <a:cxnLst/>
              <a:rect l="l" t="t" r="r" b="b"/>
              <a:pathLst>
                <a:path w="1387475" h="880110">
                  <a:moveTo>
                    <a:pt x="1033711" y="879500"/>
                  </a:moveTo>
                  <a:lnTo>
                    <a:pt x="809024" y="877499"/>
                  </a:lnTo>
                  <a:lnTo>
                    <a:pt x="0" y="877499"/>
                  </a:lnTo>
                  <a:lnTo>
                    <a:pt x="0" y="0"/>
                  </a:lnTo>
                  <a:lnTo>
                    <a:pt x="1386899" y="0"/>
                  </a:lnTo>
                  <a:lnTo>
                    <a:pt x="1386899" y="877499"/>
                  </a:lnTo>
                  <a:lnTo>
                    <a:pt x="1155749" y="877499"/>
                  </a:lnTo>
                  <a:lnTo>
                    <a:pt x="1033711" y="879500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70175" y="2301600"/>
              <a:ext cx="1387475" cy="880110"/>
            </a:xfrm>
            <a:custGeom>
              <a:avLst/>
              <a:gdLst/>
              <a:ahLst/>
              <a:cxnLst/>
              <a:rect l="l" t="t" r="r" b="b"/>
              <a:pathLst>
                <a:path w="1387475" h="880110">
                  <a:moveTo>
                    <a:pt x="0" y="0"/>
                  </a:moveTo>
                  <a:lnTo>
                    <a:pt x="809024" y="0"/>
                  </a:lnTo>
                  <a:lnTo>
                    <a:pt x="1155749" y="0"/>
                  </a:lnTo>
                  <a:lnTo>
                    <a:pt x="1386899" y="0"/>
                  </a:lnTo>
                  <a:lnTo>
                    <a:pt x="1386899" y="511874"/>
                  </a:lnTo>
                  <a:lnTo>
                    <a:pt x="1386899" y="731249"/>
                  </a:lnTo>
                  <a:lnTo>
                    <a:pt x="1386899" y="877499"/>
                  </a:lnTo>
                  <a:lnTo>
                    <a:pt x="1155749" y="877499"/>
                  </a:lnTo>
                  <a:lnTo>
                    <a:pt x="1033711" y="879500"/>
                  </a:lnTo>
                  <a:lnTo>
                    <a:pt x="809024" y="877499"/>
                  </a:lnTo>
                  <a:lnTo>
                    <a:pt x="0" y="877499"/>
                  </a:lnTo>
                  <a:lnTo>
                    <a:pt x="0" y="731249"/>
                  </a:lnTo>
                  <a:lnTo>
                    <a:pt x="0" y="511874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243200" y="2406213"/>
            <a:ext cx="1224915" cy="6578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b="1">
                <a:solidFill>
                  <a:srgbClr val="E3120B"/>
                </a:solidFill>
                <a:latin typeface="Arial Narrow"/>
                <a:cs typeface="Arial Narrow"/>
              </a:rPr>
              <a:t>Global</a:t>
            </a:r>
            <a:r>
              <a:rPr dirty="0" sz="1400" spc="-45" b="1">
                <a:solidFill>
                  <a:srgbClr val="E3120B"/>
                </a:solidFill>
                <a:latin typeface="Arial Narrow"/>
                <a:cs typeface="Arial Narrow"/>
              </a:rPr>
              <a:t> </a:t>
            </a:r>
            <a:r>
              <a:rPr dirty="0" sz="1400" spc="-10">
                <a:latin typeface="Arial Narrow"/>
                <a:cs typeface="Arial Narrow"/>
              </a:rPr>
              <a:t>inﬂation: </a:t>
            </a:r>
            <a:r>
              <a:rPr dirty="0" sz="1400">
                <a:latin typeface="Arial Narrow"/>
                <a:cs typeface="Arial Narrow"/>
              </a:rPr>
              <a:t>from</a:t>
            </a:r>
            <a:r>
              <a:rPr dirty="0" sz="1400" spc="-3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5.6%</a:t>
            </a:r>
            <a:r>
              <a:rPr dirty="0" sz="1400" spc="-30">
                <a:latin typeface="Arial Narrow"/>
                <a:cs typeface="Arial Narrow"/>
              </a:rPr>
              <a:t> </a:t>
            </a:r>
            <a:r>
              <a:rPr dirty="0" sz="1400">
                <a:latin typeface="Arial Narrow"/>
                <a:cs typeface="Arial Narrow"/>
              </a:rPr>
              <a:t>pre-</a:t>
            </a:r>
            <a:r>
              <a:rPr dirty="0" sz="1400" spc="-25">
                <a:latin typeface="Arial Narrow"/>
                <a:cs typeface="Arial Narrow"/>
              </a:rPr>
              <a:t>war</a:t>
            </a:r>
            <a:endParaRPr sz="1400">
              <a:latin typeface="Arial Narrow"/>
              <a:cs typeface="Arial Narrow"/>
            </a:endParaRPr>
          </a:p>
          <a:p>
            <a:pPr marL="12700">
              <a:lnSpc>
                <a:spcPts val="1600"/>
              </a:lnSpc>
            </a:pPr>
            <a:r>
              <a:rPr dirty="0" sz="1400">
                <a:latin typeface="Arial Narrow"/>
                <a:cs typeface="Arial Narrow"/>
              </a:rPr>
              <a:t>to</a:t>
            </a:r>
            <a:r>
              <a:rPr dirty="0" sz="1400" spc="-10">
                <a:latin typeface="Arial Narrow"/>
                <a:cs typeface="Arial Narrow"/>
              </a:rPr>
              <a:t> </a:t>
            </a:r>
            <a:r>
              <a:rPr dirty="0" sz="1400" b="1">
                <a:solidFill>
                  <a:srgbClr val="E3120B"/>
                </a:solidFill>
                <a:latin typeface="Arial Narrow"/>
                <a:cs typeface="Arial Narrow"/>
              </a:rPr>
              <a:t>8%</a:t>
            </a:r>
            <a:r>
              <a:rPr dirty="0" sz="1400" spc="-10" b="1">
                <a:solidFill>
                  <a:srgbClr val="E3120B"/>
                </a:solidFill>
                <a:latin typeface="Arial Narrow"/>
                <a:cs typeface="Arial Narrow"/>
              </a:rPr>
              <a:t> </a:t>
            </a:r>
            <a:r>
              <a:rPr dirty="0" sz="1400" spc="-25">
                <a:latin typeface="Arial Narrow"/>
                <a:cs typeface="Arial Narrow"/>
              </a:rPr>
              <a:t>now</a:t>
            </a:r>
            <a:endParaRPr sz="1400">
              <a:latin typeface="Arial Narrow"/>
              <a:cs typeface="Arial Narrow"/>
            </a:endParaRPr>
          </a:p>
        </p:txBody>
      </p:sp>
      <p:sp>
        <p:nvSpPr>
          <p:cNvPr id="40" name="object 40" descr=""/>
          <p:cNvSpPr/>
          <p:nvPr/>
        </p:nvSpPr>
        <p:spPr>
          <a:xfrm>
            <a:off x="1266225" y="4655899"/>
            <a:ext cx="1990089" cy="204470"/>
          </a:xfrm>
          <a:custGeom>
            <a:avLst/>
            <a:gdLst/>
            <a:ahLst/>
            <a:cxnLst/>
            <a:rect l="l" t="t" r="r" b="b"/>
            <a:pathLst>
              <a:path w="1990089" h="204470">
                <a:moveTo>
                  <a:pt x="1989899" y="203999"/>
                </a:moveTo>
                <a:lnTo>
                  <a:pt x="0" y="203999"/>
                </a:lnTo>
                <a:lnTo>
                  <a:pt x="0" y="0"/>
                </a:lnTo>
                <a:lnTo>
                  <a:pt x="1989899" y="0"/>
                </a:lnTo>
                <a:lnTo>
                  <a:pt x="1989899" y="203999"/>
                </a:lnTo>
                <a:close/>
              </a:path>
            </a:pathLst>
          </a:custGeom>
          <a:solidFill>
            <a:srgbClr val="F4F4E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 descr=""/>
          <p:cNvSpPr txBox="1"/>
          <p:nvPr/>
        </p:nvSpPr>
        <p:spPr>
          <a:xfrm>
            <a:off x="230825" y="4775061"/>
            <a:ext cx="155511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latin typeface="Tahoma"/>
                <a:cs typeface="Tahoma"/>
              </a:rPr>
              <a:t>Source:</a:t>
            </a:r>
            <a:r>
              <a:rPr dirty="0" sz="800" spc="8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EIU</a:t>
            </a:r>
            <a:r>
              <a:rPr dirty="0" sz="800" spc="85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July</a:t>
            </a:r>
            <a:r>
              <a:rPr dirty="0" sz="800" spc="90">
                <a:latin typeface="Tahoma"/>
                <a:cs typeface="Tahoma"/>
              </a:rPr>
              <a:t> </a:t>
            </a:r>
            <a:r>
              <a:rPr dirty="0" sz="800">
                <a:latin typeface="Tahoma"/>
                <a:cs typeface="Tahoma"/>
              </a:rPr>
              <a:t>2022</a:t>
            </a:r>
            <a:r>
              <a:rPr dirty="0" sz="800" spc="85">
                <a:latin typeface="Tahoma"/>
                <a:cs typeface="Tahoma"/>
              </a:rPr>
              <a:t> </a:t>
            </a:r>
            <a:r>
              <a:rPr dirty="0" sz="800" spc="-10">
                <a:latin typeface="Tahoma"/>
                <a:cs typeface="Tahoma"/>
              </a:rPr>
              <a:t>forecasts</a:t>
            </a:r>
            <a:endParaRPr sz="800">
              <a:latin typeface="Tahoma"/>
              <a:cs typeface="Tahoma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4775537" y="1814437"/>
            <a:ext cx="1214755" cy="1541145"/>
            <a:chOff x="4775537" y="1814437"/>
            <a:chExt cx="1214755" cy="1541145"/>
          </a:xfrm>
        </p:grpSpPr>
        <p:sp>
          <p:nvSpPr>
            <p:cNvPr id="43" name="object 43" descr=""/>
            <p:cNvSpPr/>
            <p:nvPr/>
          </p:nvSpPr>
          <p:spPr>
            <a:xfrm>
              <a:off x="4780300" y="1819200"/>
              <a:ext cx="297815" cy="336550"/>
            </a:xfrm>
            <a:custGeom>
              <a:avLst/>
              <a:gdLst/>
              <a:ahLst/>
              <a:cxnLst/>
              <a:rect l="l" t="t" r="r" b="b"/>
              <a:pathLst>
                <a:path w="297814" h="336550">
                  <a:moveTo>
                    <a:pt x="148799" y="335999"/>
                  </a:moveTo>
                  <a:lnTo>
                    <a:pt x="0" y="261599"/>
                  </a:lnTo>
                  <a:lnTo>
                    <a:pt x="0" y="74399"/>
                  </a:lnTo>
                  <a:lnTo>
                    <a:pt x="148799" y="0"/>
                  </a:lnTo>
                  <a:lnTo>
                    <a:pt x="297599" y="74399"/>
                  </a:lnTo>
                  <a:lnTo>
                    <a:pt x="297599" y="261599"/>
                  </a:lnTo>
                  <a:lnTo>
                    <a:pt x="148799" y="335999"/>
                  </a:lnTo>
                  <a:close/>
                </a:path>
              </a:pathLst>
            </a:custGeom>
            <a:solidFill>
              <a:srgbClr val="351B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780300" y="1819200"/>
              <a:ext cx="297815" cy="336550"/>
            </a:xfrm>
            <a:custGeom>
              <a:avLst/>
              <a:gdLst/>
              <a:ahLst/>
              <a:cxnLst/>
              <a:rect l="l" t="t" r="r" b="b"/>
              <a:pathLst>
                <a:path w="297814" h="336550">
                  <a:moveTo>
                    <a:pt x="148799" y="335999"/>
                  </a:moveTo>
                  <a:lnTo>
                    <a:pt x="0" y="261599"/>
                  </a:lnTo>
                  <a:lnTo>
                    <a:pt x="0" y="74399"/>
                  </a:lnTo>
                  <a:lnTo>
                    <a:pt x="148799" y="0"/>
                  </a:lnTo>
                  <a:lnTo>
                    <a:pt x="297599" y="74399"/>
                  </a:lnTo>
                  <a:lnTo>
                    <a:pt x="297599" y="261599"/>
                  </a:lnTo>
                  <a:lnTo>
                    <a:pt x="148799" y="335999"/>
                  </a:lnTo>
                  <a:close/>
                </a:path>
              </a:pathLst>
            </a:custGeom>
            <a:ln w="952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5687602" y="3014789"/>
              <a:ext cx="297815" cy="336550"/>
            </a:xfrm>
            <a:custGeom>
              <a:avLst/>
              <a:gdLst/>
              <a:ahLst/>
              <a:cxnLst/>
              <a:rect l="l" t="t" r="r" b="b"/>
              <a:pathLst>
                <a:path w="297814" h="336550">
                  <a:moveTo>
                    <a:pt x="148799" y="335999"/>
                  </a:moveTo>
                  <a:lnTo>
                    <a:pt x="0" y="261599"/>
                  </a:lnTo>
                  <a:lnTo>
                    <a:pt x="0" y="74399"/>
                  </a:lnTo>
                  <a:lnTo>
                    <a:pt x="148799" y="0"/>
                  </a:lnTo>
                  <a:lnTo>
                    <a:pt x="297599" y="74399"/>
                  </a:lnTo>
                  <a:lnTo>
                    <a:pt x="297599" y="261599"/>
                  </a:lnTo>
                  <a:lnTo>
                    <a:pt x="148799" y="335999"/>
                  </a:lnTo>
                  <a:close/>
                </a:path>
              </a:pathLst>
            </a:custGeom>
            <a:solidFill>
              <a:srgbClr val="351B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5687602" y="3014789"/>
              <a:ext cx="297815" cy="336550"/>
            </a:xfrm>
            <a:custGeom>
              <a:avLst/>
              <a:gdLst/>
              <a:ahLst/>
              <a:cxnLst/>
              <a:rect l="l" t="t" r="r" b="b"/>
              <a:pathLst>
                <a:path w="297814" h="336550">
                  <a:moveTo>
                    <a:pt x="148799" y="335999"/>
                  </a:moveTo>
                  <a:lnTo>
                    <a:pt x="0" y="261599"/>
                  </a:lnTo>
                  <a:lnTo>
                    <a:pt x="0" y="74399"/>
                  </a:lnTo>
                  <a:lnTo>
                    <a:pt x="148799" y="0"/>
                  </a:lnTo>
                  <a:lnTo>
                    <a:pt x="297599" y="74399"/>
                  </a:lnTo>
                  <a:lnTo>
                    <a:pt x="297599" y="261599"/>
                  </a:lnTo>
                  <a:lnTo>
                    <a:pt x="148799" y="335999"/>
                  </a:lnTo>
                  <a:close/>
                </a:path>
              </a:pathLst>
            </a:custGeom>
            <a:ln w="952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7" name="object 47" descr=""/>
          <p:cNvSpPr txBox="1"/>
          <p:nvPr/>
        </p:nvSpPr>
        <p:spPr>
          <a:xfrm>
            <a:off x="4681860" y="2189878"/>
            <a:ext cx="1873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35">
                <a:solidFill>
                  <a:srgbClr val="FFFFFF"/>
                </a:solidFill>
                <a:latin typeface="Tahoma"/>
                <a:cs typeface="Tahoma"/>
              </a:rPr>
              <a:t>UA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837496" y="1894103"/>
            <a:ext cx="1835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Tahoma"/>
                <a:cs typeface="Tahoma"/>
              </a:rPr>
              <a:t>RU</a:t>
            </a:r>
            <a:endParaRPr sz="900">
              <a:latin typeface="Tahoma"/>
              <a:cs typeface="Tahoma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754293" y="3089703"/>
            <a:ext cx="1644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5">
                <a:solidFill>
                  <a:srgbClr val="FFFFFF"/>
                </a:solidFill>
                <a:latin typeface="Tahoma"/>
                <a:cs typeface="Tahoma"/>
              </a:rPr>
              <a:t>LK</a:t>
            </a:r>
            <a:endParaRPr sz="900">
              <a:latin typeface="Tahoma"/>
              <a:cs typeface="Tahoma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6743495" y="2719878"/>
            <a:ext cx="307340" cy="346075"/>
            <a:chOff x="6743495" y="2719878"/>
            <a:chExt cx="307340" cy="346075"/>
          </a:xfrm>
        </p:grpSpPr>
        <p:sp>
          <p:nvSpPr>
            <p:cNvPr id="51" name="object 51" descr=""/>
            <p:cNvSpPr/>
            <p:nvPr/>
          </p:nvSpPr>
          <p:spPr>
            <a:xfrm>
              <a:off x="6748257" y="2724641"/>
              <a:ext cx="297815" cy="336550"/>
            </a:xfrm>
            <a:custGeom>
              <a:avLst/>
              <a:gdLst/>
              <a:ahLst/>
              <a:cxnLst/>
              <a:rect l="l" t="t" r="r" b="b"/>
              <a:pathLst>
                <a:path w="297815" h="336550">
                  <a:moveTo>
                    <a:pt x="148799" y="335999"/>
                  </a:moveTo>
                  <a:lnTo>
                    <a:pt x="0" y="261599"/>
                  </a:lnTo>
                  <a:lnTo>
                    <a:pt x="0" y="74399"/>
                  </a:lnTo>
                  <a:lnTo>
                    <a:pt x="148799" y="0"/>
                  </a:lnTo>
                  <a:lnTo>
                    <a:pt x="297599" y="74399"/>
                  </a:lnTo>
                  <a:lnTo>
                    <a:pt x="297599" y="261599"/>
                  </a:lnTo>
                  <a:lnTo>
                    <a:pt x="148799" y="335999"/>
                  </a:lnTo>
                  <a:close/>
                </a:path>
              </a:pathLst>
            </a:custGeom>
            <a:solidFill>
              <a:srgbClr val="FF57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748257" y="2724641"/>
              <a:ext cx="297815" cy="336550"/>
            </a:xfrm>
            <a:custGeom>
              <a:avLst/>
              <a:gdLst/>
              <a:ahLst/>
              <a:cxnLst/>
              <a:rect l="l" t="t" r="r" b="b"/>
              <a:pathLst>
                <a:path w="297815" h="336550">
                  <a:moveTo>
                    <a:pt x="148799" y="335999"/>
                  </a:moveTo>
                  <a:lnTo>
                    <a:pt x="0" y="261599"/>
                  </a:lnTo>
                  <a:lnTo>
                    <a:pt x="0" y="74399"/>
                  </a:lnTo>
                  <a:lnTo>
                    <a:pt x="148799" y="0"/>
                  </a:lnTo>
                  <a:lnTo>
                    <a:pt x="297599" y="74399"/>
                  </a:lnTo>
                  <a:lnTo>
                    <a:pt x="297599" y="261599"/>
                  </a:lnTo>
                  <a:lnTo>
                    <a:pt x="148799" y="335999"/>
                  </a:lnTo>
                  <a:close/>
                </a:path>
              </a:pathLst>
            </a:custGeom>
            <a:ln w="952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3" name="object 53" descr=""/>
          <p:cNvSpPr txBox="1"/>
          <p:nvPr/>
        </p:nvSpPr>
        <p:spPr>
          <a:xfrm>
            <a:off x="6802685" y="2799552"/>
            <a:ext cx="1892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40">
                <a:solidFill>
                  <a:srgbClr val="0D0D0D"/>
                </a:solidFill>
                <a:latin typeface="Tahoma"/>
                <a:cs typeface="Tahoma"/>
              </a:rPr>
              <a:t>VN</a:t>
            </a:r>
            <a:endParaRPr sz="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Growth</a:t>
            </a:r>
            <a:r>
              <a:rPr dirty="0" spc="95"/>
              <a:t> </a:t>
            </a:r>
            <a:r>
              <a:rPr dirty="0"/>
              <a:t>falls</a:t>
            </a:r>
            <a:r>
              <a:rPr dirty="0" spc="95"/>
              <a:t> </a:t>
            </a:r>
            <a:r>
              <a:rPr dirty="0"/>
              <a:t>to</a:t>
            </a:r>
            <a:r>
              <a:rPr dirty="0" spc="95"/>
              <a:t> </a:t>
            </a:r>
            <a:r>
              <a:rPr dirty="0"/>
              <a:t>2.1%</a:t>
            </a:r>
            <a:r>
              <a:rPr dirty="0" spc="100"/>
              <a:t> </a:t>
            </a:r>
            <a:r>
              <a:rPr dirty="0"/>
              <a:t>next</a:t>
            </a:r>
            <a:r>
              <a:rPr dirty="0" spc="95"/>
              <a:t> </a:t>
            </a:r>
            <a:r>
              <a:rPr dirty="0"/>
              <a:t>year:</a:t>
            </a:r>
            <a:r>
              <a:rPr dirty="0" spc="-20"/>
              <a:t> </a:t>
            </a:r>
            <a:r>
              <a:rPr dirty="0"/>
              <a:t>APAC</a:t>
            </a:r>
            <a:r>
              <a:rPr dirty="0" spc="95"/>
              <a:t> </a:t>
            </a:r>
            <a:r>
              <a:rPr dirty="0"/>
              <a:t>most</a:t>
            </a:r>
            <a:r>
              <a:rPr dirty="0" spc="95"/>
              <a:t> </a:t>
            </a:r>
            <a:r>
              <a:rPr dirty="0"/>
              <a:t>consistent</a:t>
            </a:r>
            <a:r>
              <a:rPr dirty="0" spc="100"/>
              <a:t> </a:t>
            </a:r>
            <a:r>
              <a:rPr dirty="0"/>
              <a:t>over</a:t>
            </a:r>
            <a:r>
              <a:rPr dirty="0" spc="95"/>
              <a:t> </a:t>
            </a:r>
            <a:r>
              <a:rPr dirty="0"/>
              <a:t>the</a:t>
            </a:r>
            <a:r>
              <a:rPr dirty="0" spc="95"/>
              <a:t> </a:t>
            </a:r>
            <a:r>
              <a:rPr dirty="0" spc="-10"/>
              <a:t>cycle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13025" y="779475"/>
            <a:ext cx="7649845" cy="3797300"/>
            <a:chOff x="113025" y="779475"/>
            <a:chExt cx="7649845" cy="37973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25" y="779475"/>
              <a:ext cx="7649800" cy="379696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75" y="817575"/>
              <a:ext cx="7535499" cy="3682665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333188" y="923586"/>
              <a:ext cx="2245995" cy="765810"/>
            </a:xfrm>
            <a:custGeom>
              <a:avLst/>
              <a:gdLst/>
              <a:ahLst/>
              <a:cxnLst/>
              <a:rect l="l" t="t" r="r" b="b"/>
              <a:pathLst>
                <a:path w="2245995" h="765810">
                  <a:moveTo>
                    <a:pt x="921194" y="765600"/>
                  </a:moveTo>
                  <a:lnTo>
                    <a:pt x="374249" y="634799"/>
                  </a:lnTo>
                  <a:lnTo>
                    <a:pt x="0" y="634799"/>
                  </a:lnTo>
                  <a:lnTo>
                    <a:pt x="0" y="0"/>
                  </a:lnTo>
                  <a:lnTo>
                    <a:pt x="2245499" y="0"/>
                  </a:lnTo>
                  <a:lnTo>
                    <a:pt x="2245499" y="634799"/>
                  </a:lnTo>
                  <a:lnTo>
                    <a:pt x="935624" y="634799"/>
                  </a:lnTo>
                  <a:lnTo>
                    <a:pt x="921194" y="765600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333188" y="923586"/>
              <a:ext cx="2245995" cy="765810"/>
            </a:xfrm>
            <a:custGeom>
              <a:avLst/>
              <a:gdLst/>
              <a:ahLst/>
              <a:cxnLst/>
              <a:rect l="l" t="t" r="r" b="b"/>
              <a:pathLst>
                <a:path w="2245995" h="765810">
                  <a:moveTo>
                    <a:pt x="0" y="0"/>
                  </a:moveTo>
                  <a:lnTo>
                    <a:pt x="374249" y="0"/>
                  </a:lnTo>
                  <a:lnTo>
                    <a:pt x="935624" y="0"/>
                  </a:lnTo>
                  <a:lnTo>
                    <a:pt x="2245499" y="0"/>
                  </a:lnTo>
                  <a:lnTo>
                    <a:pt x="2245499" y="370299"/>
                  </a:lnTo>
                  <a:lnTo>
                    <a:pt x="2245499" y="528999"/>
                  </a:lnTo>
                  <a:lnTo>
                    <a:pt x="2245499" y="634799"/>
                  </a:lnTo>
                  <a:lnTo>
                    <a:pt x="935624" y="634799"/>
                  </a:lnTo>
                  <a:lnTo>
                    <a:pt x="921194" y="765600"/>
                  </a:lnTo>
                  <a:lnTo>
                    <a:pt x="374249" y="634799"/>
                  </a:lnTo>
                  <a:lnTo>
                    <a:pt x="0" y="634799"/>
                  </a:lnTo>
                  <a:lnTo>
                    <a:pt x="0" y="528999"/>
                  </a:lnTo>
                  <a:lnTo>
                    <a:pt x="0" y="3702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5368113" y="906849"/>
            <a:ext cx="1830705" cy="65786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>
              <a:lnSpc>
                <a:spcPts val="1650"/>
              </a:lnSpc>
              <a:spcBef>
                <a:spcPts val="180"/>
              </a:spcBef>
            </a:pPr>
            <a:r>
              <a:rPr dirty="0" sz="1400" spc="80">
                <a:latin typeface="Tahoma"/>
                <a:cs typeface="Tahoma"/>
              </a:rPr>
              <a:t>2022</a:t>
            </a:r>
            <a:r>
              <a:rPr dirty="0" sz="1400" spc="-45">
                <a:latin typeface="Tahoma"/>
                <a:cs typeface="Tahoma"/>
              </a:rPr>
              <a:t> </a:t>
            </a:r>
            <a:r>
              <a:rPr dirty="0" sz="1400" spc="85">
                <a:latin typeface="Tahoma"/>
                <a:cs typeface="Tahoma"/>
              </a:rPr>
              <a:t>GDP</a:t>
            </a:r>
            <a:r>
              <a:rPr dirty="0" sz="1400" spc="-50">
                <a:latin typeface="Tahoma"/>
                <a:cs typeface="Tahoma"/>
              </a:rPr>
              <a:t> </a:t>
            </a:r>
            <a:r>
              <a:rPr dirty="0" sz="1400" spc="45">
                <a:latin typeface="Tahoma"/>
                <a:cs typeface="Tahoma"/>
              </a:rPr>
              <a:t>forecast </a:t>
            </a:r>
            <a:r>
              <a:rPr dirty="0" sz="1400" spc="60">
                <a:latin typeface="Tahoma"/>
                <a:cs typeface="Tahoma"/>
              </a:rPr>
              <a:t>change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 spc="60">
                <a:latin typeface="Tahoma"/>
                <a:cs typeface="Tahoma"/>
              </a:rPr>
              <a:t>since</a:t>
            </a:r>
            <a:r>
              <a:rPr dirty="0" sz="1400" spc="-30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Ukraine invasion</a:t>
            </a:r>
            <a:endParaRPr sz="1400">
              <a:latin typeface="Tahoma"/>
              <a:cs typeface="Tahom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3051670" y="4208386"/>
            <a:ext cx="1772920" cy="589280"/>
            <a:chOff x="3051670" y="4208386"/>
            <a:chExt cx="1772920" cy="589280"/>
          </a:xfrm>
        </p:grpSpPr>
        <p:sp>
          <p:nvSpPr>
            <p:cNvPr id="10" name="object 10" descr=""/>
            <p:cNvSpPr/>
            <p:nvPr/>
          </p:nvSpPr>
          <p:spPr>
            <a:xfrm>
              <a:off x="3056432" y="4213149"/>
              <a:ext cx="1763395" cy="579755"/>
            </a:xfrm>
            <a:custGeom>
              <a:avLst/>
              <a:gdLst/>
              <a:ahLst/>
              <a:cxnLst/>
              <a:rect l="l" t="t" r="r" b="b"/>
              <a:pathLst>
                <a:path w="1763395" h="579754">
                  <a:moveTo>
                    <a:pt x="1762800" y="579127"/>
                  </a:moveTo>
                  <a:lnTo>
                    <a:pt x="0" y="579127"/>
                  </a:lnTo>
                  <a:lnTo>
                    <a:pt x="0" y="141127"/>
                  </a:lnTo>
                  <a:lnTo>
                    <a:pt x="293800" y="141127"/>
                  </a:lnTo>
                  <a:lnTo>
                    <a:pt x="731597" y="0"/>
                  </a:lnTo>
                  <a:lnTo>
                    <a:pt x="734500" y="141127"/>
                  </a:lnTo>
                  <a:lnTo>
                    <a:pt x="1762800" y="141127"/>
                  </a:lnTo>
                  <a:lnTo>
                    <a:pt x="1762800" y="579127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3056432" y="4213149"/>
              <a:ext cx="1763395" cy="579755"/>
            </a:xfrm>
            <a:custGeom>
              <a:avLst/>
              <a:gdLst/>
              <a:ahLst/>
              <a:cxnLst/>
              <a:rect l="l" t="t" r="r" b="b"/>
              <a:pathLst>
                <a:path w="1763395" h="579754">
                  <a:moveTo>
                    <a:pt x="0" y="141127"/>
                  </a:moveTo>
                  <a:lnTo>
                    <a:pt x="293800" y="141127"/>
                  </a:lnTo>
                  <a:lnTo>
                    <a:pt x="731597" y="0"/>
                  </a:lnTo>
                  <a:lnTo>
                    <a:pt x="734500" y="141127"/>
                  </a:lnTo>
                  <a:lnTo>
                    <a:pt x="1762800" y="141127"/>
                  </a:lnTo>
                  <a:lnTo>
                    <a:pt x="1762800" y="214127"/>
                  </a:lnTo>
                  <a:lnTo>
                    <a:pt x="1762800" y="323627"/>
                  </a:lnTo>
                  <a:lnTo>
                    <a:pt x="1762800" y="579127"/>
                  </a:lnTo>
                  <a:lnTo>
                    <a:pt x="734500" y="579127"/>
                  </a:lnTo>
                  <a:lnTo>
                    <a:pt x="293800" y="579127"/>
                  </a:lnTo>
                  <a:lnTo>
                    <a:pt x="0" y="579127"/>
                  </a:lnTo>
                  <a:lnTo>
                    <a:pt x="0" y="323627"/>
                  </a:lnTo>
                  <a:lnTo>
                    <a:pt x="0" y="214127"/>
                  </a:lnTo>
                  <a:lnTo>
                    <a:pt x="0" y="141127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3091357" y="4448690"/>
            <a:ext cx="165608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65">
                <a:latin typeface="Tahoma"/>
                <a:cs typeface="Tahoma"/>
              </a:rPr>
              <a:t>0%</a:t>
            </a:r>
            <a:r>
              <a:rPr dirty="0" sz="1400" spc="6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growth</a:t>
            </a:r>
            <a:r>
              <a:rPr dirty="0" sz="1400" spc="5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in</a:t>
            </a:r>
            <a:r>
              <a:rPr dirty="0" sz="1400" spc="60">
                <a:latin typeface="Tahoma"/>
                <a:cs typeface="Tahoma"/>
              </a:rPr>
              <a:t> </a:t>
            </a:r>
            <a:r>
              <a:rPr dirty="0" sz="1400" spc="35">
                <a:latin typeface="Tahoma"/>
                <a:cs typeface="Tahoma"/>
              </a:rPr>
              <a:t>2023!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797600" y="817574"/>
            <a:ext cx="1202690" cy="2959100"/>
          </a:xfrm>
          <a:prstGeom prst="rect">
            <a:avLst/>
          </a:prstGeom>
          <a:solidFill>
            <a:srgbClr val="F4F4EE"/>
          </a:solidFill>
          <a:ln w="9524">
            <a:solidFill>
              <a:srgbClr val="E3120B"/>
            </a:solidFill>
          </a:ln>
        </p:spPr>
        <p:txBody>
          <a:bodyPr wrap="square" lIns="0" tIns="100330" rIns="0" bIns="0" rtlCol="0" vert="horz">
            <a:spAutoFit/>
          </a:bodyPr>
          <a:lstStyle/>
          <a:p>
            <a:pPr marL="47625">
              <a:lnSpc>
                <a:spcPts val="1664"/>
              </a:lnSpc>
              <a:spcBef>
                <a:spcPts val="790"/>
              </a:spcBef>
            </a:pPr>
            <a:r>
              <a:rPr dirty="0" sz="1400" spc="-20" b="1">
                <a:latin typeface="Tahoma"/>
                <a:cs typeface="Tahoma"/>
              </a:rPr>
              <a:t>2023</a:t>
            </a:r>
            <a:endParaRPr sz="1400">
              <a:latin typeface="Tahoma"/>
              <a:cs typeface="Tahoma"/>
            </a:endParaRPr>
          </a:p>
          <a:p>
            <a:pPr marL="47625" marR="74295">
              <a:lnSpc>
                <a:spcPts val="1650"/>
              </a:lnSpc>
              <a:spcBef>
                <a:spcPts val="65"/>
              </a:spcBef>
            </a:pPr>
            <a:r>
              <a:rPr dirty="0" sz="1400" spc="-25" b="1">
                <a:latin typeface="Tahoma"/>
                <a:cs typeface="Tahoma"/>
              </a:rPr>
              <a:t>full-</a:t>
            </a:r>
            <a:r>
              <a:rPr dirty="0" sz="1400" spc="-35" b="1">
                <a:latin typeface="Tahoma"/>
                <a:cs typeface="Tahoma"/>
              </a:rPr>
              <a:t>year</a:t>
            </a:r>
            <a:r>
              <a:rPr dirty="0" sz="1400" spc="-15" b="1">
                <a:latin typeface="Tahoma"/>
                <a:cs typeface="Tahoma"/>
              </a:rPr>
              <a:t> </a:t>
            </a:r>
            <a:r>
              <a:rPr dirty="0" sz="1400" b="1">
                <a:latin typeface="Tahoma"/>
                <a:cs typeface="Tahoma"/>
              </a:rPr>
              <a:t>-</a:t>
            </a:r>
            <a:r>
              <a:rPr dirty="0" sz="1400" spc="-25" b="1">
                <a:latin typeface="Tahoma"/>
                <a:cs typeface="Tahoma"/>
              </a:rPr>
              <a:t>ve </a:t>
            </a:r>
            <a:r>
              <a:rPr dirty="0" sz="1400" spc="-45" b="1">
                <a:latin typeface="Tahoma"/>
                <a:cs typeface="Tahoma"/>
              </a:rPr>
              <a:t>growth</a:t>
            </a:r>
            <a:r>
              <a:rPr dirty="0" sz="1400" spc="-50" b="1">
                <a:latin typeface="Tahoma"/>
                <a:cs typeface="Tahoma"/>
              </a:rPr>
              <a:t> </a:t>
            </a:r>
            <a:r>
              <a:rPr dirty="0" sz="1400" spc="-25" b="1">
                <a:latin typeface="Tahoma"/>
                <a:cs typeface="Tahoma"/>
              </a:rPr>
              <a:t>in: </a:t>
            </a:r>
            <a:r>
              <a:rPr dirty="0" sz="1400">
                <a:latin typeface="Tahoma"/>
                <a:cs typeface="Tahoma"/>
              </a:rPr>
              <a:t>AT,</a:t>
            </a:r>
            <a:r>
              <a:rPr dirty="0" sz="1400" spc="-40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DE,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IT,</a:t>
            </a:r>
            <a:endParaRPr sz="1400">
              <a:latin typeface="Tahoma"/>
              <a:cs typeface="Tahoma"/>
            </a:endParaRPr>
          </a:p>
          <a:p>
            <a:pPr marL="47625" marR="208915">
              <a:lnSpc>
                <a:spcPts val="1650"/>
              </a:lnSpc>
            </a:pPr>
            <a:r>
              <a:rPr dirty="0" sz="1400">
                <a:latin typeface="Tahoma"/>
                <a:cs typeface="Tahoma"/>
              </a:rPr>
              <a:t>LK,</a:t>
            </a:r>
            <a:r>
              <a:rPr dirty="0" sz="1400" spc="15">
                <a:latin typeface="Tahoma"/>
                <a:cs typeface="Tahoma"/>
              </a:rPr>
              <a:t> </a:t>
            </a:r>
            <a:r>
              <a:rPr dirty="0" sz="1400" spc="50">
                <a:latin typeface="Tahoma"/>
                <a:cs typeface="Tahoma"/>
              </a:rPr>
              <a:t>NL,</a:t>
            </a:r>
            <a:r>
              <a:rPr dirty="0" sz="1400" spc="1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RU, </a:t>
            </a:r>
            <a:r>
              <a:rPr dirty="0" sz="1400">
                <a:latin typeface="Tahoma"/>
                <a:cs typeface="Tahoma"/>
              </a:rPr>
              <a:t>TL,</a:t>
            </a:r>
            <a:r>
              <a:rPr dirty="0" sz="1400" spc="70">
                <a:latin typeface="Tahoma"/>
                <a:cs typeface="Tahoma"/>
              </a:rPr>
              <a:t> UK</a:t>
            </a:r>
            <a:endParaRPr sz="14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350">
              <a:latin typeface="Tahoma"/>
              <a:cs typeface="Tahoma"/>
            </a:endParaRPr>
          </a:p>
          <a:p>
            <a:pPr marL="47625" marR="199390">
              <a:lnSpc>
                <a:spcPts val="1650"/>
              </a:lnSpc>
            </a:pPr>
            <a:r>
              <a:rPr dirty="0" sz="1400" spc="80">
                <a:latin typeface="Tahoma"/>
                <a:cs typeface="Tahoma"/>
              </a:rPr>
              <a:t>APAC</a:t>
            </a:r>
            <a:r>
              <a:rPr dirty="0" sz="1400" spc="-35">
                <a:latin typeface="Tahoma"/>
                <a:cs typeface="Tahoma"/>
              </a:rPr>
              <a:t> </a:t>
            </a:r>
            <a:r>
              <a:rPr dirty="0" sz="1400" spc="-25">
                <a:latin typeface="Tahoma"/>
                <a:cs typeface="Tahoma"/>
              </a:rPr>
              <a:t>no </a:t>
            </a:r>
            <a:r>
              <a:rPr dirty="0" sz="1400" spc="-10">
                <a:latin typeface="Tahoma"/>
                <a:cs typeface="Tahoma"/>
              </a:rPr>
              <a:t>major </a:t>
            </a:r>
            <a:r>
              <a:rPr dirty="0" sz="1400">
                <a:latin typeface="Tahoma"/>
                <a:cs typeface="Tahoma"/>
              </a:rPr>
              <a:t>fullyear</a:t>
            </a:r>
            <a:r>
              <a:rPr dirty="0" sz="1400" spc="204">
                <a:latin typeface="Tahoma"/>
                <a:cs typeface="Tahoma"/>
              </a:rPr>
              <a:t> </a:t>
            </a:r>
            <a:r>
              <a:rPr dirty="0" sz="1400" spc="85">
                <a:latin typeface="Tahoma"/>
                <a:cs typeface="Tahoma"/>
              </a:rPr>
              <a:t>-</a:t>
            </a:r>
            <a:r>
              <a:rPr dirty="0" sz="1400" spc="55">
                <a:latin typeface="Tahoma"/>
                <a:cs typeface="Tahoma"/>
              </a:rPr>
              <a:t>ve </a:t>
            </a:r>
            <a:r>
              <a:rPr dirty="0" sz="1400" spc="-10">
                <a:latin typeface="Tahoma"/>
                <a:cs typeface="Tahoma"/>
              </a:rPr>
              <a:t>growth </a:t>
            </a:r>
            <a:r>
              <a:rPr dirty="0" sz="1400" spc="55">
                <a:latin typeface="Tahoma"/>
                <a:cs typeface="Tahoma"/>
              </a:rPr>
              <a:t>expected </a:t>
            </a:r>
            <a:r>
              <a:rPr dirty="0" sz="1400" spc="80">
                <a:latin typeface="Tahoma"/>
                <a:cs typeface="Tahoma"/>
              </a:rPr>
              <a:t>(JP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>
                <a:latin typeface="Tahoma"/>
                <a:cs typeface="Tahoma"/>
              </a:rPr>
              <a:t>at</a:t>
            </a:r>
            <a:r>
              <a:rPr dirty="0" sz="1400" spc="-5">
                <a:latin typeface="Tahoma"/>
                <a:cs typeface="Tahoma"/>
              </a:rPr>
              <a:t> </a:t>
            </a:r>
            <a:r>
              <a:rPr dirty="0" sz="1400" spc="-10">
                <a:latin typeface="Tahoma"/>
                <a:cs typeface="Tahoma"/>
              </a:rPr>
              <a:t>risk)</a:t>
            </a:r>
            <a:endParaRPr sz="1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4571999" y="0"/>
            <a:ext cx="4572000" cy="5143500"/>
            <a:chOff x="4571999" y="0"/>
            <a:chExt cx="4572000" cy="5143500"/>
          </a:xfrm>
        </p:grpSpPr>
        <p:sp>
          <p:nvSpPr>
            <p:cNvPr id="3" name="object 3" descr=""/>
            <p:cNvSpPr/>
            <p:nvPr/>
          </p:nvSpPr>
          <p:spPr>
            <a:xfrm>
              <a:off x="4571999" y="0"/>
              <a:ext cx="4572000" cy="5143500"/>
            </a:xfrm>
            <a:custGeom>
              <a:avLst/>
              <a:gdLst/>
              <a:ahLst/>
              <a:cxnLst/>
              <a:rect l="l" t="t" r="r" b="b"/>
              <a:pathLst>
                <a:path w="4572000" h="5143500">
                  <a:moveTo>
                    <a:pt x="0" y="5143499"/>
                  </a:moveTo>
                  <a:lnTo>
                    <a:pt x="0" y="0"/>
                  </a:lnTo>
                  <a:lnTo>
                    <a:pt x="4572000" y="0"/>
                  </a:lnTo>
                  <a:lnTo>
                    <a:pt x="4572000" y="5143499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26912" y="2224695"/>
              <a:ext cx="4100374" cy="2771675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4062" y="2262795"/>
              <a:ext cx="3986074" cy="2657374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26900" y="107900"/>
              <a:ext cx="4100376" cy="2107338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4050" y="146000"/>
              <a:ext cx="3986075" cy="1993037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36150" y="1600200"/>
              <a:ext cx="138150" cy="862050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336150" y="852450"/>
              <a:ext cx="138150" cy="862050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7402825" y="900074"/>
              <a:ext cx="5080" cy="728980"/>
            </a:xfrm>
            <a:custGeom>
              <a:avLst/>
              <a:gdLst/>
              <a:ahLst/>
              <a:cxnLst/>
              <a:rect l="l" t="t" r="r" b="b"/>
              <a:pathLst>
                <a:path w="5079" h="728980">
                  <a:moveTo>
                    <a:pt x="0" y="728699"/>
                  </a:moveTo>
                  <a:lnTo>
                    <a:pt x="4799" y="0"/>
                  </a:lnTo>
                </a:path>
              </a:pathLst>
            </a:custGeom>
            <a:ln w="19049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540822" y="910609"/>
              <a:ext cx="600675" cy="405758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7602734" y="953472"/>
              <a:ext cx="476884" cy="281940"/>
            </a:xfrm>
            <a:custGeom>
              <a:avLst/>
              <a:gdLst/>
              <a:ahLst/>
              <a:cxnLst/>
              <a:rect l="l" t="t" r="r" b="b"/>
              <a:pathLst>
                <a:path w="476884" h="281940">
                  <a:moveTo>
                    <a:pt x="333172" y="281933"/>
                  </a:moveTo>
                  <a:lnTo>
                    <a:pt x="351622" y="228533"/>
                  </a:lnTo>
                  <a:lnTo>
                    <a:pt x="0" y="106799"/>
                  </a:lnTo>
                  <a:lnTo>
                    <a:pt x="36899" y="0"/>
                  </a:lnTo>
                  <a:lnTo>
                    <a:pt x="388522" y="121733"/>
                  </a:lnTo>
                  <a:lnTo>
                    <a:pt x="406972" y="68333"/>
                  </a:lnTo>
                  <a:lnTo>
                    <a:pt x="476849" y="212099"/>
                  </a:lnTo>
                  <a:lnTo>
                    <a:pt x="333172" y="281933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928700" y="953472"/>
              <a:ext cx="3151505" cy="3796665"/>
            </a:xfrm>
            <a:custGeom>
              <a:avLst/>
              <a:gdLst/>
              <a:ahLst/>
              <a:cxnLst/>
              <a:rect l="l" t="t" r="r" b="b"/>
              <a:pathLst>
                <a:path w="3151504" h="3796665">
                  <a:moveTo>
                    <a:pt x="2710934" y="0"/>
                  </a:moveTo>
                  <a:lnTo>
                    <a:pt x="3062557" y="121733"/>
                  </a:lnTo>
                  <a:lnTo>
                    <a:pt x="3081007" y="68333"/>
                  </a:lnTo>
                  <a:lnTo>
                    <a:pt x="3150884" y="212099"/>
                  </a:lnTo>
                  <a:lnTo>
                    <a:pt x="3007207" y="281933"/>
                  </a:lnTo>
                  <a:lnTo>
                    <a:pt x="3025657" y="228533"/>
                  </a:lnTo>
                  <a:lnTo>
                    <a:pt x="2674034" y="106799"/>
                  </a:lnTo>
                  <a:lnTo>
                    <a:pt x="2710934" y="0"/>
                  </a:lnTo>
                  <a:close/>
                </a:path>
                <a:path w="3151504" h="3796665">
                  <a:moveTo>
                    <a:pt x="0" y="3422652"/>
                  </a:moveTo>
                  <a:lnTo>
                    <a:pt x="2267399" y="3422652"/>
                  </a:lnTo>
                  <a:lnTo>
                    <a:pt x="2267399" y="3796152"/>
                  </a:lnTo>
                  <a:lnTo>
                    <a:pt x="0" y="3796152"/>
                  </a:lnTo>
                  <a:lnTo>
                    <a:pt x="0" y="3422652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7311066" y="3962049"/>
              <a:ext cx="1096645" cy="535940"/>
            </a:xfrm>
            <a:custGeom>
              <a:avLst/>
              <a:gdLst/>
              <a:ahLst/>
              <a:cxnLst/>
              <a:rect l="l" t="t" r="r" b="b"/>
              <a:pathLst>
                <a:path w="1096645" h="535939">
                  <a:moveTo>
                    <a:pt x="0" y="535828"/>
                  </a:moveTo>
                  <a:lnTo>
                    <a:pt x="255983" y="423599"/>
                  </a:lnTo>
                  <a:lnTo>
                    <a:pt x="87933" y="423599"/>
                  </a:lnTo>
                  <a:lnTo>
                    <a:pt x="87933" y="0"/>
                  </a:lnTo>
                  <a:lnTo>
                    <a:pt x="1096233" y="0"/>
                  </a:lnTo>
                  <a:lnTo>
                    <a:pt x="1096233" y="423599"/>
                  </a:lnTo>
                  <a:lnTo>
                    <a:pt x="508058" y="423599"/>
                  </a:lnTo>
                  <a:lnTo>
                    <a:pt x="0" y="535828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311066" y="3962049"/>
              <a:ext cx="1096645" cy="535940"/>
            </a:xfrm>
            <a:custGeom>
              <a:avLst/>
              <a:gdLst/>
              <a:ahLst/>
              <a:cxnLst/>
              <a:rect l="l" t="t" r="r" b="b"/>
              <a:pathLst>
                <a:path w="1096645" h="535939">
                  <a:moveTo>
                    <a:pt x="87933" y="0"/>
                  </a:moveTo>
                  <a:lnTo>
                    <a:pt x="255983" y="0"/>
                  </a:lnTo>
                  <a:lnTo>
                    <a:pt x="508058" y="0"/>
                  </a:lnTo>
                  <a:lnTo>
                    <a:pt x="1096233" y="0"/>
                  </a:lnTo>
                  <a:lnTo>
                    <a:pt x="1096233" y="247099"/>
                  </a:lnTo>
                  <a:lnTo>
                    <a:pt x="1096233" y="352999"/>
                  </a:lnTo>
                  <a:lnTo>
                    <a:pt x="1096233" y="423599"/>
                  </a:lnTo>
                  <a:lnTo>
                    <a:pt x="508058" y="423599"/>
                  </a:lnTo>
                  <a:lnTo>
                    <a:pt x="0" y="535828"/>
                  </a:lnTo>
                  <a:lnTo>
                    <a:pt x="255983" y="423599"/>
                  </a:lnTo>
                  <a:lnTo>
                    <a:pt x="87933" y="423599"/>
                  </a:lnTo>
                  <a:lnTo>
                    <a:pt x="87933" y="352999"/>
                  </a:lnTo>
                  <a:lnTo>
                    <a:pt x="87933" y="247099"/>
                  </a:lnTo>
                  <a:lnTo>
                    <a:pt x="87933" y="0"/>
                  </a:lnTo>
                  <a:close/>
                </a:path>
              </a:pathLst>
            </a:custGeom>
            <a:ln w="9524">
              <a:solidFill>
                <a:srgbClr val="0D0D0D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Inﬂection</a:t>
            </a:r>
            <a:r>
              <a:rPr dirty="0" spc="195"/>
              <a:t> </a:t>
            </a:r>
            <a:r>
              <a:rPr dirty="0"/>
              <a:t>point</a:t>
            </a:r>
            <a:r>
              <a:rPr dirty="0" spc="195"/>
              <a:t> </a:t>
            </a:r>
            <a:r>
              <a:rPr dirty="0"/>
              <a:t>for</a:t>
            </a:r>
            <a:r>
              <a:rPr dirty="0" spc="200"/>
              <a:t> </a:t>
            </a:r>
            <a:r>
              <a:rPr dirty="0"/>
              <a:t>Central</a:t>
            </a:r>
            <a:r>
              <a:rPr dirty="0" spc="195"/>
              <a:t> </a:t>
            </a:r>
            <a:r>
              <a:rPr dirty="0" spc="-10"/>
              <a:t>Banks</a:t>
            </a:r>
          </a:p>
        </p:txBody>
      </p:sp>
      <p:sp>
        <p:nvSpPr>
          <p:cNvPr id="17" name="object 17" descr=""/>
          <p:cNvSpPr txBox="1"/>
          <p:nvPr/>
        </p:nvSpPr>
        <p:spPr>
          <a:xfrm>
            <a:off x="244099" y="1276379"/>
            <a:ext cx="4094479" cy="2936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latin typeface="Tahoma"/>
                <a:cs typeface="Tahoma"/>
              </a:rPr>
              <a:t>Post-</a:t>
            </a:r>
            <a:r>
              <a:rPr dirty="0" sz="1200" spc="80">
                <a:latin typeface="Tahoma"/>
                <a:cs typeface="Tahoma"/>
              </a:rPr>
              <a:t>2009</a:t>
            </a:r>
            <a:r>
              <a:rPr dirty="0" sz="1200" spc="1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interest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rates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were</a:t>
            </a:r>
            <a:r>
              <a:rPr dirty="0" sz="1200" spc="1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essentially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zero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most </a:t>
            </a:r>
            <a:r>
              <a:rPr dirty="0" sz="1200">
                <a:latin typeface="Tahoma"/>
                <a:cs typeface="Tahoma"/>
              </a:rPr>
              <a:t>major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developed</a:t>
            </a:r>
            <a:r>
              <a:rPr dirty="0" sz="1200" spc="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markets;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the</a:t>
            </a:r>
            <a:r>
              <a:rPr dirty="0" sz="1200" spc="10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zero-</a:t>
            </a:r>
            <a:r>
              <a:rPr dirty="0" sz="1200" spc="60">
                <a:latin typeface="Tahoma"/>
                <a:cs typeface="Tahoma"/>
              </a:rPr>
              <a:t>bound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meant</a:t>
            </a:r>
            <a:r>
              <a:rPr dirty="0" sz="1200" spc="10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that </a:t>
            </a:r>
            <a:r>
              <a:rPr dirty="0" sz="1200">
                <a:latin typeface="Tahoma"/>
                <a:cs typeface="Tahoma"/>
              </a:rPr>
              <a:t>interest</a:t>
            </a:r>
            <a:r>
              <a:rPr dirty="0" sz="1200" spc="1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rates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were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not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enough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stimulate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the</a:t>
            </a:r>
            <a:r>
              <a:rPr dirty="0" sz="1200" spc="500">
                <a:latin typeface="Tahoma"/>
                <a:cs typeface="Tahoma"/>
              </a:rPr>
              <a:t>  </a:t>
            </a:r>
            <a:r>
              <a:rPr dirty="0" sz="1200" spc="45">
                <a:latin typeface="Tahoma"/>
                <a:cs typeface="Tahoma"/>
              </a:rPr>
              <a:t>economy</a:t>
            </a:r>
            <a:endParaRPr sz="1200">
              <a:latin typeface="Tahoma"/>
              <a:cs typeface="Tahoma"/>
            </a:endParaRPr>
          </a:p>
          <a:p>
            <a:pPr marL="12700" marR="40640">
              <a:lnSpc>
                <a:spcPct val="100000"/>
              </a:lnSpc>
              <a:spcBef>
                <a:spcPts val="1200"/>
              </a:spcBef>
            </a:pPr>
            <a:r>
              <a:rPr dirty="0" sz="1200" spc="50">
                <a:latin typeface="Tahoma"/>
                <a:cs typeface="Tahoma"/>
              </a:rPr>
              <a:t>QE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 spc="55">
                <a:latin typeface="Tahoma"/>
                <a:cs typeface="Tahoma"/>
              </a:rPr>
              <a:t>used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further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reduce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borrowing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 spc="70">
                <a:latin typeface="Tahoma"/>
                <a:cs typeface="Tahoma"/>
              </a:rPr>
              <a:t>costs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increase </a:t>
            </a:r>
            <a:r>
              <a:rPr dirty="0" sz="1200">
                <a:latin typeface="Tahoma"/>
                <a:cs typeface="Tahoma"/>
              </a:rPr>
              <a:t>liquidity</a:t>
            </a:r>
            <a:r>
              <a:rPr dirty="0" sz="1200" spc="150">
                <a:latin typeface="Tahoma"/>
                <a:cs typeface="Tahoma"/>
              </a:rPr>
              <a:t> </a:t>
            </a:r>
            <a:r>
              <a:rPr dirty="0" sz="1200" spc="60">
                <a:latin typeface="Tahoma"/>
                <a:cs typeface="Tahoma"/>
              </a:rPr>
              <a:t>as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central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banks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bought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government</a:t>
            </a:r>
            <a:r>
              <a:rPr dirty="0" sz="1200" spc="15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and </a:t>
            </a:r>
            <a:r>
              <a:rPr dirty="0" sz="1200">
                <a:latin typeface="Tahoma"/>
                <a:cs typeface="Tahoma"/>
              </a:rPr>
              <a:t>corporate</a:t>
            </a:r>
            <a:r>
              <a:rPr dirty="0" sz="1200" spc="375">
                <a:latin typeface="Tahoma"/>
                <a:cs typeface="Tahoma"/>
              </a:rPr>
              <a:t> </a:t>
            </a:r>
            <a:r>
              <a:rPr dirty="0" sz="1200" spc="55">
                <a:latin typeface="Tahoma"/>
                <a:cs typeface="Tahoma"/>
              </a:rPr>
              <a:t>bonds</a:t>
            </a:r>
            <a:endParaRPr sz="1200">
              <a:latin typeface="Tahoma"/>
              <a:cs typeface="Tahoma"/>
            </a:endParaRPr>
          </a:p>
          <a:p>
            <a:pPr marL="12700" marR="207645">
              <a:lnSpc>
                <a:spcPct val="100000"/>
              </a:lnSpc>
              <a:spcBef>
                <a:spcPts val="1200"/>
              </a:spcBef>
            </a:pPr>
            <a:r>
              <a:rPr dirty="0" sz="1200">
                <a:latin typeface="Tahoma"/>
                <a:cs typeface="Tahoma"/>
              </a:rPr>
              <a:t>That</a:t>
            </a:r>
            <a:r>
              <a:rPr dirty="0" sz="1200" spc="10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will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now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unwind,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with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 spc="55">
                <a:latin typeface="Tahoma"/>
                <a:cs typeface="Tahoma"/>
              </a:rPr>
              <a:t>some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uncertainty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of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how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it </a:t>
            </a:r>
            <a:r>
              <a:rPr dirty="0" sz="1200">
                <a:latin typeface="Tahoma"/>
                <a:cs typeface="Tahoma"/>
              </a:rPr>
              <a:t>will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lay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out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but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mainly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it</a:t>
            </a:r>
            <a:r>
              <a:rPr dirty="0" sz="1200" spc="6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means…</a:t>
            </a:r>
            <a:endParaRPr sz="1200">
              <a:latin typeface="Tahoma"/>
              <a:cs typeface="Tahoma"/>
            </a:endParaRPr>
          </a:p>
          <a:p>
            <a:pPr algn="r" marR="1264920">
              <a:lnSpc>
                <a:spcPct val="100000"/>
              </a:lnSpc>
              <a:spcBef>
                <a:spcPts val="1200"/>
              </a:spcBef>
            </a:pPr>
            <a:r>
              <a:rPr dirty="0" sz="1200" b="1">
                <a:solidFill>
                  <a:srgbClr val="E3120B"/>
                </a:solidFill>
                <a:latin typeface="Tahoma"/>
                <a:cs typeface="Tahoma"/>
              </a:rPr>
              <a:t>Less</a:t>
            </a:r>
            <a:r>
              <a:rPr dirty="0" sz="1200" spc="-7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E3120B"/>
                </a:solidFill>
                <a:latin typeface="Tahoma"/>
                <a:cs typeface="Tahoma"/>
              </a:rPr>
              <a:t>liquidity</a:t>
            </a:r>
            <a:r>
              <a:rPr dirty="0" sz="1200" spc="-1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→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Harder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to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get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funding</a:t>
            </a:r>
            <a:endParaRPr sz="1200">
              <a:latin typeface="Tahoma"/>
              <a:cs typeface="Tahoma"/>
            </a:endParaRPr>
          </a:p>
          <a:p>
            <a:pPr algn="r" marR="1286510">
              <a:lnSpc>
                <a:spcPct val="100000"/>
              </a:lnSpc>
            </a:pPr>
            <a:r>
              <a:rPr dirty="0" sz="1200" spc="-130" b="1">
                <a:latin typeface="Tahoma"/>
                <a:cs typeface="Tahoma"/>
              </a:rPr>
              <a:t>-</a:t>
            </a:r>
            <a:r>
              <a:rPr dirty="0" sz="1200" spc="-245" b="1">
                <a:latin typeface="Tahoma"/>
                <a:cs typeface="Tahoma"/>
              </a:rPr>
              <a:t>&gt;</a:t>
            </a:r>
            <a:r>
              <a:rPr dirty="0" sz="1200" spc="-7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Higher</a:t>
            </a:r>
            <a:r>
              <a:rPr dirty="0" sz="1200" spc="140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refinance</a:t>
            </a:r>
            <a:r>
              <a:rPr dirty="0" sz="1200" spc="-80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risk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00" spc="-30" b="1">
                <a:solidFill>
                  <a:srgbClr val="E3120B"/>
                </a:solidFill>
                <a:latin typeface="Tahoma"/>
                <a:cs typeface="Tahoma"/>
              </a:rPr>
              <a:t>Higher</a:t>
            </a:r>
            <a:r>
              <a:rPr dirty="0" sz="1200" spc="-7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E3120B"/>
                </a:solidFill>
                <a:latin typeface="Tahoma"/>
                <a:cs typeface="Tahoma"/>
              </a:rPr>
              <a:t>interest</a:t>
            </a:r>
            <a:r>
              <a:rPr dirty="0" sz="1200" spc="-7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E3120B"/>
                </a:solidFill>
                <a:latin typeface="Tahoma"/>
                <a:cs typeface="Tahoma"/>
              </a:rPr>
              <a:t>rates</a:t>
            </a:r>
            <a:r>
              <a:rPr dirty="0" sz="1200" spc="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→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More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risk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aversion</a:t>
            </a:r>
            <a:endParaRPr sz="1200">
              <a:latin typeface="Tahoma"/>
              <a:cs typeface="Tahoma"/>
            </a:endParaRPr>
          </a:p>
          <a:p>
            <a:pPr marL="1590675">
              <a:lnSpc>
                <a:spcPct val="100000"/>
              </a:lnSpc>
            </a:pPr>
            <a:r>
              <a:rPr dirty="0" sz="1200" b="1">
                <a:latin typeface="Tahoma"/>
                <a:cs typeface="Tahoma"/>
              </a:rPr>
              <a:t>→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Higher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35" b="1">
                <a:latin typeface="Tahoma"/>
                <a:cs typeface="Tahoma"/>
              </a:rPr>
              <a:t>hurdle</a:t>
            </a:r>
            <a:r>
              <a:rPr dirty="0" sz="1200" spc="-65" b="1">
                <a:latin typeface="Tahoma"/>
                <a:cs typeface="Tahoma"/>
              </a:rPr>
              <a:t> </a:t>
            </a:r>
            <a:r>
              <a:rPr dirty="0" sz="1200" spc="-35" b="1">
                <a:latin typeface="Tahoma"/>
                <a:cs typeface="Tahoma"/>
              </a:rPr>
              <a:t>rate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for</a:t>
            </a:r>
            <a:r>
              <a:rPr dirty="0" sz="1200" spc="-70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ROI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244099" y="659763"/>
            <a:ext cx="3886835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spc="-25" b="1">
                <a:latin typeface="Tahoma"/>
                <a:cs typeface="Tahoma"/>
              </a:rPr>
              <a:t>Central</a:t>
            </a:r>
            <a:r>
              <a:rPr dirty="0" sz="1400" spc="-60" b="1">
                <a:latin typeface="Tahoma"/>
                <a:cs typeface="Tahoma"/>
              </a:rPr>
              <a:t> </a:t>
            </a:r>
            <a:r>
              <a:rPr dirty="0" sz="1400" spc="-20" b="1">
                <a:latin typeface="Tahoma"/>
                <a:cs typeface="Tahoma"/>
              </a:rPr>
              <a:t>banks</a:t>
            </a:r>
            <a:r>
              <a:rPr dirty="0" sz="1400" spc="-55" b="1">
                <a:latin typeface="Tahoma"/>
                <a:cs typeface="Tahoma"/>
              </a:rPr>
              <a:t> </a:t>
            </a:r>
            <a:r>
              <a:rPr dirty="0" sz="1400" spc="-40" b="1">
                <a:latin typeface="Tahoma"/>
                <a:cs typeface="Tahoma"/>
              </a:rPr>
              <a:t>that</a:t>
            </a:r>
            <a:r>
              <a:rPr dirty="0" sz="1400" spc="-60" b="1">
                <a:latin typeface="Tahoma"/>
                <a:cs typeface="Tahoma"/>
              </a:rPr>
              <a:t> </a:t>
            </a:r>
            <a:r>
              <a:rPr dirty="0" sz="1400" spc="-30" b="1">
                <a:latin typeface="Tahoma"/>
                <a:cs typeface="Tahoma"/>
              </a:rPr>
              <a:t>tightened</a:t>
            </a:r>
            <a:r>
              <a:rPr dirty="0" sz="1400" spc="-55" b="1">
                <a:latin typeface="Tahoma"/>
                <a:cs typeface="Tahoma"/>
              </a:rPr>
              <a:t> </a:t>
            </a:r>
            <a:r>
              <a:rPr dirty="0" sz="1400" spc="-30" b="1">
                <a:latin typeface="Tahoma"/>
                <a:cs typeface="Tahoma"/>
              </a:rPr>
              <a:t>early</a:t>
            </a:r>
            <a:r>
              <a:rPr dirty="0" sz="1400" spc="-60" b="1">
                <a:latin typeface="Tahoma"/>
                <a:cs typeface="Tahoma"/>
              </a:rPr>
              <a:t> </a:t>
            </a:r>
            <a:r>
              <a:rPr dirty="0" sz="1400" spc="-40" b="1">
                <a:latin typeface="Tahoma"/>
                <a:cs typeface="Tahoma"/>
              </a:rPr>
              <a:t>are</a:t>
            </a:r>
            <a:r>
              <a:rPr dirty="0" sz="1400" spc="-5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better </a:t>
            </a:r>
            <a:r>
              <a:rPr dirty="0" sz="1400" spc="-20" b="1">
                <a:latin typeface="Tahoma"/>
                <a:cs typeface="Tahoma"/>
              </a:rPr>
              <a:t>positioned</a:t>
            </a:r>
            <a:r>
              <a:rPr dirty="0" sz="1400" spc="-55" b="1">
                <a:latin typeface="Tahoma"/>
                <a:cs typeface="Tahoma"/>
              </a:rPr>
              <a:t> </a:t>
            </a:r>
            <a:r>
              <a:rPr dirty="0" sz="1400" spc="-30" b="1">
                <a:latin typeface="Tahoma"/>
                <a:cs typeface="Tahoma"/>
              </a:rPr>
              <a:t>to</a:t>
            </a:r>
            <a:r>
              <a:rPr dirty="0" sz="1400" spc="-55" b="1">
                <a:latin typeface="Tahoma"/>
                <a:cs typeface="Tahoma"/>
              </a:rPr>
              <a:t> </a:t>
            </a:r>
            <a:r>
              <a:rPr dirty="0" sz="1400" spc="-40" b="1">
                <a:latin typeface="Tahoma"/>
                <a:cs typeface="Tahoma"/>
              </a:rPr>
              <a:t>weather</a:t>
            </a:r>
            <a:r>
              <a:rPr dirty="0" sz="1400" spc="-55" b="1">
                <a:latin typeface="Tahoma"/>
                <a:cs typeface="Tahoma"/>
              </a:rPr>
              <a:t> </a:t>
            </a:r>
            <a:r>
              <a:rPr dirty="0" sz="1400" spc="-25" b="1">
                <a:latin typeface="Tahoma"/>
                <a:cs typeface="Tahoma"/>
              </a:rPr>
              <a:t>Fed</a:t>
            </a:r>
            <a:r>
              <a:rPr dirty="0" sz="1400" spc="-55" b="1">
                <a:latin typeface="Tahoma"/>
                <a:cs typeface="Tahoma"/>
              </a:rPr>
              <a:t> </a:t>
            </a:r>
            <a:r>
              <a:rPr dirty="0" sz="1400" spc="-10" b="1">
                <a:latin typeface="Tahoma"/>
                <a:cs typeface="Tahoma"/>
              </a:rPr>
              <a:t>rises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7433925" y="3974079"/>
            <a:ext cx="901700" cy="389255"/>
          </a:xfrm>
          <a:prstGeom prst="rect">
            <a:avLst/>
          </a:prstGeom>
        </p:spPr>
        <p:txBody>
          <a:bodyPr wrap="square" lIns="0" tIns="19685" rIns="0" bIns="0" rtlCol="0" vert="horz">
            <a:spAutoFit/>
          </a:bodyPr>
          <a:lstStyle/>
          <a:p>
            <a:pPr marL="12700" marR="5080">
              <a:lnSpc>
                <a:spcPts val="1430"/>
              </a:lnSpc>
              <a:spcBef>
                <a:spcPts val="155"/>
              </a:spcBef>
            </a:pPr>
            <a:r>
              <a:rPr dirty="0" sz="1200" spc="55">
                <a:latin typeface="Tahoma"/>
                <a:cs typeface="Tahoma"/>
              </a:rPr>
              <a:t>Not</a:t>
            </a:r>
            <a:r>
              <a:rPr dirty="0" sz="1200" spc="-30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raising </a:t>
            </a:r>
            <a:r>
              <a:rPr dirty="0" sz="1200" spc="50">
                <a:latin typeface="Tahoma"/>
                <a:cs typeface="Tahoma"/>
              </a:rPr>
              <a:t>policy</a:t>
            </a:r>
            <a:r>
              <a:rPr dirty="0" sz="1200" spc="-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rates!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4486400"/>
            <a:ext cx="747202" cy="3735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13025" y="643637"/>
            <a:ext cx="3020695" cy="4474210"/>
            <a:chOff x="113025" y="643637"/>
            <a:chExt cx="3020695" cy="44742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25" y="643637"/>
              <a:ext cx="3020576" cy="447372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75" y="681737"/>
              <a:ext cx="2906275" cy="4359426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Asia</a:t>
            </a:r>
            <a:r>
              <a:rPr dirty="0" spc="50"/>
              <a:t> </a:t>
            </a:r>
            <a:r>
              <a:rPr dirty="0"/>
              <a:t>GDP</a:t>
            </a:r>
            <a:r>
              <a:rPr dirty="0" spc="20"/>
              <a:t> </a:t>
            </a:r>
            <a:r>
              <a:rPr dirty="0"/>
              <a:t>growth</a:t>
            </a:r>
            <a:r>
              <a:rPr dirty="0" spc="55"/>
              <a:t> </a:t>
            </a:r>
            <a:r>
              <a:rPr dirty="0"/>
              <a:t>at</a:t>
            </a:r>
            <a:r>
              <a:rPr dirty="0" spc="50"/>
              <a:t> </a:t>
            </a:r>
            <a:r>
              <a:rPr dirty="0">
                <a:solidFill>
                  <a:srgbClr val="E3120B"/>
                </a:solidFill>
              </a:rPr>
              <a:t>3.8%</a:t>
            </a:r>
            <a:r>
              <a:rPr dirty="0" spc="55">
                <a:solidFill>
                  <a:srgbClr val="E3120B"/>
                </a:solidFill>
              </a:rPr>
              <a:t> </a:t>
            </a:r>
            <a:r>
              <a:rPr dirty="0"/>
              <a:t>p.a.</a:t>
            </a:r>
            <a:r>
              <a:rPr dirty="0" spc="55"/>
              <a:t> </a:t>
            </a:r>
            <a:r>
              <a:rPr dirty="0" spc="70"/>
              <a:t>in</a:t>
            </a:r>
            <a:r>
              <a:rPr dirty="0" spc="55"/>
              <a:t> </a:t>
            </a:r>
            <a:r>
              <a:rPr dirty="0"/>
              <a:t>2022-24,</a:t>
            </a:r>
            <a:r>
              <a:rPr dirty="0" spc="55"/>
              <a:t> </a:t>
            </a:r>
            <a:r>
              <a:rPr dirty="0"/>
              <a:t>but</a:t>
            </a:r>
            <a:r>
              <a:rPr dirty="0" spc="55"/>
              <a:t> </a:t>
            </a:r>
            <a:r>
              <a:rPr dirty="0"/>
              <a:t>there</a:t>
            </a:r>
            <a:r>
              <a:rPr dirty="0" spc="55"/>
              <a:t> </a:t>
            </a:r>
            <a:r>
              <a:rPr dirty="0"/>
              <a:t>are</a:t>
            </a:r>
            <a:r>
              <a:rPr dirty="0" spc="55"/>
              <a:t> </a:t>
            </a:r>
            <a:r>
              <a:rPr dirty="0" spc="45"/>
              <a:t>disparities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3143424" y="710579"/>
            <a:ext cx="517207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0D0D0D"/>
                </a:solidFill>
                <a:latin typeface="Tahoma"/>
                <a:cs typeface="Tahoma"/>
              </a:rPr>
              <a:t>tailwinds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supply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chain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expansion,</a:t>
            </a:r>
            <a:r>
              <a:rPr dirty="0" sz="1200" spc="-9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relentless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China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growth </a:t>
            </a: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and 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low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interest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rates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0D0D0D"/>
                </a:solidFill>
                <a:latin typeface="Tahoma"/>
                <a:cs typeface="Tahoma"/>
              </a:rPr>
              <a:t>that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have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propelled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Asia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recent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decades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 are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all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143424" y="1076338"/>
            <a:ext cx="8356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weakening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279974" y="1259219"/>
            <a:ext cx="5046980" cy="220472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332740" indent="-320675">
              <a:lnSpc>
                <a:spcPct val="100000"/>
              </a:lnSpc>
              <a:spcBef>
                <a:spcPts val="80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Slower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growth</a:t>
            </a:r>
            <a:r>
              <a:rPr dirty="0" sz="1200" spc="1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momentum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1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China</a:t>
            </a:r>
            <a:r>
              <a:rPr dirty="0" sz="1200" spc="1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will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weigh</a:t>
            </a:r>
            <a:r>
              <a:rPr dirty="0" sz="1200" spc="1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on</a:t>
            </a:r>
            <a:r>
              <a:rPr dirty="0" sz="1200" spc="1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regional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GDP</a:t>
            </a:r>
            <a:endParaRPr sz="1200">
              <a:latin typeface="Tahoma"/>
              <a:cs typeface="Tahoma"/>
            </a:endParaRPr>
          </a:p>
          <a:p>
            <a:pPr marL="332740" indent="-320675">
              <a:lnSpc>
                <a:spcPct val="100000"/>
              </a:lnSpc>
              <a:spcBef>
                <a:spcPts val="70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Asian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central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banks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starting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raise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rates,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but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not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as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much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as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US</a:t>
            </a:r>
            <a:endParaRPr sz="1200">
              <a:latin typeface="Tahoma"/>
              <a:cs typeface="Tahoma"/>
            </a:endParaRPr>
          </a:p>
          <a:p>
            <a:pPr marL="332740" indent="-320675">
              <a:lnSpc>
                <a:spcPct val="100000"/>
              </a:lnSpc>
              <a:spcBef>
                <a:spcPts val="70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Capital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outflow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to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DMs,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higher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yields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security</a:t>
            </a:r>
            <a:endParaRPr sz="1200">
              <a:latin typeface="Tahoma"/>
              <a:cs typeface="Tahoma"/>
            </a:endParaRPr>
          </a:p>
          <a:p>
            <a:pPr marL="332740" marR="1228090" indent="-320675">
              <a:lnSpc>
                <a:spcPct val="100000"/>
              </a:lnSpc>
              <a:spcBef>
                <a:spcPts val="70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 spc="90">
                <a:solidFill>
                  <a:srgbClr val="0D0D0D"/>
                </a:solidFill>
                <a:latin typeface="Tahoma"/>
                <a:cs typeface="Tahoma"/>
              </a:rPr>
              <a:t>US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companies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remain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largest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contributor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D0D0D"/>
                </a:solidFill>
                <a:latin typeface="Tahoma"/>
                <a:cs typeface="Tahoma"/>
              </a:rPr>
              <a:t>ODI,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despite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China’s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economic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heft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region</a:t>
            </a:r>
            <a:endParaRPr sz="1200">
              <a:latin typeface="Tahoma"/>
              <a:cs typeface="Tahoma"/>
            </a:endParaRPr>
          </a:p>
          <a:p>
            <a:pPr marL="332740" indent="-320675">
              <a:lnSpc>
                <a:spcPct val="100000"/>
              </a:lnSpc>
              <a:spcBef>
                <a:spcPts val="70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Greater</a:t>
            </a:r>
            <a:r>
              <a:rPr dirty="0" sz="1200" spc="2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trade</a:t>
            </a:r>
            <a:r>
              <a:rPr dirty="0" sz="1200" spc="2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integration,</a:t>
            </a:r>
            <a:r>
              <a:rPr dirty="0" sz="1200" spc="2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but</a:t>
            </a:r>
            <a:r>
              <a:rPr dirty="0" sz="1200" spc="2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also</a:t>
            </a:r>
            <a:r>
              <a:rPr dirty="0" sz="1200" spc="2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geopolitical</a:t>
            </a:r>
            <a:r>
              <a:rPr dirty="0" sz="1200" spc="2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splits</a:t>
            </a:r>
            <a:endParaRPr sz="1200">
              <a:latin typeface="Tahoma"/>
              <a:cs typeface="Tahoma"/>
            </a:endParaRPr>
          </a:p>
          <a:p>
            <a:pPr marL="332740" marR="64769" indent="-320675">
              <a:lnSpc>
                <a:spcPct val="100000"/>
              </a:lnSpc>
              <a:spcBef>
                <a:spcPts val="700"/>
              </a:spcBef>
              <a:buFont typeface="Arial"/>
              <a:buChar char="●"/>
              <a:tabLst>
                <a:tab pos="332740" algn="l"/>
                <a:tab pos="333375" algn="l"/>
              </a:tabLst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Governance,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policy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1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strategy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will</a:t>
            </a:r>
            <a:r>
              <a:rPr dirty="0" sz="1200" spc="1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be</a:t>
            </a:r>
            <a:r>
              <a:rPr dirty="0" sz="1200" spc="15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stronger</a:t>
            </a:r>
            <a:r>
              <a:rPr dirty="0" sz="1200" spc="16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differentiating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factors</a:t>
            </a:r>
            <a:r>
              <a:rPr dirty="0" sz="1200" spc="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for</a:t>
            </a:r>
            <a:r>
              <a:rPr dirty="0" sz="1200" spc="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both</a:t>
            </a:r>
            <a:r>
              <a:rPr dirty="0" sz="1200" spc="7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companies</a:t>
            </a:r>
            <a:r>
              <a:rPr dirty="0" sz="1200" spc="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7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governments</a:t>
            </a:r>
            <a:r>
              <a:rPr dirty="0" sz="1200" spc="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with</a:t>
            </a:r>
            <a:r>
              <a:rPr dirty="0" sz="1200" spc="7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these</a:t>
            </a:r>
            <a:r>
              <a:rPr dirty="0" sz="1200" spc="7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tougher 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background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conditions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866637" y="1015462"/>
            <a:ext cx="1112520" cy="320040"/>
            <a:chOff x="1866637" y="1015462"/>
            <a:chExt cx="1112520" cy="320040"/>
          </a:xfrm>
        </p:grpSpPr>
        <p:sp>
          <p:nvSpPr>
            <p:cNvPr id="10" name="object 10" descr=""/>
            <p:cNvSpPr/>
            <p:nvPr/>
          </p:nvSpPr>
          <p:spPr>
            <a:xfrm>
              <a:off x="1871399" y="1020225"/>
              <a:ext cx="1102995" cy="310515"/>
            </a:xfrm>
            <a:custGeom>
              <a:avLst/>
              <a:gdLst/>
              <a:ahLst/>
              <a:cxnLst/>
              <a:rect l="l" t="t" r="r" b="b"/>
              <a:pathLst>
                <a:path w="1102995" h="310515">
                  <a:moveTo>
                    <a:pt x="930652" y="310424"/>
                  </a:moveTo>
                  <a:lnTo>
                    <a:pt x="643299" y="220799"/>
                  </a:lnTo>
                  <a:lnTo>
                    <a:pt x="0" y="220799"/>
                  </a:lnTo>
                  <a:lnTo>
                    <a:pt x="0" y="0"/>
                  </a:lnTo>
                  <a:lnTo>
                    <a:pt x="1102799" y="0"/>
                  </a:lnTo>
                  <a:lnTo>
                    <a:pt x="1102799" y="220799"/>
                  </a:lnTo>
                  <a:lnTo>
                    <a:pt x="918999" y="220799"/>
                  </a:lnTo>
                  <a:lnTo>
                    <a:pt x="930652" y="310424"/>
                  </a:lnTo>
                  <a:close/>
                </a:path>
              </a:pathLst>
            </a:custGeom>
            <a:solidFill>
              <a:srgbClr val="F4F4E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871399" y="1020225"/>
              <a:ext cx="1102995" cy="310515"/>
            </a:xfrm>
            <a:custGeom>
              <a:avLst/>
              <a:gdLst/>
              <a:ahLst/>
              <a:cxnLst/>
              <a:rect l="l" t="t" r="r" b="b"/>
              <a:pathLst>
                <a:path w="1102995" h="310515">
                  <a:moveTo>
                    <a:pt x="0" y="0"/>
                  </a:moveTo>
                  <a:lnTo>
                    <a:pt x="643299" y="0"/>
                  </a:lnTo>
                  <a:lnTo>
                    <a:pt x="918999" y="0"/>
                  </a:lnTo>
                  <a:lnTo>
                    <a:pt x="1102799" y="0"/>
                  </a:lnTo>
                  <a:lnTo>
                    <a:pt x="1102799" y="128799"/>
                  </a:lnTo>
                  <a:lnTo>
                    <a:pt x="1102799" y="183999"/>
                  </a:lnTo>
                  <a:lnTo>
                    <a:pt x="1102799" y="220799"/>
                  </a:lnTo>
                  <a:lnTo>
                    <a:pt x="918999" y="220799"/>
                  </a:lnTo>
                  <a:lnTo>
                    <a:pt x="930652" y="310424"/>
                  </a:lnTo>
                  <a:lnTo>
                    <a:pt x="643299" y="220799"/>
                  </a:lnTo>
                  <a:lnTo>
                    <a:pt x="0" y="220799"/>
                  </a:lnTo>
                  <a:lnTo>
                    <a:pt x="0" y="183999"/>
                  </a:lnTo>
                  <a:lnTo>
                    <a:pt x="0" y="1287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E3120B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1906325" y="1036645"/>
            <a:ext cx="96583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>
                <a:latin typeface="Tahoma"/>
                <a:cs typeface="Tahoma"/>
              </a:rPr>
              <a:t>CAGR,</a:t>
            </a:r>
            <a:r>
              <a:rPr dirty="0" sz="1000" spc="170">
                <a:latin typeface="Tahoma"/>
                <a:cs typeface="Tahoma"/>
              </a:rPr>
              <a:t> </a:t>
            </a:r>
            <a:r>
              <a:rPr dirty="0" sz="1000" spc="55">
                <a:latin typeface="Tahoma"/>
                <a:cs typeface="Tahoma"/>
              </a:rPr>
              <a:t>2022-</a:t>
            </a:r>
            <a:r>
              <a:rPr dirty="0" sz="1000" spc="35">
                <a:latin typeface="Tahoma"/>
                <a:cs typeface="Tahoma"/>
              </a:rPr>
              <a:t>26</a:t>
            </a:r>
            <a:endParaRPr sz="1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Is</a:t>
            </a:r>
            <a:r>
              <a:rPr dirty="0" spc="55"/>
              <a:t> </a:t>
            </a:r>
            <a:r>
              <a:rPr dirty="0"/>
              <a:t>the</a:t>
            </a:r>
            <a:r>
              <a:rPr dirty="0" spc="55"/>
              <a:t> </a:t>
            </a:r>
            <a:r>
              <a:rPr dirty="0"/>
              <a:t>US</a:t>
            </a:r>
            <a:r>
              <a:rPr dirty="0" spc="55"/>
              <a:t> </a:t>
            </a:r>
            <a:r>
              <a:rPr dirty="0"/>
              <a:t>economy</a:t>
            </a:r>
            <a:r>
              <a:rPr dirty="0" spc="55"/>
              <a:t> </a:t>
            </a:r>
            <a:r>
              <a:rPr dirty="0"/>
              <a:t>headed</a:t>
            </a:r>
            <a:r>
              <a:rPr dirty="0" spc="55"/>
              <a:t> </a:t>
            </a:r>
            <a:r>
              <a:rPr dirty="0"/>
              <a:t>for</a:t>
            </a:r>
            <a:r>
              <a:rPr dirty="0" spc="55"/>
              <a:t> </a:t>
            </a:r>
            <a:r>
              <a:rPr dirty="0"/>
              <a:t>a</a:t>
            </a:r>
            <a:r>
              <a:rPr dirty="0" spc="55"/>
              <a:t> </a:t>
            </a:r>
            <a:r>
              <a:rPr dirty="0" spc="-10"/>
              <a:t>recession?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393675" y="652279"/>
            <a:ext cx="3629025" cy="36626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350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GDP</a:t>
            </a:r>
            <a:r>
              <a:rPr dirty="0" sz="1200" spc="-6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growth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US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will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slow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sharply</a:t>
            </a:r>
            <a:r>
              <a:rPr dirty="0" sz="1200" spc="-6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over</a:t>
            </a:r>
            <a:r>
              <a:rPr dirty="0" sz="1200" spc="-6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the </a:t>
            </a: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course</a:t>
            </a:r>
            <a:r>
              <a:rPr dirty="0" sz="1200" spc="-6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-7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2022</a:t>
            </a:r>
            <a:r>
              <a:rPr dirty="0" sz="1200" spc="-6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-6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2023,</a:t>
            </a:r>
            <a:r>
              <a:rPr dirty="0" sz="1200" spc="-11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but</a:t>
            </a:r>
            <a:r>
              <a:rPr dirty="0" sz="1200" spc="-4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E3120B"/>
                </a:solidFill>
                <a:latin typeface="Tahoma"/>
                <a:cs typeface="Tahoma"/>
              </a:rPr>
              <a:t>NO</a:t>
            </a:r>
            <a:r>
              <a:rPr dirty="0" sz="1200" spc="-6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recession</a:t>
            </a:r>
            <a:endParaRPr sz="1200">
              <a:latin typeface="Tahoma"/>
              <a:cs typeface="Tahoma"/>
            </a:endParaRPr>
          </a:p>
          <a:p>
            <a:pPr marL="12700" marR="69215">
              <a:lnSpc>
                <a:spcPct val="100000"/>
              </a:lnSpc>
              <a:spcBef>
                <a:spcPts val="8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Stubbornly</a:t>
            </a:r>
            <a:r>
              <a:rPr dirty="0" sz="1200" spc="1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high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inflation,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rising</a:t>
            </a:r>
            <a:r>
              <a:rPr dirty="0" sz="1200" spc="1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interest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rates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and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stalling</a:t>
            </a:r>
            <a:r>
              <a:rPr dirty="0" sz="1200" spc="1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growth</a:t>
            </a:r>
            <a:r>
              <a:rPr dirty="0" sz="1200" spc="1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all</a:t>
            </a:r>
            <a:r>
              <a:rPr dirty="0" sz="1200" spc="1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around</a:t>
            </a:r>
            <a:r>
              <a:rPr dirty="0" sz="1200" spc="1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13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world</a:t>
            </a:r>
            <a:endParaRPr sz="1200">
              <a:latin typeface="Tahoma"/>
              <a:cs typeface="Tahoma"/>
            </a:endParaRPr>
          </a:p>
          <a:p>
            <a:pPr marL="12700" marR="57150">
              <a:lnSpc>
                <a:spcPct val="100000"/>
              </a:lnSpc>
              <a:spcBef>
                <a:spcPts val="800"/>
              </a:spcBef>
            </a:pPr>
            <a:r>
              <a:rPr dirty="0" sz="1200" spc="55">
                <a:solidFill>
                  <a:srgbClr val="0D0D0D"/>
                </a:solidFill>
                <a:latin typeface="Tahoma"/>
                <a:cs typeface="Tahoma"/>
              </a:rPr>
              <a:t>Consumer</a:t>
            </a:r>
            <a:r>
              <a:rPr dirty="0" sz="1200" spc="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demand</a:t>
            </a:r>
            <a:r>
              <a:rPr dirty="0" sz="1200" spc="1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should</a:t>
            </a:r>
            <a:r>
              <a:rPr dirty="0" sz="1200" spc="2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be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5" b="1">
                <a:solidFill>
                  <a:srgbClr val="E3120B"/>
                </a:solidFill>
                <a:latin typeface="Tahoma"/>
                <a:cs typeface="Tahoma"/>
              </a:rPr>
              <a:t>resilient</a:t>
            </a:r>
            <a:r>
              <a:rPr dirty="0" sz="1200" spc="-30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E3120B"/>
                </a:solidFill>
                <a:latin typeface="Tahoma"/>
                <a:cs typeface="Tahoma"/>
              </a:rPr>
              <a:t>enough</a:t>
            </a:r>
            <a:r>
              <a:rPr dirty="0" sz="1200" spc="55" b="1">
                <a:solidFill>
                  <a:srgbClr val="E3120B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to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avoid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outright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recession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as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defined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by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30">
                <a:solidFill>
                  <a:srgbClr val="0D0D0D"/>
                </a:solidFill>
                <a:latin typeface="Tahoma"/>
                <a:cs typeface="Tahoma"/>
              </a:rPr>
              <a:t>NBER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Tight</a:t>
            </a:r>
            <a:r>
              <a:rPr dirty="0" sz="1200" spc="1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labour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market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and</a:t>
            </a:r>
            <a:r>
              <a:rPr dirty="0" sz="1200" spc="19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strong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household</a:t>
            </a:r>
            <a:r>
              <a:rPr dirty="0" sz="1200" spc="2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savings</a:t>
            </a:r>
            <a:endParaRPr sz="1200">
              <a:latin typeface="Tahoma"/>
              <a:cs typeface="Tahoma"/>
            </a:endParaRPr>
          </a:p>
          <a:p>
            <a:pPr marL="12700" marR="7620">
              <a:lnSpc>
                <a:spcPct val="100000"/>
              </a:lnSpc>
              <a:spcBef>
                <a:spcPts val="800"/>
              </a:spcBef>
            </a:pP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Things</a:t>
            </a:r>
            <a:r>
              <a:rPr dirty="0" sz="1200" spc="-6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could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40" b="1">
                <a:solidFill>
                  <a:srgbClr val="0D0D0D"/>
                </a:solidFill>
                <a:latin typeface="Tahoma"/>
                <a:cs typeface="Tahoma"/>
              </a:rPr>
              <a:t>turn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ugly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if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30" b="1">
                <a:solidFill>
                  <a:srgbClr val="0D0D0D"/>
                </a:solidFill>
                <a:latin typeface="Tahoma"/>
                <a:cs typeface="Tahoma"/>
              </a:rPr>
              <a:t>another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shock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b="1">
                <a:solidFill>
                  <a:srgbClr val="0D0D0D"/>
                </a:solidFill>
                <a:latin typeface="Tahoma"/>
                <a:cs typeface="Tahoma"/>
              </a:rPr>
              <a:t>as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big</a:t>
            </a:r>
            <a:r>
              <a:rPr dirty="0" sz="1200" spc="-5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as </a:t>
            </a:r>
            <a:r>
              <a:rPr dirty="0" sz="1200" spc="-20" b="1">
                <a:solidFill>
                  <a:srgbClr val="0D0D0D"/>
                </a:solidFill>
                <a:latin typeface="Tahoma"/>
                <a:cs typeface="Tahoma"/>
              </a:rPr>
              <a:t>the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 b="1">
                <a:solidFill>
                  <a:srgbClr val="0D0D0D"/>
                </a:solidFill>
                <a:latin typeface="Tahoma"/>
                <a:cs typeface="Tahoma"/>
              </a:rPr>
              <a:t>invasion</a:t>
            </a:r>
            <a:r>
              <a:rPr dirty="0" sz="1200" spc="-55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-60" b="1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 b="1">
                <a:solidFill>
                  <a:srgbClr val="0D0D0D"/>
                </a:solidFill>
                <a:latin typeface="Tahoma"/>
                <a:cs typeface="Tahoma"/>
              </a:rPr>
              <a:t>Ukraine…</a:t>
            </a:r>
            <a:endParaRPr sz="1200">
              <a:latin typeface="Tahoma"/>
              <a:cs typeface="Tahoma"/>
            </a:endParaRPr>
          </a:p>
          <a:p>
            <a:pPr marL="12700" marR="484505">
              <a:lnSpc>
                <a:spcPct val="100000"/>
              </a:lnSpc>
              <a:spcBef>
                <a:spcPts val="800"/>
              </a:spcBef>
              <a:buChar char="•"/>
              <a:tabLst>
                <a:tab pos="141605" algn="l"/>
              </a:tabLst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There</a:t>
            </a:r>
            <a:r>
              <a:rPr dirty="0" sz="1200" spc="19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is</a:t>
            </a:r>
            <a:r>
              <a:rPr dirty="0" sz="1200" spc="19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another</a:t>
            </a:r>
            <a:r>
              <a:rPr dirty="0" sz="1200" spc="19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inflationary</a:t>
            </a:r>
            <a:r>
              <a:rPr dirty="0" sz="1200" spc="19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spike</a:t>
            </a:r>
            <a:r>
              <a:rPr dirty="0" sz="1200" spc="5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(Double-digit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increases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in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CPI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for</a:t>
            </a:r>
            <a:r>
              <a:rPr dirty="0" sz="1200" spc="8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2</a:t>
            </a:r>
            <a:r>
              <a:rPr dirty="0" sz="1200" spc="8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conseq.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months)</a:t>
            </a:r>
            <a:endParaRPr sz="1200">
              <a:latin typeface="Tahoma"/>
              <a:cs typeface="Tahoma"/>
            </a:endParaRPr>
          </a:p>
          <a:p>
            <a:pPr marL="140970" indent="-128905">
              <a:lnSpc>
                <a:spcPct val="100000"/>
              </a:lnSpc>
              <a:spcBef>
                <a:spcPts val="800"/>
              </a:spcBef>
              <a:buChar char="•"/>
              <a:tabLst>
                <a:tab pos="141605" algn="l"/>
              </a:tabLst>
            </a:pP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Fed</a:t>
            </a:r>
            <a:r>
              <a:rPr dirty="0" sz="1200" spc="-3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overcorrection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(Over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shooting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peak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range</a:t>
            </a:r>
            <a:r>
              <a:rPr dirty="0" sz="1200" spc="10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of</a:t>
            </a:r>
            <a:r>
              <a:rPr dirty="0" sz="1200" spc="10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3.25-</a:t>
            </a:r>
            <a:r>
              <a:rPr dirty="0" sz="1200" spc="-10">
                <a:solidFill>
                  <a:srgbClr val="0D0D0D"/>
                </a:solidFill>
                <a:latin typeface="Tahoma"/>
                <a:cs typeface="Tahoma"/>
              </a:rPr>
              <a:t>3.50%)</a:t>
            </a:r>
            <a:endParaRPr sz="1200">
              <a:latin typeface="Tahoma"/>
              <a:cs typeface="Tahoma"/>
            </a:endParaRPr>
          </a:p>
          <a:p>
            <a:pPr marL="140970" indent="-128905">
              <a:lnSpc>
                <a:spcPct val="100000"/>
              </a:lnSpc>
              <a:spcBef>
                <a:spcPts val="800"/>
              </a:spcBef>
              <a:buChar char="•"/>
              <a:tabLst>
                <a:tab pos="141605" algn="l"/>
              </a:tabLst>
            </a:pPr>
            <a:r>
              <a:rPr dirty="0" sz="1200" spc="90">
                <a:solidFill>
                  <a:srgbClr val="0D0D0D"/>
                </a:solidFill>
                <a:latin typeface="Tahoma"/>
                <a:cs typeface="Tahoma"/>
              </a:rPr>
              <a:t>US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asset</a:t>
            </a:r>
            <a:r>
              <a:rPr dirty="0" sz="1200" spc="4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price</a:t>
            </a:r>
            <a:r>
              <a:rPr dirty="0" sz="1200" spc="40">
                <a:solidFill>
                  <a:srgbClr val="0D0D0D"/>
                </a:solidFill>
                <a:latin typeface="Tahoma"/>
                <a:cs typeface="Tahoma"/>
              </a:rPr>
              <a:t> collapse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(US</a:t>
            </a:r>
            <a:r>
              <a:rPr dirty="0" sz="1200" spc="5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5">
                <a:solidFill>
                  <a:srgbClr val="0D0D0D"/>
                </a:solidFill>
                <a:latin typeface="Tahoma"/>
                <a:cs typeface="Tahoma"/>
              </a:rPr>
              <a:t>stock</a:t>
            </a:r>
            <a:r>
              <a:rPr dirty="0" sz="1200" spc="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market</a:t>
            </a:r>
            <a:r>
              <a:rPr dirty="0" sz="1200" spc="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50">
                <a:solidFill>
                  <a:srgbClr val="0D0D0D"/>
                </a:solidFill>
                <a:latin typeface="Tahoma"/>
                <a:cs typeface="Tahoma"/>
              </a:rPr>
              <a:t>indices</a:t>
            </a:r>
            <a:r>
              <a:rPr dirty="0" sz="1200" spc="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fall</a:t>
            </a:r>
            <a:r>
              <a:rPr dirty="0" sz="1200" spc="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60">
                <a:solidFill>
                  <a:srgbClr val="0D0D0D"/>
                </a:solidFill>
                <a:latin typeface="Tahoma"/>
                <a:cs typeface="Tahoma"/>
              </a:rPr>
              <a:t>by</a:t>
            </a:r>
            <a:r>
              <a:rPr dirty="0" sz="1200" spc="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5">
                <a:solidFill>
                  <a:srgbClr val="0D0D0D"/>
                </a:solidFill>
                <a:latin typeface="Tahoma"/>
                <a:cs typeface="Tahoma"/>
              </a:rPr>
              <a:t>&gt;40%</a:t>
            </a:r>
            <a:r>
              <a:rPr dirty="0" sz="1200" spc="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>
                <a:solidFill>
                  <a:srgbClr val="0D0D0D"/>
                </a:solidFill>
                <a:latin typeface="Tahoma"/>
                <a:cs typeface="Tahoma"/>
              </a:rPr>
              <a:t>from</a:t>
            </a:r>
            <a:r>
              <a:rPr dirty="0" sz="1200" spc="10">
                <a:solidFill>
                  <a:srgbClr val="0D0D0D"/>
                </a:solidFill>
                <a:latin typeface="Tahoma"/>
                <a:cs typeface="Tahoma"/>
              </a:rPr>
              <a:t> </a:t>
            </a:r>
            <a:r>
              <a:rPr dirty="0" sz="1200" spc="-20">
                <a:solidFill>
                  <a:srgbClr val="0D0D0D"/>
                </a:solidFill>
                <a:latin typeface="Tahoma"/>
                <a:cs typeface="Tahoma"/>
              </a:rPr>
              <a:t>July)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4" name="object 4" descr=""/>
          <p:cNvGrpSpPr/>
          <p:nvPr/>
        </p:nvGrpSpPr>
        <p:grpSpPr>
          <a:xfrm>
            <a:off x="113025" y="1121049"/>
            <a:ext cx="5251450" cy="2940050"/>
            <a:chOff x="113025" y="1121049"/>
            <a:chExt cx="5251450" cy="2940050"/>
          </a:xfrm>
        </p:grpSpPr>
        <p:pic>
          <p:nvPicPr>
            <p:cNvPr id="5" name="object 5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3025" y="1121049"/>
              <a:ext cx="5251024" cy="2939500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0175" y="1159149"/>
              <a:ext cx="5136724" cy="28251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4445">
              <a:lnSpc>
                <a:spcPct val="100000"/>
              </a:lnSpc>
              <a:spcBef>
                <a:spcPts val="100"/>
              </a:spcBef>
            </a:pPr>
            <a:r>
              <a:rPr dirty="0"/>
              <a:t>Australia</a:t>
            </a:r>
            <a:r>
              <a:rPr dirty="0" spc="195"/>
              <a:t> </a:t>
            </a:r>
            <a:r>
              <a:rPr dirty="0"/>
              <a:t>being</a:t>
            </a:r>
            <a:r>
              <a:rPr dirty="0" spc="195"/>
              <a:t> </a:t>
            </a:r>
            <a:r>
              <a:rPr dirty="0"/>
              <a:t>carried</a:t>
            </a:r>
            <a:r>
              <a:rPr dirty="0" spc="200"/>
              <a:t> </a:t>
            </a:r>
            <a:r>
              <a:rPr dirty="0"/>
              <a:t>by</a:t>
            </a:r>
            <a:r>
              <a:rPr dirty="0" spc="195"/>
              <a:t> </a:t>
            </a:r>
            <a:r>
              <a:rPr dirty="0"/>
              <a:t>consumers</a:t>
            </a:r>
            <a:r>
              <a:rPr dirty="0" spc="200"/>
              <a:t> </a:t>
            </a:r>
            <a:r>
              <a:rPr dirty="0"/>
              <a:t>and</a:t>
            </a:r>
            <a:r>
              <a:rPr dirty="0" spc="195"/>
              <a:t> </a:t>
            </a:r>
            <a:r>
              <a:rPr dirty="0"/>
              <a:t>lockdown</a:t>
            </a:r>
            <a:r>
              <a:rPr dirty="0" spc="200"/>
              <a:t> </a:t>
            </a:r>
            <a:r>
              <a:rPr dirty="0" spc="-10"/>
              <a:t>savings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66050" y="766128"/>
            <a:ext cx="2895600" cy="1671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Tahoma"/>
                <a:cs typeface="Tahoma"/>
              </a:rPr>
              <a:t>Above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global-</a:t>
            </a:r>
            <a:r>
              <a:rPr dirty="0" sz="1200" spc="-20" b="1">
                <a:latin typeface="Tahoma"/>
                <a:cs typeface="Tahoma"/>
              </a:rPr>
              <a:t>av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b="1">
                <a:latin typeface="Tahoma"/>
                <a:cs typeface="Tahoma"/>
              </a:rPr>
              <a:t>2022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spc="-40" b="1">
                <a:latin typeface="Tahoma"/>
                <a:cs typeface="Tahoma"/>
              </a:rPr>
              <a:t>growth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of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3.2%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ahoma"/>
              <a:cs typeface="Tahoma"/>
            </a:endParaRPr>
          </a:p>
          <a:p>
            <a:pPr marL="12700" marR="87630">
              <a:lnSpc>
                <a:spcPct val="100000"/>
              </a:lnSpc>
            </a:pPr>
            <a:r>
              <a:rPr dirty="0" sz="1200" spc="50">
                <a:latin typeface="Tahoma"/>
                <a:cs typeface="Tahoma"/>
              </a:rPr>
              <a:t>Domestic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demand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at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4.3%</a:t>
            </a:r>
            <a:r>
              <a:rPr dirty="0" sz="1200" spc="1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2022,</a:t>
            </a:r>
            <a:r>
              <a:rPr dirty="0" sz="1200" spc="2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but </a:t>
            </a:r>
            <a:r>
              <a:rPr dirty="0" sz="1200">
                <a:latin typeface="Tahoma"/>
                <a:cs typeface="Tahoma"/>
              </a:rPr>
              <a:t>will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more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than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halve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2023:</a:t>
            </a:r>
            <a:endParaRPr sz="12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150">
              <a:latin typeface="Tahoma"/>
              <a:cs typeface="Tahoma"/>
            </a:endParaRPr>
          </a:p>
          <a:p>
            <a:pPr marL="469900" marR="5080" indent="-320675">
              <a:lnSpc>
                <a:spcPct val="100000"/>
              </a:lnSpc>
              <a:buFont typeface="Arial"/>
              <a:buChar char="●"/>
              <a:tabLst>
                <a:tab pos="469265" algn="l"/>
                <a:tab pos="469900" algn="l"/>
              </a:tabLst>
            </a:pPr>
            <a:r>
              <a:rPr dirty="0" sz="1200">
                <a:latin typeface="Tahoma"/>
                <a:cs typeface="Tahoma"/>
              </a:rPr>
              <a:t>Inflation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eats</a:t>
            </a:r>
            <a:r>
              <a:rPr dirty="0" sz="1200" spc="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into</a:t>
            </a:r>
            <a:r>
              <a:rPr dirty="0" sz="1200" spc="9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private </a:t>
            </a:r>
            <a:r>
              <a:rPr dirty="0" sz="1200">
                <a:latin typeface="Tahoma"/>
                <a:cs typeface="Tahoma"/>
              </a:rPr>
              <a:t>consumption</a:t>
            </a:r>
            <a:r>
              <a:rPr dirty="0" sz="1200" spc="1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</a:t>
            </a:r>
            <a:r>
              <a:rPr dirty="0" sz="1200" spc="13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2023,</a:t>
            </a:r>
            <a:r>
              <a:rPr dirty="0" sz="1200" spc="13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13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federal </a:t>
            </a:r>
            <a:r>
              <a:rPr dirty="0" sz="1200" spc="50">
                <a:latin typeface="Tahoma"/>
                <a:cs typeface="Tahoma"/>
              </a:rPr>
              <a:t>budget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 spc="70">
                <a:latin typeface="Tahoma"/>
                <a:cs typeface="Tahoma"/>
              </a:rPr>
              <a:t>edges</a:t>
            </a:r>
            <a:r>
              <a:rPr dirty="0" sz="1200" spc="-10">
                <a:latin typeface="Tahoma"/>
                <a:cs typeface="Tahoma"/>
              </a:rPr>
              <a:t> </a:t>
            </a:r>
            <a:r>
              <a:rPr dirty="0" sz="1200" spc="65">
                <a:latin typeface="Tahoma"/>
                <a:cs typeface="Tahoma"/>
              </a:rPr>
              <a:t>back</a:t>
            </a:r>
            <a:r>
              <a:rPr dirty="0" sz="1200" spc="-1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-10">
                <a:latin typeface="Tahoma"/>
                <a:cs typeface="Tahoma"/>
              </a:rPr>
              <a:t> primary surplus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6050" y="2539048"/>
            <a:ext cx="2758440" cy="186943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60">
                <a:latin typeface="Tahoma"/>
                <a:cs typeface="Tahoma"/>
              </a:rPr>
              <a:t>Back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to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-60">
                <a:latin typeface="Tahoma"/>
                <a:cs typeface="Tahoma"/>
              </a:rPr>
              <a:t>~2.5%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growth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from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75">
                <a:latin typeface="Tahoma"/>
                <a:cs typeface="Tahoma"/>
              </a:rPr>
              <a:t>2024</a:t>
            </a:r>
            <a:r>
              <a:rPr dirty="0" sz="1200" spc="45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on</a:t>
            </a:r>
            <a:endParaRPr sz="1200">
              <a:latin typeface="Tahoma"/>
              <a:cs typeface="Tahoma"/>
            </a:endParaRPr>
          </a:p>
          <a:p>
            <a:pPr marL="12700" marR="147320">
              <a:lnSpc>
                <a:spcPct val="100000"/>
              </a:lnSpc>
              <a:spcBef>
                <a:spcPts val="1000"/>
              </a:spcBef>
            </a:pPr>
            <a:r>
              <a:rPr dirty="0" sz="1200" spc="-40" b="1">
                <a:latin typeface="Tahoma"/>
                <a:cs typeface="Tahoma"/>
              </a:rPr>
              <a:t>Partial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-25" b="1">
                <a:latin typeface="Tahoma"/>
                <a:cs typeface="Tahoma"/>
              </a:rPr>
              <a:t>but</a:t>
            </a:r>
            <a:r>
              <a:rPr dirty="0" sz="1200" spc="-45" b="1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not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40" b="1">
                <a:latin typeface="Tahoma"/>
                <a:cs typeface="Tahoma"/>
              </a:rPr>
              <a:t>total</a:t>
            </a:r>
            <a:r>
              <a:rPr dirty="0" sz="1200" spc="-55" b="1">
                <a:latin typeface="Tahoma"/>
                <a:cs typeface="Tahoma"/>
              </a:rPr>
              <a:t> </a:t>
            </a:r>
            <a:r>
              <a:rPr dirty="0" sz="1200" spc="-35" b="1">
                <a:latin typeface="Tahoma"/>
                <a:cs typeface="Tahoma"/>
              </a:rPr>
              <a:t>relief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40" b="1">
                <a:latin typeface="Tahoma"/>
                <a:cs typeface="Tahoma"/>
              </a:rPr>
              <a:t>from</a:t>
            </a:r>
            <a:r>
              <a:rPr dirty="0" sz="1200" spc="-50" b="1">
                <a:latin typeface="Tahoma"/>
                <a:cs typeface="Tahoma"/>
              </a:rPr>
              <a:t> </a:t>
            </a:r>
            <a:r>
              <a:rPr dirty="0" sz="1200" spc="-20" b="1">
                <a:latin typeface="Tahoma"/>
                <a:cs typeface="Tahoma"/>
              </a:rPr>
              <a:t>high </a:t>
            </a:r>
            <a:r>
              <a:rPr dirty="0" sz="1200" spc="-25" b="1">
                <a:latin typeface="Tahoma"/>
                <a:cs typeface="Tahoma"/>
              </a:rPr>
              <a:t>commodity </a:t>
            </a:r>
            <a:r>
              <a:rPr dirty="0" sz="1200" spc="-10" b="1">
                <a:latin typeface="Tahoma"/>
                <a:cs typeface="Tahoma"/>
              </a:rPr>
              <a:t>prices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latin typeface="Tahoma"/>
                <a:cs typeface="Tahoma"/>
              </a:rPr>
              <a:t>Weak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China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slow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RBA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pulling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 spc="65">
                <a:latin typeface="Tahoma"/>
                <a:cs typeface="Tahoma"/>
              </a:rPr>
              <a:t>A$ </a:t>
            </a:r>
            <a:r>
              <a:rPr dirty="0" sz="1200" spc="50">
                <a:latin typeface="Tahoma"/>
                <a:cs typeface="Tahoma"/>
              </a:rPr>
              <a:t>down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 spc="60">
                <a:latin typeface="Tahoma"/>
                <a:cs typeface="Tahoma"/>
              </a:rPr>
              <a:t>by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more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than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high</a:t>
            </a:r>
            <a:r>
              <a:rPr dirty="0" sz="1200" spc="7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export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 spc="40">
                <a:latin typeface="Tahoma"/>
                <a:cs typeface="Tahoma"/>
              </a:rPr>
              <a:t>prices </a:t>
            </a:r>
            <a:r>
              <a:rPr dirty="0" sz="1200">
                <a:latin typeface="Tahoma"/>
                <a:cs typeface="Tahoma"/>
              </a:rPr>
              <a:t>pushing</a:t>
            </a:r>
            <a:r>
              <a:rPr dirty="0" sz="1200" spc="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it</a:t>
            </a:r>
            <a:r>
              <a:rPr dirty="0" sz="1200" spc="5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up</a:t>
            </a:r>
            <a:r>
              <a:rPr dirty="0" sz="1200" spc="65">
                <a:latin typeface="Tahoma"/>
                <a:cs typeface="Tahoma"/>
              </a:rPr>
              <a:t> </a:t>
            </a:r>
            <a:r>
              <a:rPr dirty="0" sz="1200" spc="-30" b="1">
                <a:latin typeface="Tahoma"/>
                <a:cs typeface="Tahoma"/>
              </a:rPr>
              <a:t>slowing</a:t>
            </a:r>
            <a:r>
              <a:rPr dirty="0" sz="1200" spc="5" b="1">
                <a:latin typeface="Tahoma"/>
                <a:cs typeface="Tahoma"/>
              </a:rPr>
              <a:t> </a:t>
            </a:r>
            <a:r>
              <a:rPr dirty="0" sz="1200" spc="-35" b="1">
                <a:latin typeface="Tahoma"/>
                <a:cs typeface="Tahoma"/>
              </a:rPr>
              <a:t>a</a:t>
            </a:r>
            <a:r>
              <a:rPr dirty="0" sz="1200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China</a:t>
            </a:r>
            <a:r>
              <a:rPr dirty="0" sz="1200" b="1">
                <a:latin typeface="Tahoma"/>
                <a:cs typeface="Tahoma"/>
              </a:rPr>
              <a:t> </a:t>
            </a:r>
            <a:r>
              <a:rPr dirty="0" sz="1200" spc="-50" b="1">
                <a:latin typeface="Tahoma"/>
                <a:cs typeface="Tahoma"/>
              </a:rPr>
              <a:t>a </a:t>
            </a:r>
            <a:r>
              <a:rPr dirty="0" sz="1200" spc="-25" b="1">
                <a:latin typeface="Tahoma"/>
                <a:cs typeface="Tahoma"/>
              </a:rPr>
              <a:t>longer-</a:t>
            </a:r>
            <a:r>
              <a:rPr dirty="0" sz="1200" spc="-35" b="1">
                <a:latin typeface="Tahoma"/>
                <a:cs typeface="Tahoma"/>
              </a:rPr>
              <a:t>term</a:t>
            </a:r>
            <a:r>
              <a:rPr dirty="0" sz="1200" spc="-1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headwind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200">
                <a:latin typeface="Tahoma"/>
                <a:cs typeface="Tahoma"/>
              </a:rPr>
              <a:t>Oil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big</a:t>
            </a:r>
            <a:r>
              <a:rPr dirty="0" sz="1200" spc="8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import</a:t>
            </a:r>
            <a:r>
              <a:rPr dirty="0" sz="1200" spc="85">
                <a:latin typeface="Tahoma"/>
                <a:cs typeface="Tahoma"/>
              </a:rPr>
              <a:t> </a:t>
            </a:r>
            <a:r>
              <a:rPr dirty="0" sz="1200" spc="-20">
                <a:latin typeface="Tahoma"/>
                <a:cs typeface="Tahoma"/>
              </a:rPr>
              <a:t>item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7400" y="3760804"/>
            <a:ext cx="4580255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Tahoma"/>
                <a:cs typeface="Tahoma"/>
              </a:rPr>
              <a:t>Strategic</a:t>
            </a:r>
            <a:r>
              <a:rPr dirty="0" sz="1200" spc="-5" b="1">
                <a:latin typeface="Tahoma"/>
                <a:cs typeface="Tahoma"/>
              </a:rPr>
              <a:t> </a:t>
            </a:r>
            <a:r>
              <a:rPr dirty="0" sz="1200" spc="-10" b="1">
                <a:latin typeface="Tahoma"/>
                <a:cs typeface="Tahoma"/>
              </a:rPr>
              <a:t>issues:</a:t>
            </a:r>
            <a:endParaRPr sz="12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dirty="0" sz="1200" spc="55">
                <a:latin typeface="Tahoma"/>
                <a:cs typeface="Tahoma"/>
              </a:rPr>
              <a:t>Economic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re-orientation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away</a:t>
            </a:r>
            <a:r>
              <a:rPr dirty="0" sz="1200" spc="11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from</a:t>
            </a:r>
            <a:r>
              <a:rPr dirty="0" sz="1200" spc="114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China</a:t>
            </a:r>
            <a:endParaRPr sz="1200">
              <a:latin typeface="Tahoma"/>
              <a:cs typeface="Tahoma"/>
            </a:endParaRPr>
          </a:p>
          <a:p>
            <a:pPr marL="12700" marR="5080">
              <a:lnSpc>
                <a:spcPct val="134700"/>
              </a:lnSpc>
            </a:pPr>
            <a:r>
              <a:rPr dirty="0" sz="1200">
                <a:latin typeface="Tahoma"/>
                <a:cs typeface="Tahoma"/>
              </a:rPr>
              <a:t>Green</a:t>
            </a:r>
            <a:r>
              <a:rPr dirty="0" sz="1200" spc="1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transition</a:t>
            </a:r>
            <a:r>
              <a:rPr dirty="0" sz="1200" spc="190">
                <a:latin typeface="Tahoma"/>
                <a:cs typeface="Tahoma"/>
              </a:rPr>
              <a:t> </a:t>
            </a:r>
            <a:r>
              <a:rPr dirty="0" sz="1200" spc="50">
                <a:latin typeface="Tahoma"/>
                <a:cs typeface="Tahoma"/>
              </a:rPr>
              <a:t>both</a:t>
            </a:r>
            <a:r>
              <a:rPr dirty="0" sz="1200" spc="1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domestically</a:t>
            </a:r>
            <a:r>
              <a:rPr dirty="0" sz="1200" spc="19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and</a:t>
            </a:r>
            <a:r>
              <a:rPr dirty="0" sz="1200" spc="1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the</a:t>
            </a:r>
            <a:r>
              <a:rPr dirty="0" sz="1200" spc="19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export</a:t>
            </a:r>
            <a:r>
              <a:rPr dirty="0" sz="1200" spc="190">
                <a:latin typeface="Tahoma"/>
                <a:cs typeface="Tahoma"/>
              </a:rPr>
              <a:t> </a:t>
            </a:r>
            <a:r>
              <a:rPr dirty="0" sz="1200" spc="-25">
                <a:latin typeface="Tahoma"/>
                <a:cs typeface="Tahoma"/>
              </a:rPr>
              <a:t>mix</a:t>
            </a:r>
            <a:r>
              <a:rPr dirty="0" sz="1200" spc="500">
                <a:latin typeface="Tahoma"/>
                <a:cs typeface="Tahoma"/>
              </a:rPr>
              <a:t>  </a:t>
            </a:r>
            <a:r>
              <a:rPr dirty="0" sz="1200">
                <a:latin typeface="Tahoma"/>
                <a:cs typeface="Tahoma"/>
              </a:rPr>
              <a:t>Managing</a:t>
            </a:r>
            <a:r>
              <a:rPr dirty="0" sz="1200" spc="2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relations</a:t>
            </a:r>
            <a:r>
              <a:rPr dirty="0" sz="1200" spc="2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with</a:t>
            </a:r>
            <a:r>
              <a:rPr dirty="0" sz="1200" spc="225">
                <a:latin typeface="Tahoma"/>
                <a:cs typeface="Tahoma"/>
              </a:rPr>
              <a:t> </a:t>
            </a:r>
            <a:r>
              <a:rPr dirty="0" sz="1200" spc="55">
                <a:latin typeface="Tahoma"/>
                <a:cs typeface="Tahoma"/>
              </a:rPr>
              <a:t>ASEAN/Pacific</a:t>
            </a:r>
            <a:r>
              <a:rPr dirty="0" sz="1200" spc="22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amidst</a:t>
            </a:r>
            <a:r>
              <a:rPr dirty="0" sz="1200" spc="22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geopolitical</a:t>
            </a:r>
            <a:r>
              <a:rPr dirty="0" sz="1200" spc="225">
                <a:latin typeface="Tahoma"/>
                <a:cs typeface="Tahoma"/>
              </a:rPr>
              <a:t> </a:t>
            </a:r>
            <a:r>
              <a:rPr dirty="0" sz="1200" spc="-10">
                <a:latin typeface="Tahoma"/>
                <a:cs typeface="Tahoma"/>
              </a:rPr>
              <a:t>shift </a:t>
            </a:r>
            <a:r>
              <a:rPr dirty="0" sz="1200">
                <a:latin typeface="Tahoma"/>
                <a:cs typeface="Tahoma"/>
              </a:rPr>
              <a:t>Russia</a:t>
            </a:r>
            <a:r>
              <a:rPr dirty="0" sz="1200" spc="1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sanctions: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 spc="60">
                <a:latin typeface="Tahoma"/>
                <a:cs typeface="Tahoma"/>
              </a:rPr>
              <a:t>chance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for</a:t>
            </a:r>
            <a:r>
              <a:rPr dirty="0" sz="1200" spc="165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a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mining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investment</a:t>
            </a:r>
            <a:r>
              <a:rPr dirty="0" sz="1200" spc="170">
                <a:latin typeface="Tahoma"/>
                <a:cs typeface="Tahoma"/>
              </a:rPr>
              <a:t> </a:t>
            </a:r>
            <a:r>
              <a:rPr dirty="0" sz="1200">
                <a:latin typeface="Tahoma"/>
                <a:cs typeface="Tahoma"/>
              </a:rPr>
              <a:t>mini-</a:t>
            </a:r>
            <a:r>
              <a:rPr dirty="0" sz="1200" spc="-10">
                <a:latin typeface="Tahoma"/>
                <a:cs typeface="Tahoma"/>
              </a:rPr>
              <a:t>boom?</a:t>
            </a:r>
            <a:endParaRPr sz="1200">
              <a:latin typeface="Tahoma"/>
              <a:cs typeface="Tahoma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5325" y="643649"/>
            <a:ext cx="5648325" cy="3164840"/>
            <a:chOff x="105325" y="643649"/>
            <a:chExt cx="5648325" cy="3164840"/>
          </a:xfrm>
        </p:grpSpPr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325" y="643649"/>
              <a:ext cx="5648323" cy="31645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2475" y="681749"/>
              <a:ext cx="5534023" cy="30502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EIU x ANZ Sep 2022</dc:title>
  <dcterms:created xsi:type="dcterms:W3CDTF">2022-09-05T22:43:47Z</dcterms:created>
  <dcterms:modified xsi:type="dcterms:W3CDTF">2022-09-05T22:43:47Z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