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77" r:id="rId5"/>
    <p:sldId id="342" r:id="rId6"/>
    <p:sldId id="360" r:id="rId7"/>
    <p:sldId id="361" r:id="rId8"/>
    <p:sldId id="362" r:id="rId9"/>
    <p:sldId id="363" r:id="rId10"/>
    <p:sldId id="365" r:id="rId11"/>
    <p:sldId id="364" r:id="rId12"/>
    <p:sldId id="371" r:id="rId13"/>
    <p:sldId id="366" r:id="rId14"/>
    <p:sldId id="367" r:id="rId15"/>
    <p:sldId id="368" r:id="rId16"/>
    <p:sldId id="346" r:id="rId17"/>
    <p:sldId id="369" r:id="rId18"/>
    <p:sldId id="347" r:id="rId19"/>
    <p:sldId id="348" r:id="rId20"/>
    <p:sldId id="351" r:id="rId21"/>
    <p:sldId id="370" r:id="rId22"/>
    <p:sldId id="354" r:id="rId23"/>
    <p:sldId id="355" r:id="rId24"/>
    <p:sldId id="372" r:id="rId25"/>
    <p:sldId id="356" r:id="rId26"/>
    <p:sldId id="341" r:id="rId27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05A4E5-2084-B1A8-DE96-CA3B7C77928D}" name="Vivienne" initials="V" userId="Vivienn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33EC3-36AF-424A-ABA3-8A9EA7A5B4E1}" v="253" dt="2022-10-04T22:38:56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5755"/>
  </p:normalViewPr>
  <p:slideViewPr>
    <p:cSldViewPr snapToGrid="0" snapToObjects="1">
      <p:cViewPr varScale="1">
        <p:scale>
          <a:sx n="82" d="100"/>
          <a:sy n="82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unsw-my.sharepoint.com/personal/z3344334_ad_unsw_edu_au/Documents/Working%20files/HP%20archive/Live%20projects/Assisting%20entry%20to%20homeownership/General/Assisting%20First%20Home%20Buyers%20-%20graphic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3344334_ad_unsw_edu_au/Documents/Working%20files/HP%20archive/Live%20projects/Assisting%20entry%20to%20homeownership/General/Assisting%20First%20Home%20Buyers%20-%20graph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3344334_ad_unsw_edu_au/Documents/Working%20files/Archive/Housing%20Policy%20in%20Australia/Graphs%20and%20diagrams/Graphic%20for%20PIA%20applic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3344334_ad_unsw_edu_au/Documents/Working%20files/HP%20archive/Live%20projects/Assisting%20entry%20to%20homeownership/General/Assisting%20First%20Home%20Buyers%20-%20graphi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3344334_ad_unsw_edu_au/Documents/Working%20files/Teaching/Housing%20Policy%20&amp;%20Finance/2020/General/Share%20of%20income%20spent%20on%20housing%20-%20trend%20over%20time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nsw-my.sharepoint.com/personal/z3344334_ad_unsw_edu_au/Documents/Working%20files/Live%20projects/Academic%20papers/EJH%20paper/Rental%20stress%20trends%20over%20tim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93686376100289"/>
          <c:y val="0.1162153689122193"/>
          <c:w val="0.55983888507354529"/>
          <c:h val="0.69836030912802571"/>
        </c:manualLayout>
      </c:layout>
      <c:lineChart>
        <c:grouping val="standard"/>
        <c:varyColors val="0"/>
        <c:ser>
          <c:idx val="0"/>
          <c:order val="0"/>
          <c:tx>
            <c:v>Real median dwelling prices, $2021</c:v>
          </c:tx>
          <c:marker>
            <c:symbol val="none"/>
          </c:marker>
          <c:cat>
            <c:numRef>
              <c:f>'Fig 7'!$A$11:$A$155</c:f>
              <c:numCache>
                <c:formatCode>mmm\-yyyy</c:formatCode>
                <c:ptCount val="145"/>
                <c:pt idx="0">
                  <c:v>31199</c:v>
                </c:pt>
                <c:pt idx="1">
                  <c:v>31291</c:v>
                </c:pt>
                <c:pt idx="2">
                  <c:v>31382</c:v>
                </c:pt>
                <c:pt idx="3">
                  <c:v>31472</c:v>
                </c:pt>
                <c:pt idx="4">
                  <c:v>31564</c:v>
                </c:pt>
                <c:pt idx="5">
                  <c:v>31656</c:v>
                </c:pt>
                <c:pt idx="6">
                  <c:v>31747</c:v>
                </c:pt>
                <c:pt idx="7">
                  <c:v>31837</c:v>
                </c:pt>
                <c:pt idx="8">
                  <c:v>31929</c:v>
                </c:pt>
                <c:pt idx="9">
                  <c:v>32021</c:v>
                </c:pt>
                <c:pt idx="10">
                  <c:v>32112</c:v>
                </c:pt>
                <c:pt idx="11">
                  <c:v>32203</c:v>
                </c:pt>
                <c:pt idx="12">
                  <c:v>32295</c:v>
                </c:pt>
                <c:pt idx="13">
                  <c:v>32387</c:v>
                </c:pt>
                <c:pt idx="14">
                  <c:v>32478</c:v>
                </c:pt>
                <c:pt idx="15">
                  <c:v>32568</c:v>
                </c:pt>
                <c:pt idx="16">
                  <c:v>32660</c:v>
                </c:pt>
                <c:pt idx="17">
                  <c:v>32752</c:v>
                </c:pt>
                <c:pt idx="18">
                  <c:v>32843</c:v>
                </c:pt>
                <c:pt idx="19">
                  <c:v>32933</c:v>
                </c:pt>
                <c:pt idx="20">
                  <c:v>33025</c:v>
                </c:pt>
                <c:pt idx="21">
                  <c:v>33117</c:v>
                </c:pt>
                <c:pt idx="22">
                  <c:v>33208</c:v>
                </c:pt>
                <c:pt idx="23">
                  <c:v>33298</c:v>
                </c:pt>
                <c:pt idx="24">
                  <c:v>33390</c:v>
                </c:pt>
                <c:pt idx="25">
                  <c:v>33482</c:v>
                </c:pt>
                <c:pt idx="26">
                  <c:v>33573</c:v>
                </c:pt>
                <c:pt idx="27">
                  <c:v>33664</c:v>
                </c:pt>
                <c:pt idx="28">
                  <c:v>33756</c:v>
                </c:pt>
                <c:pt idx="29">
                  <c:v>33848</c:v>
                </c:pt>
                <c:pt idx="30">
                  <c:v>33939</c:v>
                </c:pt>
                <c:pt idx="31">
                  <c:v>34029</c:v>
                </c:pt>
                <c:pt idx="32">
                  <c:v>34121</c:v>
                </c:pt>
                <c:pt idx="33">
                  <c:v>34213</c:v>
                </c:pt>
                <c:pt idx="34">
                  <c:v>34304</c:v>
                </c:pt>
                <c:pt idx="35">
                  <c:v>34394</c:v>
                </c:pt>
                <c:pt idx="36">
                  <c:v>34486</c:v>
                </c:pt>
                <c:pt idx="37">
                  <c:v>34578</c:v>
                </c:pt>
                <c:pt idx="38">
                  <c:v>34669</c:v>
                </c:pt>
                <c:pt idx="39">
                  <c:v>34759</c:v>
                </c:pt>
                <c:pt idx="40">
                  <c:v>34851</c:v>
                </c:pt>
                <c:pt idx="41">
                  <c:v>34943</c:v>
                </c:pt>
                <c:pt idx="42">
                  <c:v>35034</c:v>
                </c:pt>
                <c:pt idx="43">
                  <c:v>35125</c:v>
                </c:pt>
                <c:pt idx="44">
                  <c:v>35217</c:v>
                </c:pt>
                <c:pt idx="45">
                  <c:v>35309</c:v>
                </c:pt>
                <c:pt idx="46">
                  <c:v>35400</c:v>
                </c:pt>
                <c:pt idx="47">
                  <c:v>35490</c:v>
                </c:pt>
                <c:pt idx="48">
                  <c:v>35582</c:v>
                </c:pt>
                <c:pt idx="49">
                  <c:v>35674</c:v>
                </c:pt>
                <c:pt idx="50">
                  <c:v>35765</c:v>
                </c:pt>
                <c:pt idx="51">
                  <c:v>35855</c:v>
                </c:pt>
                <c:pt idx="52">
                  <c:v>35947</c:v>
                </c:pt>
                <c:pt idx="53">
                  <c:v>36039</c:v>
                </c:pt>
                <c:pt idx="54">
                  <c:v>36130</c:v>
                </c:pt>
                <c:pt idx="55">
                  <c:v>36220</c:v>
                </c:pt>
                <c:pt idx="56">
                  <c:v>36312</c:v>
                </c:pt>
                <c:pt idx="57">
                  <c:v>36404</c:v>
                </c:pt>
                <c:pt idx="58">
                  <c:v>36495</c:v>
                </c:pt>
                <c:pt idx="59">
                  <c:v>36586</c:v>
                </c:pt>
                <c:pt idx="60">
                  <c:v>36678</c:v>
                </c:pt>
                <c:pt idx="61">
                  <c:v>36770</c:v>
                </c:pt>
                <c:pt idx="62">
                  <c:v>36861</c:v>
                </c:pt>
                <c:pt idx="63">
                  <c:v>36951</c:v>
                </c:pt>
                <c:pt idx="64">
                  <c:v>37043</c:v>
                </c:pt>
                <c:pt idx="65">
                  <c:v>37135</c:v>
                </c:pt>
                <c:pt idx="66">
                  <c:v>37226</c:v>
                </c:pt>
                <c:pt idx="67">
                  <c:v>37316</c:v>
                </c:pt>
                <c:pt idx="68">
                  <c:v>37408</c:v>
                </c:pt>
                <c:pt idx="69">
                  <c:v>37500</c:v>
                </c:pt>
                <c:pt idx="70">
                  <c:v>37591</c:v>
                </c:pt>
                <c:pt idx="71">
                  <c:v>37681</c:v>
                </c:pt>
                <c:pt idx="72">
                  <c:v>37773</c:v>
                </c:pt>
                <c:pt idx="73">
                  <c:v>37865</c:v>
                </c:pt>
                <c:pt idx="74">
                  <c:v>37956</c:v>
                </c:pt>
                <c:pt idx="75">
                  <c:v>38047</c:v>
                </c:pt>
                <c:pt idx="76">
                  <c:v>38139</c:v>
                </c:pt>
                <c:pt idx="77">
                  <c:v>38231</c:v>
                </c:pt>
                <c:pt idx="78">
                  <c:v>38322</c:v>
                </c:pt>
                <c:pt idx="79">
                  <c:v>38412</c:v>
                </c:pt>
                <c:pt idx="80">
                  <c:v>38504</c:v>
                </c:pt>
                <c:pt idx="81">
                  <c:v>38596</c:v>
                </c:pt>
                <c:pt idx="82">
                  <c:v>38687</c:v>
                </c:pt>
                <c:pt idx="83">
                  <c:v>38777</c:v>
                </c:pt>
                <c:pt idx="84">
                  <c:v>38869</c:v>
                </c:pt>
                <c:pt idx="85">
                  <c:v>38961</c:v>
                </c:pt>
                <c:pt idx="86">
                  <c:v>39052</c:v>
                </c:pt>
                <c:pt idx="87">
                  <c:v>39142</c:v>
                </c:pt>
                <c:pt idx="88">
                  <c:v>39234</c:v>
                </c:pt>
                <c:pt idx="89">
                  <c:v>39326</c:v>
                </c:pt>
                <c:pt idx="90">
                  <c:v>39417</c:v>
                </c:pt>
                <c:pt idx="91">
                  <c:v>39508</c:v>
                </c:pt>
                <c:pt idx="92">
                  <c:v>39600</c:v>
                </c:pt>
                <c:pt idx="93">
                  <c:v>39692</c:v>
                </c:pt>
                <c:pt idx="94">
                  <c:v>39783</c:v>
                </c:pt>
                <c:pt idx="95">
                  <c:v>39873</c:v>
                </c:pt>
                <c:pt idx="96">
                  <c:v>39965</c:v>
                </c:pt>
                <c:pt idx="97">
                  <c:v>40057</c:v>
                </c:pt>
                <c:pt idx="98">
                  <c:v>40148</c:v>
                </c:pt>
                <c:pt idx="99">
                  <c:v>40238</c:v>
                </c:pt>
                <c:pt idx="100">
                  <c:v>40330</c:v>
                </c:pt>
                <c:pt idx="101">
                  <c:v>40422</c:v>
                </c:pt>
                <c:pt idx="102">
                  <c:v>40513</c:v>
                </c:pt>
                <c:pt idx="103">
                  <c:v>40603</c:v>
                </c:pt>
                <c:pt idx="104">
                  <c:v>40695</c:v>
                </c:pt>
                <c:pt idx="105">
                  <c:v>40787</c:v>
                </c:pt>
                <c:pt idx="106">
                  <c:v>40878</c:v>
                </c:pt>
                <c:pt idx="107">
                  <c:v>40969</c:v>
                </c:pt>
                <c:pt idx="108">
                  <c:v>41061</c:v>
                </c:pt>
                <c:pt idx="109">
                  <c:v>41153</c:v>
                </c:pt>
                <c:pt idx="110">
                  <c:v>41244</c:v>
                </c:pt>
                <c:pt idx="111">
                  <c:v>41334</c:v>
                </c:pt>
                <c:pt idx="112">
                  <c:v>41426</c:v>
                </c:pt>
                <c:pt idx="113">
                  <c:v>41547</c:v>
                </c:pt>
                <c:pt idx="114">
                  <c:v>41639</c:v>
                </c:pt>
                <c:pt idx="115">
                  <c:v>41699</c:v>
                </c:pt>
                <c:pt idx="116">
                  <c:v>41791</c:v>
                </c:pt>
                <c:pt idx="117">
                  <c:v>41912</c:v>
                </c:pt>
                <c:pt idx="118">
                  <c:v>42004</c:v>
                </c:pt>
                <c:pt idx="119">
                  <c:v>42064</c:v>
                </c:pt>
                <c:pt idx="120">
                  <c:v>42156</c:v>
                </c:pt>
                <c:pt idx="121">
                  <c:v>42277</c:v>
                </c:pt>
                <c:pt idx="122">
                  <c:v>42369</c:v>
                </c:pt>
                <c:pt idx="123">
                  <c:v>42430</c:v>
                </c:pt>
                <c:pt idx="124">
                  <c:v>42522</c:v>
                </c:pt>
                <c:pt idx="125">
                  <c:v>42614</c:v>
                </c:pt>
                <c:pt idx="126">
                  <c:v>42705</c:v>
                </c:pt>
                <c:pt idx="127">
                  <c:v>42795</c:v>
                </c:pt>
                <c:pt idx="128">
                  <c:v>42887</c:v>
                </c:pt>
                <c:pt idx="129">
                  <c:v>42979</c:v>
                </c:pt>
                <c:pt idx="130">
                  <c:v>43070</c:v>
                </c:pt>
                <c:pt idx="131">
                  <c:v>43160</c:v>
                </c:pt>
                <c:pt idx="132">
                  <c:v>43252</c:v>
                </c:pt>
                <c:pt idx="133">
                  <c:v>43344</c:v>
                </c:pt>
                <c:pt idx="134">
                  <c:v>43435</c:v>
                </c:pt>
                <c:pt idx="135">
                  <c:v>43525</c:v>
                </c:pt>
                <c:pt idx="136">
                  <c:v>43617</c:v>
                </c:pt>
                <c:pt idx="137">
                  <c:v>43709</c:v>
                </c:pt>
                <c:pt idx="138">
                  <c:v>43800</c:v>
                </c:pt>
                <c:pt idx="139">
                  <c:v>43891</c:v>
                </c:pt>
                <c:pt idx="140">
                  <c:v>43983</c:v>
                </c:pt>
                <c:pt idx="141">
                  <c:v>44075</c:v>
                </c:pt>
                <c:pt idx="142">
                  <c:v>44166</c:v>
                </c:pt>
                <c:pt idx="143">
                  <c:v>44256</c:v>
                </c:pt>
                <c:pt idx="144">
                  <c:v>44348</c:v>
                </c:pt>
              </c:numCache>
            </c:numRef>
          </c:cat>
          <c:val>
            <c:numRef>
              <c:f>'Fig 7'!$B$11:$B$155</c:f>
              <c:numCache>
                <c:formatCode>_-[$$-C09]* #,##0_-;\-[$$-C09]* #,##0_-;_-[$$-C09]* "-"_-;_-@_-</c:formatCode>
                <c:ptCount val="145"/>
                <c:pt idx="0">
                  <c:v>189.4956482732639</c:v>
                </c:pt>
                <c:pt idx="1">
                  <c:v>189.46197176286469</c:v>
                </c:pt>
                <c:pt idx="2">
                  <c:v>188.09793467882733</c:v>
                </c:pt>
                <c:pt idx="3">
                  <c:v>187.35316423875386</c:v>
                </c:pt>
                <c:pt idx="4">
                  <c:v>188.68973638411074</c:v>
                </c:pt>
                <c:pt idx="5">
                  <c:v>187.01670280245639</c:v>
                </c:pt>
                <c:pt idx="6">
                  <c:v>184.03331176236452</c:v>
                </c:pt>
                <c:pt idx="7">
                  <c:v>182.40698727222627</c:v>
                </c:pt>
                <c:pt idx="8">
                  <c:v>181.63030444814601</c:v>
                </c:pt>
                <c:pt idx="9">
                  <c:v>181.613218331241</c:v>
                </c:pt>
                <c:pt idx="10">
                  <c:v>187.11636327125868</c:v>
                </c:pt>
                <c:pt idx="11">
                  <c:v>192.16616492759559</c:v>
                </c:pt>
                <c:pt idx="12">
                  <c:v>198.78377560828255</c:v>
                </c:pt>
                <c:pt idx="13">
                  <c:v>214.32321311544555</c:v>
                </c:pt>
                <c:pt idx="14">
                  <c:v>231.17659192456077</c:v>
                </c:pt>
                <c:pt idx="15">
                  <c:v>247.48987751343424</c:v>
                </c:pt>
                <c:pt idx="16">
                  <c:v>246.12878386680947</c:v>
                </c:pt>
                <c:pt idx="17">
                  <c:v>240.67943809854063</c:v>
                </c:pt>
                <c:pt idx="18">
                  <c:v>237.03325894962447</c:v>
                </c:pt>
                <c:pt idx="19">
                  <c:v>233.98433824110126</c:v>
                </c:pt>
                <c:pt idx="20">
                  <c:v>232.36691517311743</c:v>
                </c:pt>
                <c:pt idx="21">
                  <c:v>228.69425755043287</c:v>
                </c:pt>
                <c:pt idx="22">
                  <c:v>224.21594080180733</c:v>
                </c:pt>
                <c:pt idx="23">
                  <c:v>224.37357766180833</c:v>
                </c:pt>
                <c:pt idx="24">
                  <c:v>226.66517153549145</c:v>
                </c:pt>
                <c:pt idx="25">
                  <c:v>232.38592570664136</c:v>
                </c:pt>
                <c:pt idx="26">
                  <c:v>230.05818688487201</c:v>
                </c:pt>
                <c:pt idx="27">
                  <c:v>228.52300355961549</c:v>
                </c:pt>
                <c:pt idx="28">
                  <c:v>229.94871461137916</c:v>
                </c:pt>
                <c:pt idx="29">
                  <c:v>229.78386363420501</c:v>
                </c:pt>
                <c:pt idx="30">
                  <c:v>230.82267679844756</c:v>
                </c:pt>
                <c:pt idx="31">
                  <c:v>231.08598524501545</c:v>
                </c:pt>
                <c:pt idx="32">
                  <c:v>231.83829254984875</c:v>
                </c:pt>
                <c:pt idx="33">
                  <c:v>230.91497496001514</c:v>
                </c:pt>
                <c:pt idx="34">
                  <c:v>232.68419608363013</c:v>
                </c:pt>
                <c:pt idx="35">
                  <c:v>234.11242596149023</c:v>
                </c:pt>
                <c:pt idx="36">
                  <c:v>235.35851980567463</c:v>
                </c:pt>
                <c:pt idx="37">
                  <c:v>237.43206560859329</c:v>
                </c:pt>
                <c:pt idx="38">
                  <c:v>234.49576070517108</c:v>
                </c:pt>
                <c:pt idx="39">
                  <c:v>233.0852411531678</c:v>
                </c:pt>
                <c:pt idx="40">
                  <c:v>228.21861084023357</c:v>
                </c:pt>
                <c:pt idx="41">
                  <c:v>225.83233110557802</c:v>
                </c:pt>
                <c:pt idx="42">
                  <c:v>223.72339577822899</c:v>
                </c:pt>
                <c:pt idx="43">
                  <c:v>222.65061261798888</c:v>
                </c:pt>
                <c:pt idx="44">
                  <c:v>223.73891330849472</c:v>
                </c:pt>
                <c:pt idx="45">
                  <c:v>223.85549551242295</c:v>
                </c:pt>
                <c:pt idx="46">
                  <c:v>224.10959699790246</c:v>
                </c:pt>
                <c:pt idx="47">
                  <c:v>225.73339536692555</c:v>
                </c:pt>
                <c:pt idx="48">
                  <c:v>229.35370066535958</c:v>
                </c:pt>
                <c:pt idx="49">
                  <c:v>234.52905432524267</c:v>
                </c:pt>
                <c:pt idx="50">
                  <c:v>238.35001538416179</c:v>
                </c:pt>
                <c:pt idx="51">
                  <c:v>243.52066445441372</c:v>
                </c:pt>
                <c:pt idx="52">
                  <c:v>247.33794747998607</c:v>
                </c:pt>
                <c:pt idx="53">
                  <c:v>246.97152089112683</c:v>
                </c:pt>
                <c:pt idx="54">
                  <c:v>249.94764164748764</c:v>
                </c:pt>
                <c:pt idx="55">
                  <c:v>254.40407246755913</c:v>
                </c:pt>
                <c:pt idx="56">
                  <c:v>259.07047876775658</c:v>
                </c:pt>
                <c:pt idx="57">
                  <c:v>261.58834322761737</c:v>
                </c:pt>
                <c:pt idx="58">
                  <c:v>268.62915218397814</c:v>
                </c:pt>
                <c:pt idx="59">
                  <c:v>271.2170842839613</c:v>
                </c:pt>
                <c:pt idx="60">
                  <c:v>275.64788315499021</c:v>
                </c:pt>
                <c:pt idx="61">
                  <c:v>265.07829672740826</c:v>
                </c:pt>
                <c:pt idx="62">
                  <c:v>270.64288970372633</c:v>
                </c:pt>
                <c:pt idx="63">
                  <c:v>273.57928385932991</c:v>
                </c:pt>
                <c:pt idx="64">
                  <c:v>281.07425696162807</c:v>
                </c:pt>
                <c:pt idx="65">
                  <c:v>294.91814102824031</c:v>
                </c:pt>
                <c:pt idx="66">
                  <c:v>303.15653137208699</c:v>
                </c:pt>
                <c:pt idx="67">
                  <c:v>311.76123712456666</c:v>
                </c:pt>
                <c:pt idx="68">
                  <c:v>328.4848974133069</c:v>
                </c:pt>
                <c:pt idx="69">
                  <c:v>339.60762567442634</c:v>
                </c:pt>
                <c:pt idx="70">
                  <c:v>349.76404558356688</c:v>
                </c:pt>
                <c:pt idx="71">
                  <c:v>355.06416711849886</c:v>
                </c:pt>
                <c:pt idx="72">
                  <c:v>373.75175486157775</c:v>
                </c:pt>
                <c:pt idx="73">
                  <c:v>393.18816091195634</c:v>
                </c:pt>
                <c:pt idx="74">
                  <c:v>407.6776216995051</c:v>
                </c:pt>
                <c:pt idx="75">
                  <c:v>402.92489682458864</c:v>
                </c:pt>
                <c:pt idx="76">
                  <c:v>396.17121496547639</c:v>
                </c:pt>
                <c:pt idx="77">
                  <c:v>394.70210044768106</c:v>
                </c:pt>
                <c:pt idx="78">
                  <c:v>398.45685552101952</c:v>
                </c:pt>
                <c:pt idx="79">
                  <c:v>393.98913672665316</c:v>
                </c:pt>
                <c:pt idx="80">
                  <c:v>393.9236867411081</c:v>
                </c:pt>
                <c:pt idx="81">
                  <c:v>389.37930125855024</c:v>
                </c:pt>
                <c:pt idx="82">
                  <c:v>396.2846768886169</c:v>
                </c:pt>
                <c:pt idx="83">
                  <c:v>397.91436831132449</c:v>
                </c:pt>
                <c:pt idx="84">
                  <c:v>406.29825517294086</c:v>
                </c:pt>
                <c:pt idx="85">
                  <c:v>412.49328624410026</c:v>
                </c:pt>
                <c:pt idx="86">
                  <c:v>420.71278655674428</c:v>
                </c:pt>
                <c:pt idx="87">
                  <c:v>425.50618377430584</c:v>
                </c:pt>
                <c:pt idx="88">
                  <c:v>438.00996706088409</c:v>
                </c:pt>
                <c:pt idx="89">
                  <c:v>451.30676226409201</c:v>
                </c:pt>
                <c:pt idx="90">
                  <c:v>466.24861171727116</c:v>
                </c:pt>
                <c:pt idx="91">
                  <c:v>463.23514843128248</c:v>
                </c:pt>
                <c:pt idx="92">
                  <c:v>452.82629371349805</c:v>
                </c:pt>
                <c:pt idx="93">
                  <c:v>435.74132585399155</c:v>
                </c:pt>
                <c:pt idx="94">
                  <c:v>431.28124575670262</c:v>
                </c:pt>
                <c:pt idx="95">
                  <c:v>427.36295252602332</c:v>
                </c:pt>
                <c:pt idx="96">
                  <c:v>443.73990640200941</c:v>
                </c:pt>
                <c:pt idx="97">
                  <c:v>458.88621642367883</c:v>
                </c:pt>
                <c:pt idx="98">
                  <c:v>481.51061182482675</c:v>
                </c:pt>
                <c:pt idx="99">
                  <c:v>493.39379507842239</c:v>
                </c:pt>
                <c:pt idx="100">
                  <c:v>499.30310114273163</c:v>
                </c:pt>
                <c:pt idx="101">
                  <c:v>489.50301990728116</c:v>
                </c:pt>
                <c:pt idx="102">
                  <c:v>490.32207071859216</c:v>
                </c:pt>
                <c:pt idx="103">
                  <c:v>479.13995732719383</c:v>
                </c:pt>
                <c:pt idx="104">
                  <c:v>471.55674766553477</c:v>
                </c:pt>
                <c:pt idx="105">
                  <c:v>460.45017709102416</c:v>
                </c:pt>
                <c:pt idx="106">
                  <c:v>456.77392817213376</c:v>
                </c:pt>
                <c:pt idx="107">
                  <c:v>459.07112375533427</c:v>
                </c:pt>
                <c:pt idx="108">
                  <c:v>458.61205263157899</c:v>
                </c:pt>
                <c:pt idx="109">
                  <c:v>451.40400465308659</c:v>
                </c:pt>
                <c:pt idx="110">
                  <c:v>460.41053126934992</c:v>
                </c:pt>
                <c:pt idx="111">
                  <c:v>461.74709596011513</c:v>
                </c:pt>
                <c:pt idx="112">
                  <c:v>471.54955217079674</c:v>
                </c:pt>
                <c:pt idx="113">
                  <c:v>477.57389711538457</c:v>
                </c:pt>
                <c:pt idx="114">
                  <c:v>492.74539242667748</c:v>
                </c:pt>
                <c:pt idx="115">
                  <c:v>496.90224298412062</c:v>
                </c:pt>
                <c:pt idx="116">
                  <c:v>504.08350260921429</c:v>
                </c:pt>
                <c:pt idx="117">
                  <c:v>507.7490582706767</c:v>
                </c:pt>
                <c:pt idx="118">
                  <c:v>517.12165784536398</c:v>
                </c:pt>
                <c:pt idx="119">
                  <c:v>524.31209387936133</c:v>
                </c:pt>
                <c:pt idx="120">
                  <c:v>545.21507280293758</c:v>
                </c:pt>
                <c:pt idx="121">
                  <c:v>553.73158947368427</c:v>
                </c:pt>
                <c:pt idx="122">
                  <c:v>552.53444717420859</c:v>
                </c:pt>
                <c:pt idx="123">
                  <c:v>552.70805603657948</c:v>
                </c:pt>
                <c:pt idx="124">
                  <c:v>561.65196132596691</c:v>
                </c:pt>
                <c:pt idx="125">
                  <c:v>565.92894977388619</c:v>
                </c:pt>
                <c:pt idx="126">
                  <c:v>586.18958727272729</c:v>
                </c:pt>
                <c:pt idx="127">
                  <c:v>596.40318518694926</c:v>
                </c:pt>
                <c:pt idx="128">
                  <c:v>606.92561617458284</c:v>
                </c:pt>
                <c:pt idx="129">
                  <c:v>601.87685901918167</c:v>
                </c:pt>
                <c:pt idx="130">
                  <c:v>603.84602112775246</c:v>
                </c:pt>
                <c:pt idx="131">
                  <c:v>597.09171328409832</c:v>
                </c:pt>
                <c:pt idx="132">
                  <c:v>590.91960055891946</c:v>
                </c:pt>
                <c:pt idx="133">
                  <c:v>579.42703389751921</c:v>
                </c:pt>
                <c:pt idx="134">
                  <c:v>562.7141750080724</c:v>
                </c:pt>
                <c:pt idx="135">
                  <c:v>545.83274975783024</c:v>
                </c:pt>
                <c:pt idx="136">
                  <c:v>538.5096227764534</c:v>
                </c:pt>
                <c:pt idx="137">
                  <c:v>548.8243021526954</c:v>
                </c:pt>
                <c:pt idx="138">
                  <c:v>566.35825776791376</c:v>
                </c:pt>
                <c:pt idx="139">
                  <c:v>573.46172618940159</c:v>
                </c:pt>
                <c:pt idx="140">
                  <c:v>574.06683511225606</c:v>
                </c:pt>
                <c:pt idx="141">
                  <c:v>569.5156557206268</c:v>
                </c:pt>
                <c:pt idx="142">
                  <c:v>581.87382445661933</c:v>
                </c:pt>
                <c:pt idx="143">
                  <c:v>609.53781719566086</c:v>
                </c:pt>
                <c:pt idx="144">
                  <c:v>645.45399999999995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29-4CB5-8BBE-1ABF39B6CC6A}"/>
            </c:ext>
          </c:extLst>
        </c:ser>
        <c:ser>
          <c:idx val="1"/>
          <c:order val="1"/>
          <c:tx>
            <c:v>Real borrowing capacity - earner on AWOTE, $2021</c:v>
          </c:tx>
          <c:spPr>
            <a:ln>
              <a:solidFill>
                <a:srgbClr val="00B050"/>
              </a:solidFill>
              <a:prstDash val="sysDash"/>
            </a:ln>
          </c:spPr>
          <c:marker>
            <c:symbol val="none"/>
          </c:marker>
          <c:cat>
            <c:numRef>
              <c:f>'Fig 7'!$A$11:$A$155</c:f>
              <c:numCache>
                <c:formatCode>mmm\-yyyy</c:formatCode>
                <c:ptCount val="145"/>
                <c:pt idx="0">
                  <c:v>31199</c:v>
                </c:pt>
                <c:pt idx="1">
                  <c:v>31291</c:v>
                </c:pt>
                <c:pt idx="2">
                  <c:v>31382</c:v>
                </c:pt>
                <c:pt idx="3">
                  <c:v>31472</c:v>
                </c:pt>
                <c:pt idx="4">
                  <c:v>31564</c:v>
                </c:pt>
                <c:pt idx="5">
                  <c:v>31656</c:v>
                </c:pt>
                <c:pt idx="6">
                  <c:v>31747</c:v>
                </c:pt>
                <c:pt idx="7">
                  <c:v>31837</c:v>
                </c:pt>
                <c:pt idx="8">
                  <c:v>31929</c:v>
                </c:pt>
                <c:pt idx="9">
                  <c:v>32021</c:v>
                </c:pt>
                <c:pt idx="10">
                  <c:v>32112</c:v>
                </c:pt>
                <c:pt idx="11">
                  <c:v>32203</c:v>
                </c:pt>
                <c:pt idx="12">
                  <c:v>32295</c:v>
                </c:pt>
                <c:pt idx="13">
                  <c:v>32387</c:v>
                </c:pt>
                <c:pt idx="14">
                  <c:v>32478</c:v>
                </c:pt>
                <c:pt idx="15">
                  <c:v>32568</c:v>
                </c:pt>
                <c:pt idx="16">
                  <c:v>32660</c:v>
                </c:pt>
                <c:pt idx="17">
                  <c:v>32752</c:v>
                </c:pt>
                <c:pt idx="18">
                  <c:v>32843</c:v>
                </c:pt>
                <c:pt idx="19">
                  <c:v>32933</c:v>
                </c:pt>
                <c:pt idx="20">
                  <c:v>33025</c:v>
                </c:pt>
                <c:pt idx="21">
                  <c:v>33117</c:v>
                </c:pt>
                <c:pt idx="22">
                  <c:v>33208</c:v>
                </c:pt>
                <c:pt idx="23">
                  <c:v>33298</c:v>
                </c:pt>
                <c:pt idx="24">
                  <c:v>33390</c:v>
                </c:pt>
                <c:pt idx="25">
                  <c:v>33482</c:v>
                </c:pt>
                <c:pt idx="26">
                  <c:v>33573</c:v>
                </c:pt>
                <c:pt idx="27">
                  <c:v>33664</c:v>
                </c:pt>
                <c:pt idx="28">
                  <c:v>33756</c:v>
                </c:pt>
                <c:pt idx="29">
                  <c:v>33848</c:v>
                </c:pt>
                <c:pt idx="30">
                  <c:v>33939</c:v>
                </c:pt>
                <c:pt idx="31">
                  <c:v>34029</c:v>
                </c:pt>
                <c:pt idx="32">
                  <c:v>34121</c:v>
                </c:pt>
                <c:pt idx="33">
                  <c:v>34213</c:v>
                </c:pt>
                <c:pt idx="34">
                  <c:v>34304</c:v>
                </c:pt>
                <c:pt idx="35">
                  <c:v>34394</c:v>
                </c:pt>
                <c:pt idx="36">
                  <c:v>34486</c:v>
                </c:pt>
                <c:pt idx="37">
                  <c:v>34578</c:v>
                </c:pt>
                <c:pt idx="38">
                  <c:v>34669</c:v>
                </c:pt>
                <c:pt idx="39">
                  <c:v>34759</c:v>
                </c:pt>
                <c:pt idx="40">
                  <c:v>34851</c:v>
                </c:pt>
                <c:pt idx="41">
                  <c:v>34943</c:v>
                </c:pt>
                <c:pt idx="42">
                  <c:v>35034</c:v>
                </c:pt>
                <c:pt idx="43">
                  <c:v>35125</c:v>
                </c:pt>
                <c:pt idx="44">
                  <c:v>35217</c:v>
                </c:pt>
                <c:pt idx="45">
                  <c:v>35309</c:v>
                </c:pt>
                <c:pt idx="46">
                  <c:v>35400</c:v>
                </c:pt>
                <c:pt idx="47">
                  <c:v>35490</c:v>
                </c:pt>
                <c:pt idx="48">
                  <c:v>35582</c:v>
                </c:pt>
                <c:pt idx="49">
                  <c:v>35674</c:v>
                </c:pt>
                <c:pt idx="50">
                  <c:v>35765</c:v>
                </c:pt>
                <c:pt idx="51">
                  <c:v>35855</c:v>
                </c:pt>
                <c:pt idx="52">
                  <c:v>35947</c:v>
                </c:pt>
                <c:pt idx="53">
                  <c:v>36039</c:v>
                </c:pt>
                <c:pt idx="54">
                  <c:v>36130</c:v>
                </c:pt>
                <c:pt idx="55">
                  <c:v>36220</c:v>
                </c:pt>
                <c:pt idx="56">
                  <c:v>36312</c:v>
                </c:pt>
                <c:pt idx="57">
                  <c:v>36404</c:v>
                </c:pt>
                <c:pt idx="58">
                  <c:v>36495</c:v>
                </c:pt>
                <c:pt idx="59">
                  <c:v>36586</c:v>
                </c:pt>
                <c:pt idx="60">
                  <c:v>36678</c:v>
                </c:pt>
                <c:pt idx="61">
                  <c:v>36770</c:v>
                </c:pt>
                <c:pt idx="62">
                  <c:v>36861</c:v>
                </c:pt>
                <c:pt idx="63">
                  <c:v>36951</c:v>
                </c:pt>
                <c:pt idx="64">
                  <c:v>37043</c:v>
                </c:pt>
                <c:pt idx="65">
                  <c:v>37135</c:v>
                </c:pt>
                <c:pt idx="66">
                  <c:v>37226</c:v>
                </c:pt>
                <c:pt idx="67">
                  <c:v>37316</c:v>
                </c:pt>
                <c:pt idx="68">
                  <c:v>37408</c:v>
                </c:pt>
                <c:pt idx="69">
                  <c:v>37500</c:v>
                </c:pt>
                <c:pt idx="70">
                  <c:v>37591</c:v>
                </c:pt>
                <c:pt idx="71">
                  <c:v>37681</c:v>
                </c:pt>
                <c:pt idx="72">
                  <c:v>37773</c:v>
                </c:pt>
                <c:pt idx="73">
                  <c:v>37865</c:v>
                </c:pt>
                <c:pt idx="74">
                  <c:v>37956</c:v>
                </c:pt>
                <c:pt idx="75">
                  <c:v>38047</c:v>
                </c:pt>
                <c:pt idx="76">
                  <c:v>38139</c:v>
                </c:pt>
                <c:pt idx="77">
                  <c:v>38231</c:v>
                </c:pt>
                <c:pt idx="78">
                  <c:v>38322</c:v>
                </c:pt>
                <c:pt idx="79">
                  <c:v>38412</c:v>
                </c:pt>
                <c:pt idx="80">
                  <c:v>38504</c:v>
                </c:pt>
                <c:pt idx="81">
                  <c:v>38596</c:v>
                </c:pt>
                <c:pt idx="82">
                  <c:v>38687</c:v>
                </c:pt>
                <c:pt idx="83">
                  <c:v>38777</c:v>
                </c:pt>
                <c:pt idx="84">
                  <c:v>38869</c:v>
                </c:pt>
                <c:pt idx="85">
                  <c:v>38961</c:v>
                </c:pt>
                <c:pt idx="86">
                  <c:v>39052</c:v>
                </c:pt>
                <c:pt idx="87">
                  <c:v>39142</c:v>
                </c:pt>
                <c:pt idx="88">
                  <c:v>39234</c:v>
                </c:pt>
                <c:pt idx="89">
                  <c:v>39326</c:v>
                </c:pt>
                <c:pt idx="90">
                  <c:v>39417</c:v>
                </c:pt>
                <c:pt idx="91">
                  <c:v>39508</c:v>
                </c:pt>
                <c:pt idx="92">
                  <c:v>39600</c:v>
                </c:pt>
                <c:pt idx="93">
                  <c:v>39692</c:v>
                </c:pt>
                <c:pt idx="94">
                  <c:v>39783</c:v>
                </c:pt>
                <c:pt idx="95">
                  <c:v>39873</c:v>
                </c:pt>
                <c:pt idx="96">
                  <c:v>39965</c:v>
                </c:pt>
                <c:pt idx="97">
                  <c:v>40057</c:v>
                </c:pt>
                <c:pt idx="98">
                  <c:v>40148</c:v>
                </c:pt>
                <c:pt idx="99">
                  <c:v>40238</c:v>
                </c:pt>
                <c:pt idx="100">
                  <c:v>40330</c:v>
                </c:pt>
                <c:pt idx="101">
                  <c:v>40422</c:v>
                </c:pt>
                <c:pt idx="102">
                  <c:v>40513</c:v>
                </c:pt>
                <c:pt idx="103">
                  <c:v>40603</c:v>
                </c:pt>
                <c:pt idx="104">
                  <c:v>40695</c:v>
                </c:pt>
                <c:pt idx="105">
                  <c:v>40787</c:v>
                </c:pt>
                <c:pt idx="106">
                  <c:v>40878</c:v>
                </c:pt>
                <c:pt idx="107">
                  <c:v>40969</c:v>
                </c:pt>
                <c:pt idx="108">
                  <c:v>41061</c:v>
                </c:pt>
                <c:pt idx="109">
                  <c:v>41153</c:v>
                </c:pt>
                <c:pt idx="110">
                  <c:v>41244</c:v>
                </c:pt>
                <c:pt idx="111">
                  <c:v>41334</c:v>
                </c:pt>
                <c:pt idx="112">
                  <c:v>41426</c:v>
                </c:pt>
                <c:pt idx="113">
                  <c:v>41547</c:v>
                </c:pt>
                <c:pt idx="114">
                  <c:v>41639</c:v>
                </c:pt>
                <c:pt idx="115">
                  <c:v>41699</c:v>
                </c:pt>
                <c:pt idx="116">
                  <c:v>41791</c:v>
                </c:pt>
                <c:pt idx="117">
                  <c:v>41912</c:v>
                </c:pt>
                <c:pt idx="118">
                  <c:v>42004</c:v>
                </c:pt>
                <c:pt idx="119">
                  <c:v>42064</c:v>
                </c:pt>
                <c:pt idx="120">
                  <c:v>42156</c:v>
                </c:pt>
                <c:pt idx="121">
                  <c:v>42277</c:v>
                </c:pt>
                <c:pt idx="122">
                  <c:v>42369</c:v>
                </c:pt>
                <c:pt idx="123">
                  <c:v>42430</c:v>
                </c:pt>
                <c:pt idx="124">
                  <c:v>42522</c:v>
                </c:pt>
                <c:pt idx="125">
                  <c:v>42614</c:v>
                </c:pt>
                <c:pt idx="126">
                  <c:v>42705</c:v>
                </c:pt>
                <c:pt idx="127">
                  <c:v>42795</c:v>
                </c:pt>
                <c:pt idx="128">
                  <c:v>42887</c:v>
                </c:pt>
                <c:pt idx="129">
                  <c:v>42979</c:v>
                </c:pt>
                <c:pt idx="130">
                  <c:v>43070</c:v>
                </c:pt>
                <c:pt idx="131">
                  <c:v>43160</c:v>
                </c:pt>
                <c:pt idx="132">
                  <c:v>43252</c:v>
                </c:pt>
                <c:pt idx="133">
                  <c:v>43344</c:v>
                </c:pt>
                <c:pt idx="134">
                  <c:v>43435</c:v>
                </c:pt>
                <c:pt idx="135">
                  <c:v>43525</c:v>
                </c:pt>
                <c:pt idx="136">
                  <c:v>43617</c:v>
                </c:pt>
                <c:pt idx="137">
                  <c:v>43709</c:v>
                </c:pt>
                <c:pt idx="138">
                  <c:v>43800</c:v>
                </c:pt>
                <c:pt idx="139">
                  <c:v>43891</c:v>
                </c:pt>
                <c:pt idx="140">
                  <c:v>43983</c:v>
                </c:pt>
                <c:pt idx="141">
                  <c:v>44075</c:v>
                </c:pt>
                <c:pt idx="142">
                  <c:v>44166</c:v>
                </c:pt>
                <c:pt idx="143">
                  <c:v>44256</c:v>
                </c:pt>
                <c:pt idx="144">
                  <c:v>44348</c:v>
                </c:pt>
              </c:numCache>
            </c:numRef>
          </c:cat>
          <c:val>
            <c:numRef>
              <c:f>'Fig 7'!$C$11:$C$155</c:f>
              <c:numCache>
                <c:formatCode>_-[$$-C09]* #,##0_-;\-[$$-C09]* #,##0_-;_-[$$-C09]* "-"_-;_-@_-</c:formatCode>
                <c:ptCount val="145"/>
                <c:pt idx="0">
                  <c:v>144.70802897919455</c:v>
                </c:pt>
                <c:pt idx="1">
                  <c:v>133.93404703603048</c:v>
                </c:pt>
                <c:pt idx="2">
                  <c:v>129.51617503521788</c:v>
                </c:pt>
                <c:pt idx="3">
                  <c:v>129.45287984880642</c:v>
                </c:pt>
                <c:pt idx="4">
                  <c:v>113.82600683899756</c:v>
                </c:pt>
                <c:pt idx="5">
                  <c:v>113.60942703355499</c:v>
                </c:pt>
                <c:pt idx="6">
                  <c:v>112.33113977891462</c:v>
                </c:pt>
                <c:pt idx="7">
                  <c:v>110.97771049339791</c:v>
                </c:pt>
                <c:pt idx="8">
                  <c:v>111.06969772610587</c:v>
                </c:pt>
                <c:pt idx="9">
                  <c:v>114.65216300481659</c:v>
                </c:pt>
                <c:pt idx="10">
                  <c:v>121.02048717516533</c:v>
                </c:pt>
                <c:pt idx="11">
                  <c:v>125.54002773164669</c:v>
                </c:pt>
                <c:pt idx="12">
                  <c:v>125.02196435207971</c:v>
                </c:pt>
                <c:pt idx="13">
                  <c:v>116.90134694883868</c:v>
                </c:pt>
                <c:pt idx="14">
                  <c:v>113.96034509005614</c:v>
                </c:pt>
                <c:pt idx="15">
                  <c:v>108.06801573617219</c:v>
                </c:pt>
                <c:pt idx="16">
                  <c:v>101.61803802896273</c:v>
                </c:pt>
                <c:pt idx="17">
                  <c:v>101.07255286389486</c:v>
                </c:pt>
                <c:pt idx="18">
                  <c:v>100.35069837828763</c:v>
                </c:pt>
                <c:pt idx="19">
                  <c:v>100.07501592459757</c:v>
                </c:pt>
                <c:pt idx="20">
                  <c:v>103.3729637947944</c:v>
                </c:pt>
                <c:pt idx="21">
                  <c:v>105.75770409610327</c:v>
                </c:pt>
                <c:pt idx="22">
                  <c:v>113.44550957950747</c:v>
                </c:pt>
                <c:pt idx="23">
                  <c:v>118.7376544728149</c:v>
                </c:pt>
                <c:pt idx="24">
                  <c:v>130.20418928979251</c:v>
                </c:pt>
                <c:pt idx="25">
                  <c:v>131.53138568349351</c:v>
                </c:pt>
                <c:pt idx="26">
                  <c:v>141.66600515816097</c:v>
                </c:pt>
                <c:pt idx="27">
                  <c:v>154.46953307182011</c:v>
                </c:pt>
                <c:pt idx="28">
                  <c:v>160.91253678969679</c:v>
                </c:pt>
                <c:pt idx="29">
                  <c:v>166.97274830493254</c:v>
                </c:pt>
                <c:pt idx="30">
                  <c:v>166.0544366118441</c:v>
                </c:pt>
                <c:pt idx="31">
                  <c:v>165.94640700196072</c:v>
                </c:pt>
                <c:pt idx="32">
                  <c:v>173.7425241020625</c:v>
                </c:pt>
                <c:pt idx="33">
                  <c:v>185.72899939328383</c:v>
                </c:pt>
                <c:pt idx="34">
                  <c:v>185.60968768192825</c:v>
                </c:pt>
                <c:pt idx="35">
                  <c:v>186.47587171451843</c:v>
                </c:pt>
                <c:pt idx="36">
                  <c:v>187.33448099233769</c:v>
                </c:pt>
                <c:pt idx="37">
                  <c:v>176.5675420548373</c:v>
                </c:pt>
                <c:pt idx="38">
                  <c:v>164.01299582303622</c:v>
                </c:pt>
                <c:pt idx="39">
                  <c:v>163.85222782594775</c:v>
                </c:pt>
                <c:pt idx="40">
                  <c:v>163.94943018399152</c:v>
                </c:pt>
                <c:pt idx="41">
                  <c:v>163.39540236386381</c:v>
                </c:pt>
                <c:pt idx="42">
                  <c:v>163.76847714359778</c:v>
                </c:pt>
                <c:pt idx="43">
                  <c:v>164.53384136995061</c:v>
                </c:pt>
                <c:pt idx="44">
                  <c:v>175.17737981371496</c:v>
                </c:pt>
                <c:pt idx="45">
                  <c:v>182.73925852837078</c:v>
                </c:pt>
                <c:pt idx="46">
                  <c:v>200.5264019894469</c:v>
                </c:pt>
                <c:pt idx="47">
                  <c:v>214.95504583022461</c:v>
                </c:pt>
                <c:pt idx="48">
                  <c:v>223.60531568121098</c:v>
                </c:pt>
                <c:pt idx="49">
                  <c:v>238.27875986266429</c:v>
                </c:pt>
                <c:pt idx="50">
                  <c:v>238.8427642006782</c:v>
                </c:pt>
                <c:pt idx="51">
                  <c:v>241.48138131272114</c:v>
                </c:pt>
                <c:pt idx="52">
                  <c:v>242.113905126817</c:v>
                </c:pt>
                <c:pt idx="53">
                  <c:v>244.31681848955054</c:v>
                </c:pt>
                <c:pt idx="54">
                  <c:v>249.54488817761339</c:v>
                </c:pt>
                <c:pt idx="55">
                  <c:v>250.32081523291751</c:v>
                </c:pt>
                <c:pt idx="56">
                  <c:v>251.80430572631857</c:v>
                </c:pt>
                <c:pt idx="57">
                  <c:v>248.15600346923131</c:v>
                </c:pt>
                <c:pt idx="58">
                  <c:v>245.02180915464379</c:v>
                </c:pt>
                <c:pt idx="59">
                  <c:v>235.454827738435</c:v>
                </c:pt>
                <c:pt idx="60">
                  <c:v>226.31788444729676</c:v>
                </c:pt>
                <c:pt idx="61">
                  <c:v>216.79019830358232</c:v>
                </c:pt>
                <c:pt idx="62">
                  <c:v>217.58713696704405</c:v>
                </c:pt>
                <c:pt idx="63">
                  <c:v>231.80228247364437</c:v>
                </c:pt>
                <c:pt idx="64">
                  <c:v>244.94340155329459</c:v>
                </c:pt>
                <c:pt idx="65">
                  <c:v>253.5515151230255</c:v>
                </c:pt>
                <c:pt idx="66">
                  <c:v>266.66515361749879</c:v>
                </c:pt>
                <c:pt idx="67">
                  <c:v>267.53528495726471</c:v>
                </c:pt>
                <c:pt idx="68">
                  <c:v>256.03054776908147</c:v>
                </c:pt>
                <c:pt idx="69">
                  <c:v>257.26409383900523</c:v>
                </c:pt>
                <c:pt idx="70">
                  <c:v>258.92183747142667</c:v>
                </c:pt>
                <c:pt idx="71">
                  <c:v>258.32153313848744</c:v>
                </c:pt>
                <c:pt idx="72">
                  <c:v>264.83895239798062</c:v>
                </c:pt>
                <c:pt idx="73">
                  <c:v>264.54646959070112</c:v>
                </c:pt>
                <c:pt idx="74">
                  <c:v>254.41397399741743</c:v>
                </c:pt>
                <c:pt idx="75">
                  <c:v>254.20053499043291</c:v>
                </c:pt>
                <c:pt idx="76">
                  <c:v>253.80263533821301</c:v>
                </c:pt>
                <c:pt idx="77">
                  <c:v>255.57722372105681</c:v>
                </c:pt>
                <c:pt idx="78">
                  <c:v>257.80605064465851</c:v>
                </c:pt>
                <c:pt idx="79">
                  <c:v>253.81078167488073</c:v>
                </c:pt>
                <c:pt idx="80">
                  <c:v>256.36909147848462</c:v>
                </c:pt>
                <c:pt idx="81">
                  <c:v>256.91959610697199</c:v>
                </c:pt>
                <c:pt idx="82">
                  <c:v>257.14013881742812</c:v>
                </c:pt>
                <c:pt idx="83">
                  <c:v>257.37631535923464</c:v>
                </c:pt>
                <c:pt idx="84">
                  <c:v>248.93433551139609</c:v>
                </c:pt>
                <c:pt idx="85">
                  <c:v>243.03005128365902</c:v>
                </c:pt>
                <c:pt idx="86">
                  <c:v>240.49581523059973</c:v>
                </c:pt>
                <c:pt idx="87">
                  <c:v>243.30271176347384</c:v>
                </c:pt>
                <c:pt idx="88">
                  <c:v>245.13556057994253</c:v>
                </c:pt>
                <c:pt idx="89">
                  <c:v>240.93067148303069</c:v>
                </c:pt>
                <c:pt idx="90">
                  <c:v>235.712948275635</c:v>
                </c:pt>
                <c:pt idx="91">
                  <c:v>220.34185213309345</c:v>
                </c:pt>
                <c:pt idx="92">
                  <c:v>217.3640180422326</c:v>
                </c:pt>
                <c:pt idx="93">
                  <c:v>220.38814273449054</c:v>
                </c:pt>
                <c:pt idx="94">
                  <c:v>277.81263906243743</c:v>
                </c:pt>
                <c:pt idx="95">
                  <c:v>308.73480087513224</c:v>
                </c:pt>
                <c:pt idx="96">
                  <c:v>313.11407048619253</c:v>
                </c:pt>
                <c:pt idx="97">
                  <c:v>312.97489407284769</c:v>
                </c:pt>
                <c:pt idx="98">
                  <c:v>293.6953824724294</c:v>
                </c:pt>
                <c:pt idx="99">
                  <c:v>287.85252972191233</c:v>
                </c:pt>
                <c:pt idx="100">
                  <c:v>275.54444089962607</c:v>
                </c:pt>
                <c:pt idx="101">
                  <c:v>265.28910013480254</c:v>
                </c:pt>
                <c:pt idx="102">
                  <c:v>268.1437745083486</c:v>
                </c:pt>
                <c:pt idx="103">
                  <c:v>267.07930218093833</c:v>
                </c:pt>
                <c:pt idx="104">
                  <c:v>268.14500288420146</c:v>
                </c:pt>
                <c:pt idx="105">
                  <c:v>282.13922877215794</c:v>
                </c:pt>
                <c:pt idx="106">
                  <c:v>281.21143457815754</c:v>
                </c:pt>
                <c:pt idx="107">
                  <c:v>298.50689425818746</c:v>
                </c:pt>
                <c:pt idx="108">
                  <c:v>297.66010327805122</c:v>
                </c:pt>
                <c:pt idx="109">
                  <c:v>298.65804984813167</c:v>
                </c:pt>
                <c:pt idx="110">
                  <c:v>314.49958591503878</c:v>
                </c:pt>
                <c:pt idx="111">
                  <c:v>316.06492924656186</c:v>
                </c:pt>
                <c:pt idx="112">
                  <c:v>325.11810614293711</c:v>
                </c:pt>
                <c:pt idx="113">
                  <c:v>330.91553001617149</c:v>
                </c:pt>
                <c:pt idx="114">
                  <c:v>330.23944161380973</c:v>
                </c:pt>
                <c:pt idx="115">
                  <c:v>330.31322556641112</c:v>
                </c:pt>
                <c:pt idx="116">
                  <c:v>330.69815361918978</c:v>
                </c:pt>
                <c:pt idx="117">
                  <c:v>331.73589605057828</c:v>
                </c:pt>
                <c:pt idx="118">
                  <c:v>333.70041474006433</c:v>
                </c:pt>
                <c:pt idx="119">
                  <c:v>343.49690948359057</c:v>
                </c:pt>
                <c:pt idx="120">
                  <c:v>348.66298848727718</c:v>
                </c:pt>
                <c:pt idx="121">
                  <c:v>349.08462797657251</c:v>
                </c:pt>
                <c:pt idx="122">
                  <c:v>349.82480055864733</c:v>
                </c:pt>
                <c:pt idx="123">
                  <c:v>345.51250689136054</c:v>
                </c:pt>
                <c:pt idx="124">
                  <c:v>346.0087451515019</c:v>
                </c:pt>
                <c:pt idx="125">
                  <c:v>353.94069706551653</c:v>
                </c:pt>
                <c:pt idx="126">
                  <c:v>359.26605066565639</c:v>
                </c:pt>
                <c:pt idx="127">
                  <c:v>358.78325709990401</c:v>
                </c:pt>
                <c:pt idx="128">
                  <c:v>357.51376923640834</c:v>
                </c:pt>
                <c:pt idx="129">
                  <c:v>361.85110981651013</c:v>
                </c:pt>
                <c:pt idx="130">
                  <c:v>362.6412934858626</c:v>
                </c:pt>
                <c:pt idx="131">
                  <c:v>362.83660074655359</c:v>
                </c:pt>
                <c:pt idx="132">
                  <c:v>363.35144679963418</c:v>
                </c:pt>
                <c:pt idx="133">
                  <c:v>360.48890711435524</c:v>
                </c:pt>
                <c:pt idx="134">
                  <c:v>359.09788997943377</c:v>
                </c:pt>
                <c:pt idx="135">
                  <c:v>361.80725877393013</c:v>
                </c:pt>
                <c:pt idx="136">
                  <c:v>370.64858226482909</c:v>
                </c:pt>
                <c:pt idx="137">
                  <c:v>379.06865885245088</c:v>
                </c:pt>
                <c:pt idx="138">
                  <c:v>384.67205234170837</c:v>
                </c:pt>
                <c:pt idx="139">
                  <c:v>400.98393807635773</c:v>
                </c:pt>
                <c:pt idx="140">
                  <c:v>415.42131355067738</c:v>
                </c:pt>
                <c:pt idx="141">
                  <c:v>408.7117924187599</c:v>
                </c:pt>
                <c:pt idx="142">
                  <c:v>404.95240860001957</c:v>
                </c:pt>
                <c:pt idx="143">
                  <c:v>405.54676046845157</c:v>
                </c:pt>
                <c:pt idx="144">
                  <c:v>405.4503689439274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29-4CB5-8BBE-1ABF39B6C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599104"/>
        <c:axId val="231632896"/>
        <c:extLst/>
      </c:lineChart>
      <c:dateAx>
        <c:axId val="231599104"/>
        <c:scaling>
          <c:orientation val="minMax"/>
        </c:scaling>
        <c:delete val="0"/>
        <c:axPos val="b"/>
        <c:numFmt formatCode="yyyy" sourceLinked="0"/>
        <c:majorTickMark val="out"/>
        <c:minorTickMark val="in"/>
        <c:tickLblPos val="nextTo"/>
        <c:spPr>
          <a:ln>
            <a:noFill/>
          </a:ln>
        </c:spPr>
        <c:crossAx val="231632896"/>
        <c:crosses val="autoZero"/>
        <c:auto val="1"/>
        <c:lblOffset val="100"/>
        <c:baseTimeUnit val="months"/>
        <c:majorUnit val="3"/>
        <c:majorTimeUnit val="years"/>
        <c:minorUnit val="1"/>
        <c:minorTimeUnit val="years"/>
      </c:dateAx>
      <c:valAx>
        <c:axId val="231632896"/>
        <c:scaling>
          <c:orientation val="minMax"/>
          <c:max val="7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$'000s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1.3888888888888888E-2"/>
            </c:manualLayout>
          </c:layout>
          <c:overlay val="0"/>
        </c:title>
        <c:numFmt formatCode="[$$-C09]#,##0" sourceLinked="0"/>
        <c:majorTickMark val="out"/>
        <c:minorTickMark val="none"/>
        <c:tickLblPos val="nextTo"/>
        <c:spPr>
          <a:ln>
            <a:noFill/>
          </a:ln>
        </c:spPr>
        <c:crossAx val="231599104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0.71305555555555555"/>
          <c:y val="9.1714421114027403E-2"/>
          <c:w val="0.28694444444444445"/>
          <c:h val="0.77942976136247433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400" baseline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AU" b="1" dirty="0"/>
              <a:t>Years of saving</a:t>
            </a:r>
            <a:r>
              <a:rPr lang="en-AU" b="1" baseline="0" dirty="0"/>
              <a:t> needed</a:t>
            </a:r>
            <a:r>
              <a:rPr lang="en-AU" b="1" dirty="0"/>
              <a:t> for standard</a:t>
            </a:r>
            <a:r>
              <a:rPr lang="en-AU" b="1" baseline="0" dirty="0"/>
              <a:t> </a:t>
            </a:r>
            <a:r>
              <a:rPr lang="en-AU" b="1" dirty="0"/>
              <a:t>deposit, houses and units, Syd/</a:t>
            </a:r>
            <a:r>
              <a:rPr lang="en-AU" b="1" dirty="0" err="1"/>
              <a:t>Melb</a:t>
            </a:r>
            <a:endParaRPr lang="en-A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 11'!$B$1</c:f>
              <c:strCache>
                <c:ptCount val="1"/>
                <c:pt idx="0">
                  <c:v>Sydney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 11'!$A$2:$A$66</c:f>
              <c:numCache>
                <c:formatCode>m/d/yyyy</c:formatCode>
                <c:ptCount val="65"/>
                <c:pt idx="0">
                  <c:v>38533</c:v>
                </c:pt>
                <c:pt idx="1">
                  <c:v>38625</c:v>
                </c:pt>
                <c:pt idx="2">
                  <c:v>38717</c:v>
                </c:pt>
                <c:pt idx="3">
                  <c:v>38807</c:v>
                </c:pt>
                <c:pt idx="4">
                  <c:v>38898</c:v>
                </c:pt>
                <c:pt idx="5">
                  <c:v>38990</c:v>
                </c:pt>
                <c:pt idx="6">
                  <c:v>39082</c:v>
                </c:pt>
                <c:pt idx="7">
                  <c:v>39172</c:v>
                </c:pt>
                <c:pt idx="8">
                  <c:v>39263</c:v>
                </c:pt>
                <c:pt idx="9">
                  <c:v>39355</c:v>
                </c:pt>
                <c:pt idx="10">
                  <c:v>39447</c:v>
                </c:pt>
                <c:pt idx="11">
                  <c:v>39538</c:v>
                </c:pt>
                <c:pt idx="12">
                  <c:v>39629</c:v>
                </c:pt>
                <c:pt idx="13">
                  <c:v>39721</c:v>
                </c:pt>
                <c:pt idx="14">
                  <c:v>39813</c:v>
                </c:pt>
                <c:pt idx="15">
                  <c:v>39903</c:v>
                </c:pt>
                <c:pt idx="16">
                  <c:v>39994</c:v>
                </c:pt>
                <c:pt idx="17">
                  <c:v>40086</c:v>
                </c:pt>
                <c:pt idx="18">
                  <c:v>40178</c:v>
                </c:pt>
                <c:pt idx="19">
                  <c:v>40268</c:v>
                </c:pt>
                <c:pt idx="20">
                  <c:v>40359</c:v>
                </c:pt>
                <c:pt idx="21">
                  <c:v>40451</c:v>
                </c:pt>
                <c:pt idx="22">
                  <c:v>40543</c:v>
                </c:pt>
                <c:pt idx="23">
                  <c:v>40633</c:v>
                </c:pt>
                <c:pt idx="24">
                  <c:v>40724</c:v>
                </c:pt>
                <c:pt idx="25">
                  <c:v>40816</c:v>
                </c:pt>
                <c:pt idx="26">
                  <c:v>40908</c:v>
                </c:pt>
                <c:pt idx="27">
                  <c:v>40999</c:v>
                </c:pt>
                <c:pt idx="28">
                  <c:v>41090</c:v>
                </c:pt>
                <c:pt idx="29">
                  <c:v>41182</c:v>
                </c:pt>
                <c:pt idx="30">
                  <c:v>41274</c:v>
                </c:pt>
                <c:pt idx="31">
                  <c:v>41364</c:v>
                </c:pt>
                <c:pt idx="32">
                  <c:v>41455</c:v>
                </c:pt>
                <c:pt idx="33">
                  <c:v>41547</c:v>
                </c:pt>
                <c:pt idx="34">
                  <c:v>41639</c:v>
                </c:pt>
                <c:pt idx="35">
                  <c:v>41729</c:v>
                </c:pt>
                <c:pt idx="36">
                  <c:v>41820</c:v>
                </c:pt>
                <c:pt idx="37">
                  <c:v>41912</c:v>
                </c:pt>
                <c:pt idx="38">
                  <c:v>42004</c:v>
                </c:pt>
                <c:pt idx="39">
                  <c:v>42094</c:v>
                </c:pt>
                <c:pt idx="40">
                  <c:v>42185</c:v>
                </c:pt>
                <c:pt idx="41">
                  <c:v>42277</c:v>
                </c:pt>
                <c:pt idx="42">
                  <c:v>42369</c:v>
                </c:pt>
                <c:pt idx="43">
                  <c:v>42460</c:v>
                </c:pt>
                <c:pt idx="44">
                  <c:v>42551</c:v>
                </c:pt>
                <c:pt idx="45">
                  <c:v>42643</c:v>
                </c:pt>
                <c:pt idx="46">
                  <c:v>42735</c:v>
                </c:pt>
                <c:pt idx="47">
                  <c:v>42825</c:v>
                </c:pt>
                <c:pt idx="48">
                  <c:v>42916</c:v>
                </c:pt>
                <c:pt idx="49">
                  <c:v>43008</c:v>
                </c:pt>
                <c:pt idx="50">
                  <c:v>43100</c:v>
                </c:pt>
                <c:pt idx="51">
                  <c:v>43190</c:v>
                </c:pt>
                <c:pt idx="52">
                  <c:v>43281</c:v>
                </c:pt>
                <c:pt idx="53">
                  <c:v>43373</c:v>
                </c:pt>
                <c:pt idx="54">
                  <c:v>43465</c:v>
                </c:pt>
                <c:pt idx="55">
                  <c:v>43555</c:v>
                </c:pt>
                <c:pt idx="56">
                  <c:v>43646</c:v>
                </c:pt>
                <c:pt idx="57">
                  <c:v>43738</c:v>
                </c:pt>
                <c:pt idx="58">
                  <c:v>43830</c:v>
                </c:pt>
                <c:pt idx="59">
                  <c:v>43921</c:v>
                </c:pt>
                <c:pt idx="60">
                  <c:v>44012</c:v>
                </c:pt>
                <c:pt idx="61">
                  <c:v>44104</c:v>
                </c:pt>
                <c:pt idx="62">
                  <c:v>44196</c:v>
                </c:pt>
                <c:pt idx="63">
                  <c:v>44286</c:v>
                </c:pt>
                <c:pt idx="64">
                  <c:v>44377</c:v>
                </c:pt>
              </c:numCache>
            </c:numRef>
          </c:cat>
          <c:val>
            <c:numRef>
              <c:f>'Fig 11'!$B$2:$B$66</c:f>
              <c:numCache>
                <c:formatCode>0.0</c:formatCode>
                <c:ptCount val="65"/>
                <c:pt idx="0">
                  <c:v>9.3590242174916192</c:v>
                </c:pt>
                <c:pt idx="1">
                  <c:v>9.1780891565224891</c:v>
                </c:pt>
                <c:pt idx="2">
                  <c:v>9.0197258677102692</c:v>
                </c:pt>
                <c:pt idx="3">
                  <c:v>8.9480297126765294</c:v>
                </c:pt>
                <c:pt idx="4">
                  <c:v>8.9015480842670698</c:v>
                </c:pt>
                <c:pt idx="5">
                  <c:v>8.7629583359327903</c:v>
                </c:pt>
                <c:pt idx="6">
                  <c:v>8.6229210663867999</c:v>
                </c:pt>
                <c:pt idx="7">
                  <c:v>8.5260616973177807</c:v>
                </c:pt>
                <c:pt idx="8">
                  <c:v>8.5899478350266101</c:v>
                </c:pt>
                <c:pt idx="9">
                  <c:v>8.7211055791679204</c:v>
                </c:pt>
                <c:pt idx="10">
                  <c:v>8.79309396902533</c:v>
                </c:pt>
                <c:pt idx="11">
                  <c:v>8.7561985987335795</c:v>
                </c:pt>
                <c:pt idx="12">
                  <c:v>8.4898750169327499</c:v>
                </c:pt>
                <c:pt idx="13">
                  <c:v>8.2605288581222105</c:v>
                </c:pt>
                <c:pt idx="14">
                  <c:v>8.1357963082987492</c:v>
                </c:pt>
                <c:pt idx="15">
                  <c:v>8.2883128636542693</c:v>
                </c:pt>
                <c:pt idx="16">
                  <c:v>8.4152641359846996</c:v>
                </c:pt>
                <c:pt idx="17">
                  <c:v>8.5601069515669508</c:v>
                </c:pt>
                <c:pt idx="18">
                  <c:v>8.7176220840152805</c:v>
                </c:pt>
                <c:pt idx="19">
                  <c:v>8.8852953957793197</c:v>
                </c:pt>
                <c:pt idx="20">
                  <c:v>9.0051535770923508</c:v>
                </c:pt>
                <c:pt idx="21">
                  <c:v>9.0648298204775504</c:v>
                </c:pt>
                <c:pt idx="22">
                  <c:v>9.0297008064093802</c:v>
                </c:pt>
                <c:pt idx="23">
                  <c:v>8.9123397936968694</c:v>
                </c:pt>
                <c:pt idx="24">
                  <c:v>8.8720180974359</c:v>
                </c:pt>
                <c:pt idx="25">
                  <c:v>8.7225921502919501</c:v>
                </c:pt>
                <c:pt idx="26">
                  <c:v>8.6075758256141803</c:v>
                </c:pt>
                <c:pt idx="27">
                  <c:v>8.5429811727316594</c:v>
                </c:pt>
                <c:pt idx="28">
                  <c:v>8.5725874830874904</c:v>
                </c:pt>
                <c:pt idx="29">
                  <c:v>8.53325473246991</c:v>
                </c:pt>
                <c:pt idx="30">
                  <c:v>8.6174744838547497</c:v>
                </c:pt>
                <c:pt idx="31">
                  <c:v>8.7155907940031501</c:v>
                </c:pt>
                <c:pt idx="32">
                  <c:v>8.8967026789131296</c:v>
                </c:pt>
                <c:pt idx="33">
                  <c:v>9.1142015760852395</c:v>
                </c:pt>
                <c:pt idx="34">
                  <c:v>9.4962335073036197</c:v>
                </c:pt>
                <c:pt idx="35">
                  <c:v>9.7428159984459999</c:v>
                </c:pt>
                <c:pt idx="36">
                  <c:v>9.9988560019107506</c:v>
                </c:pt>
                <c:pt idx="37">
                  <c:v>10.1244641407431</c:v>
                </c:pt>
                <c:pt idx="38">
                  <c:v>10.370272034167799</c:v>
                </c:pt>
                <c:pt idx="39">
                  <c:v>10.7054609454753</c:v>
                </c:pt>
                <c:pt idx="40">
                  <c:v>11.330394575650701</c:v>
                </c:pt>
                <c:pt idx="41">
                  <c:v>11.837693366970599</c:v>
                </c:pt>
                <c:pt idx="42">
                  <c:v>11.7268620533298</c:v>
                </c:pt>
                <c:pt idx="43">
                  <c:v>11.3049271536721</c:v>
                </c:pt>
                <c:pt idx="44">
                  <c:v>11.2338784235943</c:v>
                </c:pt>
                <c:pt idx="45">
                  <c:v>11.617083878508</c:v>
                </c:pt>
                <c:pt idx="46">
                  <c:v>11.986384137813401</c:v>
                </c:pt>
                <c:pt idx="47">
                  <c:v>12.4037047766864</c:v>
                </c:pt>
                <c:pt idx="48">
                  <c:v>12.6380664731228</c:v>
                </c:pt>
                <c:pt idx="49">
                  <c:v>12.604995188785599</c:v>
                </c:pt>
                <c:pt idx="50">
                  <c:v>12.3841332603939</c:v>
                </c:pt>
                <c:pt idx="51">
                  <c:v>12.275728789972501</c:v>
                </c:pt>
                <c:pt idx="52">
                  <c:v>11.985665878674199</c:v>
                </c:pt>
                <c:pt idx="53">
                  <c:v>11.652753819876599</c:v>
                </c:pt>
                <c:pt idx="54">
                  <c:v>11.1275396919774</c:v>
                </c:pt>
                <c:pt idx="55">
                  <c:v>10.711917607841499</c:v>
                </c:pt>
                <c:pt idx="56">
                  <c:v>10.5843103884262</c:v>
                </c:pt>
                <c:pt idx="57">
                  <c:v>10.903848784285101</c:v>
                </c:pt>
                <c:pt idx="58">
                  <c:v>11.4922462130695</c:v>
                </c:pt>
                <c:pt idx="59">
                  <c:v>11.8148012218297</c:v>
                </c:pt>
                <c:pt idx="60">
                  <c:v>11.982446224995201</c:v>
                </c:pt>
                <c:pt idx="61">
                  <c:v>11.424776762322301</c:v>
                </c:pt>
                <c:pt idx="62">
                  <c:v>11.889650388707</c:v>
                </c:pt>
                <c:pt idx="63">
                  <c:v>12.5836029410568</c:v>
                </c:pt>
                <c:pt idx="64" formatCode="0.000">
                  <c:v>13.4964648355527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EA-4C7B-A86B-7386387B4653}"/>
            </c:ext>
          </c:extLst>
        </c:ser>
        <c:ser>
          <c:idx val="1"/>
          <c:order val="1"/>
          <c:tx>
            <c:strRef>
              <c:f>'Fig 11'!$C$1</c:f>
              <c:strCache>
                <c:ptCount val="1"/>
                <c:pt idx="0">
                  <c:v>Melbourne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 11'!$A$2:$A$66</c:f>
              <c:numCache>
                <c:formatCode>m/d/yyyy</c:formatCode>
                <c:ptCount val="65"/>
                <c:pt idx="0">
                  <c:v>38533</c:v>
                </c:pt>
                <c:pt idx="1">
                  <c:v>38625</c:v>
                </c:pt>
                <c:pt idx="2">
                  <c:v>38717</c:v>
                </c:pt>
                <c:pt idx="3">
                  <c:v>38807</c:v>
                </c:pt>
                <c:pt idx="4">
                  <c:v>38898</c:v>
                </c:pt>
                <c:pt idx="5">
                  <c:v>38990</c:v>
                </c:pt>
                <c:pt idx="6">
                  <c:v>39082</c:v>
                </c:pt>
                <c:pt idx="7">
                  <c:v>39172</c:v>
                </c:pt>
                <c:pt idx="8">
                  <c:v>39263</c:v>
                </c:pt>
                <c:pt idx="9">
                  <c:v>39355</c:v>
                </c:pt>
                <c:pt idx="10">
                  <c:v>39447</c:v>
                </c:pt>
                <c:pt idx="11">
                  <c:v>39538</c:v>
                </c:pt>
                <c:pt idx="12">
                  <c:v>39629</c:v>
                </c:pt>
                <c:pt idx="13">
                  <c:v>39721</c:v>
                </c:pt>
                <c:pt idx="14">
                  <c:v>39813</c:v>
                </c:pt>
                <c:pt idx="15">
                  <c:v>39903</c:v>
                </c:pt>
                <c:pt idx="16">
                  <c:v>39994</c:v>
                </c:pt>
                <c:pt idx="17">
                  <c:v>40086</c:v>
                </c:pt>
                <c:pt idx="18">
                  <c:v>40178</c:v>
                </c:pt>
                <c:pt idx="19">
                  <c:v>40268</c:v>
                </c:pt>
                <c:pt idx="20">
                  <c:v>40359</c:v>
                </c:pt>
                <c:pt idx="21">
                  <c:v>40451</c:v>
                </c:pt>
                <c:pt idx="22">
                  <c:v>40543</c:v>
                </c:pt>
                <c:pt idx="23">
                  <c:v>40633</c:v>
                </c:pt>
                <c:pt idx="24">
                  <c:v>40724</c:v>
                </c:pt>
                <c:pt idx="25">
                  <c:v>40816</c:v>
                </c:pt>
                <c:pt idx="26">
                  <c:v>40908</c:v>
                </c:pt>
                <c:pt idx="27">
                  <c:v>40999</c:v>
                </c:pt>
                <c:pt idx="28">
                  <c:v>41090</c:v>
                </c:pt>
                <c:pt idx="29">
                  <c:v>41182</c:v>
                </c:pt>
                <c:pt idx="30">
                  <c:v>41274</c:v>
                </c:pt>
                <c:pt idx="31">
                  <c:v>41364</c:v>
                </c:pt>
                <c:pt idx="32">
                  <c:v>41455</c:v>
                </c:pt>
                <c:pt idx="33">
                  <c:v>41547</c:v>
                </c:pt>
                <c:pt idx="34">
                  <c:v>41639</c:v>
                </c:pt>
                <c:pt idx="35">
                  <c:v>41729</c:v>
                </c:pt>
                <c:pt idx="36">
                  <c:v>41820</c:v>
                </c:pt>
                <c:pt idx="37">
                  <c:v>41912</c:v>
                </c:pt>
                <c:pt idx="38">
                  <c:v>42004</c:v>
                </c:pt>
                <c:pt idx="39">
                  <c:v>42094</c:v>
                </c:pt>
                <c:pt idx="40">
                  <c:v>42185</c:v>
                </c:pt>
                <c:pt idx="41">
                  <c:v>42277</c:v>
                </c:pt>
                <c:pt idx="42">
                  <c:v>42369</c:v>
                </c:pt>
                <c:pt idx="43">
                  <c:v>42460</c:v>
                </c:pt>
                <c:pt idx="44">
                  <c:v>42551</c:v>
                </c:pt>
                <c:pt idx="45">
                  <c:v>42643</c:v>
                </c:pt>
                <c:pt idx="46">
                  <c:v>42735</c:v>
                </c:pt>
                <c:pt idx="47">
                  <c:v>42825</c:v>
                </c:pt>
                <c:pt idx="48">
                  <c:v>42916</c:v>
                </c:pt>
                <c:pt idx="49">
                  <c:v>43008</c:v>
                </c:pt>
                <c:pt idx="50">
                  <c:v>43100</c:v>
                </c:pt>
                <c:pt idx="51">
                  <c:v>43190</c:v>
                </c:pt>
                <c:pt idx="52">
                  <c:v>43281</c:v>
                </c:pt>
                <c:pt idx="53">
                  <c:v>43373</c:v>
                </c:pt>
                <c:pt idx="54">
                  <c:v>43465</c:v>
                </c:pt>
                <c:pt idx="55">
                  <c:v>43555</c:v>
                </c:pt>
                <c:pt idx="56">
                  <c:v>43646</c:v>
                </c:pt>
                <c:pt idx="57">
                  <c:v>43738</c:v>
                </c:pt>
                <c:pt idx="58">
                  <c:v>43830</c:v>
                </c:pt>
                <c:pt idx="59">
                  <c:v>43921</c:v>
                </c:pt>
                <c:pt idx="60">
                  <c:v>44012</c:v>
                </c:pt>
                <c:pt idx="61">
                  <c:v>44104</c:v>
                </c:pt>
                <c:pt idx="62">
                  <c:v>44196</c:v>
                </c:pt>
                <c:pt idx="63">
                  <c:v>44286</c:v>
                </c:pt>
                <c:pt idx="64">
                  <c:v>44377</c:v>
                </c:pt>
              </c:numCache>
            </c:numRef>
          </c:cat>
          <c:val>
            <c:numRef>
              <c:f>'Fig 11'!$C$2:$C$66</c:f>
              <c:numCache>
                <c:formatCode>0.0</c:formatCode>
                <c:ptCount val="65"/>
                <c:pt idx="0">
                  <c:v>7.5318525496433404</c:v>
                </c:pt>
                <c:pt idx="1">
                  <c:v>7.4422494699899699</c:v>
                </c:pt>
                <c:pt idx="2">
                  <c:v>7.4064024079856203</c:v>
                </c:pt>
                <c:pt idx="3">
                  <c:v>7.4181655824844901</c:v>
                </c:pt>
                <c:pt idx="4">
                  <c:v>7.4610573059519698</c:v>
                </c:pt>
                <c:pt idx="5">
                  <c:v>7.5159389141622999</c:v>
                </c:pt>
                <c:pt idx="6">
                  <c:v>7.46224652891435</c:v>
                </c:pt>
                <c:pt idx="7">
                  <c:v>7.5376019095816504</c:v>
                </c:pt>
                <c:pt idx="8">
                  <c:v>7.82284088541667</c:v>
                </c:pt>
                <c:pt idx="9">
                  <c:v>8.2148585580227298</c:v>
                </c:pt>
                <c:pt idx="10">
                  <c:v>8.6543766679748799</c:v>
                </c:pt>
                <c:pt idx="11">
                  <c:v>8.7707643960977304</c:v>
                </c:pt>
                <c:pt idx="12">
                  <c:v>8.4862136104528307</c:v>
                </c:pt>
                <c:pt idx="13">
                  <c:v>8.2253974084173596</c:v>
                </c:pt>
                <c:pt idx="14">
                  <c:v>8.0336975864809492</c:v>
                </c:pt>
                <c:pt idx="15">
                  <c:v>8.0912359036443799</c:v>
                </c:pt>
                <c:pt idx="16">
                  <c:v>8.2533472392889404</c:v>
                </c:pt>
                <c:pt idx="17">
                  <c:v>8.6865568886186306</c:v>
                </c:pt>
                <c:pt idx="18">
                  <c:v>9.0881506004290191</c:v>
                </c:pt>
                <c:pt idx="19">
                  <c:v>9.4132172025085392</c:v>
                </c:pt>
                <c:pt idx="20">
                  <c:v>9.6597076726744397</c:v>
                </c:pt>
                <c:pt idx="21">
                  <c:v>9.5942451915787004</c:v>
                </c:pt>
                <c:pt idx="22">
                  <c:v>9.3695335064535392</c:v>
                </c:pt>
                <c:pt idx="23">
                  <c:v>9.1671779407289105</c:v>
                </c:pt>
                <c:pt idx="24">
                  <c:v>9.0442407451334805</c:v>
                </c:pt>
                <c:pt idx="25">
                  <c:v>8.8386537082587893</c:v>
                </c:pt>
                <c:pt idx="26">
                  <c:v>8.6021708106708097</c:v>
                </c:pt>
                <c:pt idx="27">
                  <c:v>8.4725170817720894</c:v>
                </c:pt>
                <c:pt idx="28">
                  <c:v>8.4592615822611599</c:v>
                </c:pt>
                <c:pt idx="29">
                  <c:v>8.3504440898795007</c:v>
                </c:pt>
                <c:pt idx="30">
                  <c:v>8.3612942330184392</c:v>
                </c:pt>
                <c:pt idx="31">
                  <c:v>8.4508848905565994</c:v>
                </c:pt>
                <c:pt idx="32">
                  <c:v>8.4869425701315695</c:v>
                </c:pt>
                <c:pt idx="33">
                  <c:v>8.6158190212031496</c:v>
                </c:pt>
                <c:pt idx="34">
                  <c:v>8.7328588081995306</c:v>
                </c:pt>
                <c:pt idx="35">
                  <c:v>8.8708449412827495</c:v>
                </c:pt>
                <c:pt idx="36">
                  <c:v>8.7919908247547092</c:v>
                </c:pt>
                <c:pt idx="37">
                  <c:v>8.8284216305501406</c:v>
                </c:pt>
                <c:pt idx="38">
                  <c:v>8.8902970516221203</c:v>
                </c:pt>
                <c:pt idx="39">
                  <c:v>9.0175659154977108</c:v>
                </c:pt>
                <c:pt idx="40">
                  <c:v>9.2501942936148804</c:v>
                </c:pt>
                <c:pt idx="41">
                  <c:v>9.4745771227474709</c:v>
                </c:pt>
                <c:pt idx="42">
                  <c:v>9.5231942605075393</c:v>
                </c:pt>
                <c:pt idx="43">
                  <c:v>9.4782745623964395</c:v>
                </c:pt>
                <c:pt idx="44">
                  <c:v>9.4978763154465202</c:v>
                </c:pt>
                <c:pt idx="45">
                  <c:v>9.6555944350076803</c:v>
                </c:pt>
                <c:pt idx="46">
                  <c:v>9.9423018450599994</c:v>
                </c:pt>
                <c:pt idx="47">
                  <c:v>10.1863876372483</c:v>
                </c:pt>
                <c:pt idx="48">
                  <c:v>10.5616954722089</c:v>
                </c:pt>
                <c:pt idx="49">
                  <c:v>10.7561869703021</c:v>
                </c:pt>
                <c:pt idx="50">
                  <c:v>10.832731972725</c:v>
                </c:pt>
                <c:pt idx="51">
                  <c:v>10.7639113437393</c:v>
                </c:pt>
                <c:pt idx="52">
                  <c:v>10.5185534074761</c:v>
                </c:pt>
                <c:pt idx="53">
                  <c:v>10.252386173145901</c:v>
                </c:pt>
                <c:pt idx="54">
                  <c:v>9.8461978418803398</c:v>
                </c:pt>
                <c:pt idx="55">
                  <c:v>9.49074444089797</c:v>
                </c:pt>
                <c:pt idx="56">
                  <c:v>9.3807604192224403</c:v>
                </c:pt>
                <c:pt idx="57">
                  <c:v>9.5763720452488705</c:v>
                </c:pt>
                <c:pt idx="58">
                  <c:v>10.1032302603135</c:v>
                </c:pt>
                <c:pt idx="59">
                  <c:v>10.395443914181101</c:v>
                </c:pt>
                <c:pt idx="60">
                  <c:v>10.358386793053301</c:v>
                </c:pt>
                <c:pt idx="61">
                  <c:v>9.8091436559424494</c:v>
                </c:pt>
                <c:pt idx="62">
                  <c:v>10.301664664311</c:v>
                </c:pt>
                <c:pt idx="63">
                  <c:v>11.0583725650033</c:v>
                </c:pt>
                <c:pt idx="64">
                  <c:v>11.3190270959209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EA-4C7B-A86B-7386387B4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7508928"/>
        <c:axId val="957510240"/>
      </c:lineChart>
      <c:dateAx>
        <c:axId val="9575089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957510240"/>
        <c:crosses val="autoZero"/>
        <c:auto val="1"/>
        <c:lblOffset val="100"/>
        <c:baseTimeUnit val="months"/>
      </c:dateAx>
      <c:valAx>
        <c:axId val="957510240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95750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 baseline="0">
          <a:latin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/>
              <a:t>Increases in house price to income ratios, selected OECD countries, 1985-2016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76689428344279"/>
          <c:y val="0.19115170603674542"/>
          <c:w val="0.766108842203853"/>
          <c:h val="0.7370708661417322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4F-4B82-8E5B-A14944497AC1}"/>
              </c:ext>
            </c:extLst>
          </c:dPt>
          <c:cat>
            <c:strRef>
              <c:f>('3.1 '!$G$28,'3.1 '!$I$28:$L$28,'3.1 '!$N$28:$Z$28)</c:f>
              <c:strCache>
                <c:ptCount val="18"/>
                <c:pt idx="0">
                  <c:v>DEU</c:v>
                </c:pt>
                <c:pt idx="1">
                  <c:v>CHE</c:v>
                </c:pt>
                <c:pt idx="2">
                  <c:v>US</c:v>
                </c:pt>
                <c:pt idx="3">
                  <c:v>ESP</c:v>
                </c:pt>
                <c:pt idx="4">
                  <c:v>FIN</c:v>
                </c:pt>
                <c:pt idx="5">
                  <c:v>DEN</c:v>
                </c:pt>
                <c:pt idx="6">
                  <c:v>ITA</c:v>
                </c:pt>
                <c:pt idx="7">
                  <c:v>NOR</c:v>
                </c:pt>
                <c:pt idx="8">
                  <c:v>SWE</c:v>
                </c:pt>
                <c:pt idx="9">
                  <c:v>IRE</c:v>
                </c:pt>
                <c:pt idx="10">
                  <c:v>FRA</c:v>
                </c:pt>
                <c:pt idx="11">
                  <c:v>NTH</c:v>
                </c:pt>
                <c:pt idx="12">
                  <c:v>UK</c:v>
                </c:pt>
                <c:pt idx="13">
                  <c:v>NZ</c:v>
                </c:pt>
                <c:pt idx="14">
                  <c:v>CAN</c:v>
                </c:pt>
                <c:pt idx="15">
                  <c:v>AUS</c:v>
                </c:pt>
                <c:pt idx="16">
                  <c:v>BEL</c:v>
                </c:pt>
                <c:pt idx="17">
                  <c:v>LUX</c:v>
                </c:pt>
              </c:strCache>
              <c:extLst/>
            </c:strRef>
          </c:cat>
          <c:val>
            <c:numRef>
              <c:f>('3.1 '!$G$31,'3.1 '!$I$31:$L$31,'3.1 '!$N$31:$Z$31)</c:f>
              <c:numCache>
                <c:formatCode>0.00</c:formatCode>
                <c:ptCount val="18"/>
                <c:pt idx="0">
                  <c:v>62.454693662698922</c:v>
                </c:pt>
                <c:pt idx="1">
                  <c:v>82.443118521634943</c:v>
                </c:pt>
                <c:pt idx="2">
                  <c:v>91.494246491650088</c:v>
                </c:pt>
                <c:pt idx="3">
                  <c:v>98.969101194037691</c:v>
                </c:pt>
                <c:pt idx="4">
                  <c:v>102.4964320175191</c:v>
                </c:pt>
                <c:pt idx="5">
                  <c:v>118.17979120702262</c:v>
                </c:pt>
                <c:pt idx="6">
                  <c:v>122.48130450226702</c:v>
                </c:pt>
                <c:pt idx="7">
                  <c:v>127.18927915302847</c:v>
                </c:pt>
                <c:pt idx="8">
                  <c:v>140.39408595448947</c:v>
                </c:pt>
                <c:pt idx="9">
                  <c:v>145.73023941861319</c:v>
                </c:pt>
                <c:pt idx="10">
                  <c:v>155.36714015659302</c:v>
                </c:pt>
                <c:pt idx="11">
                  <c:v>164.27281449487151</c:v>
                </c:pt>
                <c:pt idx="12">
                  <c:v>167.01322405663595</c:v>
                </c:pt>
                <c:pt idx="13">
                  <c:v>168.62449818729232</c:v>
                </c:pt>
                <c:pt idx="14">
                  <c:v>173.26435836250693</c:v>
                </c:pt>
                <c:pt idx="15">
                  <c:v>181.89851808792213</c:v>
                </c:pt>
                <c:pt idx="16">
                  <c:v>199.54035490517532</c:v>
                </c:pt>
                <c:pt idx="17">
                  <c:v>208.29147392982273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A4F-4B82-8E5B-A14944497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34077840"/>
        <c:axId val="1128256288"/>
      </c:barChart>
      <c:catAx>
        <c:axId val="1134077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28256288"/>
        <c:crosses val="autoZero"/>
        <c:auto val="1"/>
        <c:lblAlgn val="ctr"/>
        <c:lblOffset val="100"/>
        <c:tickLblSkip val="1"/>
        <c:noMultiLvlLbl val="0"/>
      </c:catAx>
      <c:valAx>
        <c:axId val="1128256288"/>
        <c:scaling>
          <c:orientation val="minMax"/>
          <c:max val="250"/>
          <c:min val="0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% increase</a:t>
                </a:r>
              </a:p>
            </c:rich>
          </c:tx>
          <c:layout>
            <c:manualLayout>
              <c:xMode val="edge"/>
              <c:yMode val="edge"/>
              <c:x val="0.50287711961316028"/>
              <c:y val="0.863118460192475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3407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AU" b="1" dirty="0"/>
              <a:t>Home ownership rates, </a:t>
            </a:r>
            <a:r>
              <a:rPr lang="en-AU" b="1" dirty="0" err="1"/>
              <a:t>Aus</a:t>
            </a:r>
            <a:r>
              <a:rPr lang="en-AU" b="1" dirty="0"/>
              <a:t> and selected comparator countries, 2003-2019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 1 and Fig 19'!$A$14</c:f>
              <c:strCache>
                <c:ptCount val="1"/>
                <c:pt idx="0">
                  <c:v>Aus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 1 and Fig 19'!$B$13:$R$13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'Fig 1 and Fig 19'!$B$14:$R$14</c:f>
              <c:numCache>
                <c:formatCode>0.0</c:formatCode>
                <c:ptCount val="17"/>
                <c:pt idx="0">
                  <c:v>100</c:v>
                </c:pt>
                <c:pt idx="1">
                  <c:v>100.08618213157139</c:v>
                </c:pt>
                <c:pt idx="2">
                  <c:v>100.17236426314278</c:v>
                </c:pt>
                <c:pt idx="3">
                  <c:v>100.25854639471414</c:v>
                </c:pt>
                <c:pt idx="4">
                  <c:v>99.89945417983337</c:v>
                </c:pt>
                <c:pt idx="5">
                  <c:v>99.540361964952581</c:v>
                </c:pt>
                <c:pt idx="6">
                  <c:v>99.181269750071806</c:v>
                </c:pt>
                <c:pt idx="7">
                  <c:v>98.822177535191031</c:v>
                </c:pt>
                <c:pt idx="8">
                  <c:v>97.816719333524844</c:v>
                </c:pt>
                <c:pt idx="9">
                  <c:v>96.811261131858657</c:v>
                </c:pt>
                <c:pt idx="10">
                  <c:v>96.667624245906353</c:v>
                </c:pt>
                <c:pt idx="11">
                  <c:v>96.523987359954035</c:v>
                </c:pt>
                <c:pt idx="12">
                  <c:v>96.739442688882491</c:v>
                </c:pt>
                <c:pt idx="13">
                  <c:v>96.954898017810962</c:v>
                </c:pt>
                <c:pt idx="14">
                  <c:v>96.021258259120927</c:v>
                </c:pt>
                <c:pt idx="15">
                  <c:v>95.087618500430906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B7-4D98-8BD5-B2C1D351A994}"/>
            </c:ext>
          </c:extLst>
        </c:ser>
        <c:ser>
          <c:idx val="1"/>
          <c:order val="1"/>
          <c:tx>
            <c:strRef>
              <c:f>'Fig 1 and Fig 19'!$A$15</c:f>
              <c:strCache>
                <c:ptCount val="1"/>
                <c:pt idx="0">
                  <c:v>Can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'Fig 1 and Fig 19'!$B$13:$R$13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'Fig 1 and Fig 19'!$B$15:$R$15</c:f>
              <c:numCache>
                <c:formatCode>0.0</c:formatCode>
                <c:ptCount val="17"/>
                <c:pt idx="0">
                  <c:v>100</c:v>
                </c:pt>
                <c:pt idx="1">
                  <c:v>100.77797725912627</c:v>
                </c:pt>
                <c:pt idx="2">
                  <c:v>101.55595451825252</c:v>
                </c:pt>
                <c:pt idx="3">
                  <c:v>102.33393177737884</c:v>
                </c:pt>
                <c:pt idx="4">
                  <c:v>102.73229540785513</c:v>
                </c:pt>
                <c:pt idx="5">
                  <c:v>103.13065903833143</c:v>
                </c:pt>
                <c:pt idx="6">
                  <c:v>103.52902266880773</c:v>
                </c:pt>
                <c:pt idx="7">
                  <c:v>103.927386299284</c:v>
                </c:pt>
                <c:pt idx="8">
                  <c:v>103.62839998419882</c:v>
                </c:pt>
                <c:pt idx="9">
                  <c:v>104.14403277482194</c:v>
                </c:pt>
                <c:pt idx="10">
                  <c:v>103.39188083498013</c:v>
                </c:pt>
                <c:pt idx="11">
                  <c:v>104.40175330688825</c:v>
                </c:pt>
                <c:pt idx="12">
                  <c:v>103.3025719604401</c:v>
                </c:pt>
                <c:pt idx="13">
                  <c:v>101.93952145796206</c:v>
                </c:pt>
                <c:pt idx="14">
                  <c:v>102.87227975187869</c:v>
                </c:pt>
                <c:pt idx="15">
                  <c:v>102.9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B7-4D98-8BD5-B2C1D351A994}"/>
            </c:ext>
          </c:extLst>
        </c:ser>
        <c:ser>
          <c:idx val="2"/>
          <c:order val="2"/>
          <c:tx>
            <c:strRef>
              <c:f>'Fig 1 and Fig 19'!$A$16</c:f>
              <c:strCache>
                <c:ptCount val="1"/>
                <c:pt idx="0">
                  <c:v>Fin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'Fig 1 and Fig 19'!$B$13:$R$13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'Fig 1 and Fig 19'!$B$16:$R$16</c:f>
              <c:numCache>
                <c:formatCode>0.0</c:formatCode>
                <c:ptCount val="17"/>
                <c:pt idx="0">
                  <c:v>100</c:v>
                </c:pt>
                <c:pt idx="1">
                  <c:v>100</c:v>
                </c:pt>
                <c:pt idx="2">
                  <c:v>100.07023050010288</c:v>
                </c:pt>
                <c:pt idx="3">
                  <c:v>101.79498770491469</c:v>
                </c:pt>
                <c:pt idx="4">
                  <c:v>102.07095029083327</c:v>
                </c:pt>
                <c:pt idx="5">
                  <c:v>102.44812413876987</c:v>
                </c:pt>
                <c:pt idx="6">
                  <c:v>102.61676216228457</c:v>
                </c:pt>
                <c:pt idx="7">
                  <c:v>106.87720030546188</c:v>
                </c:pt>
                <c:pt idx="8">
                  <c:v>106.13278020173311</c:v>
                </c:pt>
                <c:pt idx="9">
                  <c:v>106.37898929417133</c:v>
                </c:pt>
                <c:pt idx="10">
                  <c:v>105.10246735066175</c:v>
                </c:pt>
                <c:pt idx="11">
                  <c:v>103.76229416579008</c:v>
                </c:pt>
                <c:pt idx="12">
                  <c:v>102.97868866473436</c:v>
                </c:pt>
                <c:pt idx="13">
                  <c:v>100.96498299390078</c:v>
                </c:pt>
                <c:pt idx="14">
                  <c:v>100.87622329592705</c:v>
                </c:pt>
                <c:pt idx="15">
                  <c:v>101.05294175446033</c:v>
                </c:pt>
                <c:pt idx="16">
                  <c:v>99.90449994802475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B7-4D98-8BD5-B2C1D351A994}"/>
            </c:ext>
          </c:extLst>
        </c:ser>
        <c:ser>
          <c:idx val="3"/>
          <c:order val="3"/>
          <c:tx>
            <c:strRef>
              <c:f>'Fig 1 and Fig 19'!$A$17</c:f>
              <c:strCache>
                <c:ptCount val="1"/>
                <c:pt idx="0">
                  <c:v>Ger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'Fig 1 and Fig 19'!$B$13:$R$13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'Fig 1 and Fig 19'!$B$17:$R$17</c:f>
              <c:numCache>
                <c:formatCode>0.0</c:formatCode>
                <c:ptCount val="17"/>
                <c:pt idx="0">
                  <c:v>100</c:v>
                </c:pt>
                <c:pt idx="1">
                  <c:v>99.527186761229331</c:v>
                </c:pt>
                <c:pt idx="2">
                  <c:v>98.817966903073284</c:v>
                </c:pt>
                <c:pt idx="3">
                  <c:v>98.345153664302615</c:v>
                </c:pt>
                <c:pt idx="4">
                  <c:v>100.47281323877068</c:v>
                </c:pt>
                <c:pt idx="5">
                  <c:v>103.07328605200948</c:v>
                </c:pt>
                <c:pt idx="6">
                  <c:v>105.4373522458629</c:v>
                </c:pt>
                <c:pt idx="7">
                  <c:v>104.80888135044289</c:v>
                </c:pt>
                <c:pt idx="8">
                  <c:v>105.33896462009874</c:v>
                </c:pt>
                <c:pt idx="9">
                  <c:v>105.86904788975457</c:v>
                </c:pt>
                <c:pt idx="10">
                  <c:v>106.12525274849389</c:v>
                </c:pt>
                <c:pt idx="11">
                  <c:v>106.38145760723323</c:v>
                </c:pt>
                <c:pt idx="12">
                  <c:v>103.72834989083293</c:v>
                </c:pt>
                <c:pt idx="13">
                  <c:v>104.53007815859279</c:v>
                </c:pt>
                <c:pt idx="14">
                  <c:v>103.56105177115043</c:v>
                </c:pt>
                <c:pt idx="15">
                  <c:v>104.22750004076227</c:v>
                </c:pt>
                <c:pt idx="16">
                  <c:v>103.45554239079181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B7-4D98-8BD5-B2C1D351A994}"/>
            </c:ext>
          </c:extLst>
        </c:ser>
        <c:ser>
          <c:idx val="4"/>
          <c:order val="4"/>
          <c:tx>
            <c:strRef>
              <c:f>'Fig 1 and Fig 19'!$A$18</c:f>
              <c:strCache>
                <c:ptCount val="1"/>
                <c:pt idx="0">
                  <c:v>Ire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 1 and Fig 19'!$B$13:$R$13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'Fig 1 and Fig 19'!$B$18:$R$18</c:f>
              <c:numCache>
                <c:formatCode>0.0</c:formatCode>
                <c:ptCount val="17"/>
                <c:pt idx="0">
                  <c:v>100</c:v>
                </c:pt>
                <c:pt idx="1">
                  <c:v>99.076347261871774</c:v>
                </c:pt>
                <c:pt idx="2">
                  <c:v>98.152694523743548</c:v>
                </c:pt>
                <c:pt idx="3">
                  <c:v>97.229041785615351</c:v>
                </c:pt>
                <c:pt idx="4">
                  <c:v>96.700841205594585</c:v>
                </c:pt>
                <c:pt idx="5">
                  <c:v>96.17264062557382</c:v>
                </c:pt>
                <c:pt idx="6">
                  <c:v>95.644440045553054</c:v>
                </c:pt>
                <c:pt idx="7">
                  <c:v>95.116239465532317</c:v>
                </c:pt>
                <c:pt idx="8">
                  <c:v>91.845845336123517</c:v>
                </c:pt>
                <c:pt idx="9">
                  <c:v>90.573100746262597</c:v>
                </c:pt>
                <c:pt idx="10">
                  <c:v>91.781528252007433</c:v>
                </c:pt>
                <c:pt idx="11">
                  <c:v>90.478830421595063</c:v>
                </c:pt>
                <c:pt idx="12">
                  <c:v>92.395744553034916</c:v>
                </c:pt>
                <c:pt idx="13">
                  <c:v>94.767125664559202</c:v>
                </c:pt>
                <c:pt idx="14">
                  <c:v>93.389000693630052</c:v>
                </c:pt>
                <c:pt idx="15">
                  <c:v>93.210108967010243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9B7-4D98-8BD5-B2C1D351A994}"/>
            </c:ext>
          </c:extLst>
        </c:ser>
        <c:ser>
          <c:idx val="5"/>
          <c:order val="5"/>
          <c:tx>
            <c:strRef>
              <c:f>'Fig 1 and Fig 19'!$A$19</c:f>
              <c:strCache>
                <c:ptCount val="1"/>
                <c:pt idx="0">
                  <c:v>Neth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 1 and Fig 19'!$B$13:$R$13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'Fig 1 and Fig 19'!$B$19:$R$19</c:f>
              <c:numCache>
                <c:formatCode>0.0</c:formatCode>
                <c:ptCount val="17"/>
                <c:pt idx="0">
                  <c:v>100</c:v>
                </c:pt>
                <c:pt idx="1">
                  <c:v>100.90909090909091</c:v>
                </c:pt>
                <c:pt idx="2">
                  <c:v>101.81818181818181</c:v>
                </c:pt>
                <c:pt idx="3">
                  <c:v>102.1688140847466</c:v>
                </c:pt>
                <c:pt idx="4">
                  <c:v>102.5194463513114</c:v>
                </c:pt>
                <c:pt idx="5">
                  <c:v>102.8700786178762</c:v>
                </c:pt>
                <c:pt idx="6">
                  <c:v>102.79813790538093</c:v>
                </c:pt>
                <c:pt idx="7">
                  <c:v>103.57134315100582</c:v>
                </c:pt>
                <c:pt idx="8">
                  <c:v>103.70405424724926</c:v>
                </c:pt>
                <c:pt idx="9">
                  <c:v>102.89259525862606</c:v>
                </c:pt>
                <c:pt idx="10">
                  <c:v>102.51037505539982</c:v>
                </c:pt>
                <c:pt idx="11">
                  <c:v>102.77160595763813</c:v>
                </c:pt>
                <c:pt idx="12">
                  <c:v>102.85164686766537</c:v>
                </c:pt>
                <c:pt idx="13">
                  <c:v>105.73859377340837</c:v>
                </c:pt>
                <c:pt idx="14">
                  <c:v>105.68253560499711</c:v>
                </c:pt>
                <c:pt idx="15">
                  <c:v>104.90726069970565</c:v>
                </c:pt>
                <c:pt idx="16">
                  <c:v>105.52195256406611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9B7-4D98-8BD5-B2C1D351A994}"/>
            </c:ext>
          </c:extLst>
        </c:ser>
        <c:ser>
          <c:idx val="6"/>
          <c:order val="6"/>
          <c:tx>
            <c:strRef>
              <c:f>'Fig 1 and Fig 19'!$A$20</c:f>
              <c:strCache>
                <c:ptCount val="1"/>
                <c:pt idx="0">
                  <c:v>Sing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'Fig 1 and Fig 19'!$B$13:$R$13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'Fig 1 and Fig 19'!$B$20:$R$20</c:f>
              <c:numCache>
                <c:formatCode>0.0</c:formatCode>
                <c:ptCount val="17"/>
                <c:pt idx="0">
                  <c:v>100</c:v>
                </c:pt>
                <c:pt idx="1">
                  <c:v>100.31815532366748</c:v>
                </c:pt>
                <c:pt idx="2">
                  <c:v>98.788504523865001</c:v>
                </c:pt>
                <c:pt idx="3">
                  <c:v>97.906554398700635</c:v>
                </c:pt>
                <c:pt idx="4">
                  <c:v>97.513538809540862</c:v>
                </c:pt>
                <c:pt idx="5">
                  <c:v>97.675884170969056</c:v>
                </c:pt>
                <c:pt idx="6">
                  <c:v>96.283731397776393</c:v>
                </c:pt>
                <c:pt idx="7">
                  <c:v>94.490100018827007</c:v>
                </c:pt>
                <c:pt idx="8">
                  <c:v>96.038360368259518</c:v>
                </c:pt>
                <c:pt idx="9">
                  <c:v>97.664291977202979</c:v>
                </c:pt>
                <c:pt idx="10">
                  <c:v>98.097873739587897</c:v>
                </c:pt>
                <c:pt idx="11">
                  <c:v>97.881082858395445</c:v>
                </c:pt>
                <c:pt idx="12">
                  <c:v>98.423060061376589</c:v>
                </c:pt>
                <c:pt idx="13">
                  <c:v>98.531455501972815</c:v>
                </c:pt>
                <c:pt idx="14">
                  <c:v>98.314664620780363</c:v>
                </c:pt>
                <c:pt idx="15">
                  <c:v>98.639850942569055</c:v>
                </c:pt>
                <c:pt idx="16">
                  <c:v>97.989478298991671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9B7-4D98-8BD5-B2C1D351A994}"/>
            </c:ext>
          </c:extLst>
        </c:ser>
        <c:ser>
          <c:idx val="7"/>
          <c:order val="7"/>
          <c:tx>
            <c:strRef>
              <c:f>'Fig 1 and Fig 19'!$A$21</c:f>
              <c:strCache>
                <c:ptCount val="1"/>
                <c:pt idx="0">
                  <c:v>UK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'Fig 1 and Fig 19'!$B$13:$R$13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'Fig 1 and Fig 19'!$B$21:$R$21</c:f>
              <c:numCache>
                <c:formatCode>0.0</c:formatCode>
                <c:ptCount val="17"/>
                <c:pt idx="0">
                  <c:v>100</c:v>
                </c:pt>
                <c:pt idx="1">
                  <c:v>99.85895627644571</c:v>
                </c:pt>
                <c:pt idx="2">
                  <c:v>99.717912552891391</c:v>
                </c:pt>
                <c:pt idx="3">
                  <c:v>98.942172073342732</c:v>
                </c:pt>
                <c:pt idx="4">
                  <c:v>98.166431593794059</c:v>
                </c:pt>
                <c:pt idx="5">
                  <c:v>97.489914315711943</c:v>
                </c:pt>
                <c:pt idx="6">
                  <c:v>95.903411359477602</c:v>
                </c:pt>
                <c:pt idx="7">
                  <c:v>96.335326162480825</c:v>
                </c:pt>
                <c:pt idx="8">
                  <c:v>93.063010147159289</c:v>
                </c:pt>
                <c:pt idx="9">
                  <c:v>91.433739460405732</c:v>
                </c:pt>
                <c:pt idx="10">
                  <c:v>89.55739953454021</c:v>
                </c:pt>
                <c:pt idx="11">
                  <c:v>89.391044568275689</c:v>
                </c:pt>
                <c:pt idx="12">
                  <c:v>88.976872152266608</c:v>
                </c:pt>
                <c:pt idx="13">
                  <c:v>88.396449855756003</c:v>
                </c:pt>
                <c:pt idx="14">
                  <c:v>91.157267224805466</c:v>
                </c:pt>
                <c:pt idx="15">
                  <c:v>91.508661405996477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9B7-4D98-8BD5-B2C1D351A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126936"/>
        <c:axId val="679125952"/>
      </c:lineChart>
      <c:catAx>
        <c:axId val="67912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79125952"/>
        <c:crosses val="autoZero"/>
        <c:auto val="1"/>
        <c:lblAlgn val="ctr"/>
        <c:lblOffset val="100"/>
        <c:noMultiLvlLbl val="0"/>
      </c:catAx>
      <c:valAx>
        <c:axId val="679125952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79126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 baseline="0">
          <a:latin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AU" dirty="0"/>
              <a:t> </a:t>
            </a:r>
            <a:r>
              <a:rPr lang="en-AU" b="1" dirty="0"/>
              <a:t>Housing costs as % of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64067898889386"/>
          <c:y val="0.14104055778314195"/>
          <c:w val="0.62596672053107394"/>
          <c:h val="0.67851450848895578"/>
        </c:manualLayout>
      </c:layout>
      <c:lineChart>
        <c:grouping val="standard"/>
        <c:varyColors val="0"/>
        <c:ser>
          <c:idx val="0"/>
          <c:order val="0"/>
          <c:tx>
            <c:strRef>
              <c:f>'3.7 '!$B$28</c:f>
              <c:strCache>
                <c:ptCount val="1"/>
                <c:pt idx="0">
                  <c:v>Lowest quintile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'3.7 '!$D$27:$AD$27</c:f>
              <c:numCache>
                <c:formatCode>General</c:formatCode>
                <c:ptCount val="27"/>
                <c:pt idx="0">
                  <c:v>1995</c:v>
                </c:pt>
                <c:pt idx="5">
                  <c:v>2000</c:v>
                </c:pt>
                <c:pt idx="11">
                  <c:v>2005</c:v>
                </c:pt>
                <c:pt idx="16">
                  <c:v>2010</c:v>
                </c:pt>
                <c:pt idx="21">
                  <c:v>2015</c:v>
                </c:pt>
                <c:pt idx="26">
                  <c:v>2020</c:v>
                </c:pt>
              </c:numCache>
            </c:numRef>
          </c:cat>
          <c:val>
            <c:numRef>
              <c:f>'3.7 '!$D$28:$AD$28</c:f>
              <c:numCache>
                <c:formatCode>0</c:formatCode>
                <c:ptCount val="27"/>
                <c:pt idx="0">
                  <c:v>22</c:v>
                </c:pt>
                <c:pt idx="1">
                  <c:v>23</c:v>
                </c:pt>
                <c:pt idx="2">
                  <c:v>22</c:v>
                </c:pt>
                <c:pt idx="3">
                  <c:v>23</c:v>
                </c:pt>
                <c:pt idx="4">
                  <c:v>23</c:v>
                </c:pt>
                <c:pt idx="5">
                  <c:v>23</c:v>
                </c:pt>
                <c:pt idx="6">
                  <c:v>25</c:v>
                </c:pt>
                <c:pt idx="7">
                  <c:v>24.5</c:v>
                </c:pt>
                <c:pt idx="8">
                  <c:v>24</c:v>
                </c:pt>
                <c:pt idx="9">
                  <c:v>23.5</c:v>
                </c:pt>
                <c:pt idx="10">
                  <c:v>23</c:v>
                </c:pt>
                <c:pt idx="11">
                  <c:v>23</c:v>
                </c:pt>
                <c:pt idx="12">
                  <c:v>23</c:v>
                </c:pt>
                <c:pt idx="13">
                  <c:v>23.5</c:v>
                </c:pt>
                <c:pt idx="14">
                  <c:v>24</c:v>
                </c:pt>
                <c:pt idx="15">
                  <c:v>24.5</c:v>
                </c:pt>
                <c:pt idx="16">
                  <c:v>25</c:v>
                </c:pt>
                <c:pt idx="17">
                  <c:v>25.5</c:v>
                </c:pt>
                <c:pt idx="18">
                  <c:v>26</c:v>
                </c:pt>
                <c:pt idx="19">
                  <c:v>26.5</c:v>
                </c:pt>
                <c:pt idx="20">
                  <c:v>27</c:v>
                </c:pt>
                <c:pt idx="21">
                  <c:v>27.5</c:v>
                </c:pt>
                <c:pt idx="22">
                  <c:v>28</c:v>
                </c:pt>
                <c:pt idx="23">
                  <c:v>29</c:v>
                </c:pt>
                <c:pt idx="24">
                  <c:v>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F3E-485E-9B7A-38A7B09C835F}"/>
            </c:ext>
          </c:extLst>
        </c:ser>
        <c:ser>
          <c:idx val="5"/>
          <c:order val="3"/>
          <c:tx>
            <c:strRef>
              <c:f>'3.7 '!$B$33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'3.7 '!$D$27:$AD$27</c:f>
              <c:numCache>
                <c:formatCode>General</c:formatCode>
                <c:ptCount val="27"/>
                <c:pt idx="0">
                  <c:v>1995</c:v>
                </c:pt>
                <c:pt idx="5">
                  <c:v>2000</c:v>
                </c:pt>
                <c:pt idx="11">
                  <c:v>2005</c:v>
                </c:pt>
                <c:pt idx="16">
                  <c:v>2010</c:v>
                </c:pt>
                <c:pt idx="21">
                  <c:v>2015</c:v>
                </c:pt>
                <c:pt idx="26">
                  <c:v>2020</c:v>
                </c:pt>
              </c:numCache>
            </c:numRef>
          </c:cat>
          <c:val>
            <c:numRef>
              <c:f>'3.7 '!$D$33:$AD$33</c:f>
              <c:numCache>
                <c:formatCode>0</c:formatCode>
                <c:ptCount val="27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12.5</c:v>
                </c:pt>
                <c:pt idx="8">
                  <c:v>13</c:v>
                </c:pt>
                <c:pt idx="9">
                  <c:v>13.5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13.5</c:v>
                </c:pt>
                <c:pt idx="14">
                  <c:v>13</c:v>
                </c:pt>
                <c:pt idx="15">
                  <c:v>13.5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F3E-485E-9B7A-38A7B09C835F}"/>
            </c:ext>
          </c:extLst>
        </c:ser>
        <c:ser>
          <c:idx val="4"/>
          <c:order val="5"/>
          <c:tx>
            <c:strRef>
              <c:f>'3.7 '!$B$32</c:f>
              <c:strCache>
                <c:ptCount val="1"/>
                <c:pt idx="0">
                  <c:v>Highest quintile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'3.7 '!$D$27:$AD$27</c:f>
              <c:numCache>
                <c:formatCode>General</c:formatCode>
                <c:ptCount val="27"/>
                <c:pt idx="0">
                  <c:v>1995</c:v>
                </c:pt>
                <c:pt idx="5">
                  <c:v>2000</c:v>
                </c:pt>
                <c:pt idx="11">
                  <c:v>2005</c:v>
                </c:pt>
                <c:pt idx="16">
                  <c:v>2010</c:v>
                </c:pt>
                <c:pt idx="21">
                  <c:v>2015</c:v>
                </c:pt>
                <c:pt idx="26">
                  <c:v>2020</c:v>
                </c:pt>
              </c:numCache>
            </c:numRef>
          </c:cat>
          <c:val>
            <c:numRef>
              <c:f>'3.7 '!$D$32:$AD$32</c:f>
              <c:numCache>
                <c:formatCode>0</c:formatCode>
                <c:ptCount val="27"/>
                <c:pt idx="0">
                  <c:v>9</c:v>
                </c:pt>
                <c:pt idx="1">
                  <c:v>10</c:v>
                </c:pt>
                <c:pt idx="2">
                  <c:v>10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9.5</c:v>
                </c:pt>
                <c:pt idx="8">
                  <c:v>10</c:v>
                </c:pt>
                <c:pt idx="9">
                  <c:v>10.5</c:v>
                </c:pt>
                <c:pt idx="10">
                  <c:v>11</c:v>
                </c:pt>
                <c:pt idx="11">
                  <c:v>10.5</c:v>
                </c:pt>
                <c:pt idx="12">
                  <c:v>10</c:v>
                </c:pt>
                <c:pt idx="13">
                  <c:v>9.5</c:v>
                </c:pt>
                <c:pt idx="14">
                  <c:v>9</c:v>
                </c:pt>
                <c:pt idx="15">
                  <c:v>9.5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9.5</c:v>
                </c:pt>
                <c:pt idx="20">
                  <c:v>9</c:v>
                </c:pt>
                <c:pt idx="21">
                  <c:v>9.5</c:v>
                </c:pt>
                <c:pt idx="22">
                  <c:v>10</c:v>
                </c:pt>
                <c:pt idx="23">
                  <c:v>9</c:v>
                </c:pt>
                <c:pt idx="24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F3E-485E-9B7A-38A7B09C8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6453711"/>
        <c:axId val="2018310927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'3.7 '!$B$29</c15:sqref>
                        </c15:formulaRef>
                      </c:ext>
                    </c:extLst>
                    <c:strCache>
                      <c:ptCount val="1"/>
                      <c:pt idx="0">
                        <c:v>Q2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'3.7 '!$D$27:$AD$27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1995</c:v>
                      </c:pt>
                      <c:pt idx="5">
                        <c:v>2000</c:v>
                      </c:pt>
                      <c:pt idx="11">
                        <c:v>2005</c:v>
                      </c:pt>
                      <c:pt idx="16">
                        <c:v>2010</c:v>
                      </c:pt>
                      <c:pt idx="21">
                        <c:v>2015</c:v>
                      </c:pt>
                      <c:pt idx="26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'3.7 '!$D$29:$AD$29</c15:sqref>
                        </c15:formulaRef>
                      </c:ext>
                    </c:extLst>
                    <c:numCache>
                      <c:formatCode>0</c:formatCode>
                      <c:ptCount val="27"/>
                      <c:pt idx="0">
                        <c:v>17</c:v>
                      </c:pt>
                      <c:pt idx="1">
                        <c:v>16</c:v>
                      </c:pt>
                      <c:pt idx="2">
                        <c:v>16</c:v>
                      </c:pt>
                      <c:pt idx="3">
                        <c:v>16</c:v>
                      </c:pt>
                      <c:pt idx="4">
                        <c:v>16</c:v>
                      </c:pt>
                      <c:pt idx="5">
                        <c:v>16</c:v>
                      </c:pt>
                      <c:pt idx="6">
                        <c:v>15</c:v>
                      </c:pt>
                      <c:pt idx="7">
                        <c:v>16</c:v>
                      </c:pt>
                      <c:pt idx="8">
                        <c:v>17</c:v>
                      </c:pt>
                      <c:pt idx="9">
                        <c:v>16.5</c:v>
                      </c:pt>
                      <c:pt idx="10">
                        <c:v>16</c:v>
                      </c:pt>
                      <c:pt idx="11">
                        <c:v>17</c:v>
                      </c:pt>
                      <c:pt idx="12">
                        <c:v>18</c:v>
                      </c:pt>
                      <c:pt idx="13">
                        <c:v>17.5</c:v>
                      </c:pt>
                      <c:pt idx="14">
                        <c:v>17</c:v>
                      </c:pt>
                      <c:pt idx="15">
                        <c:v>17.5</c:v>
                      </c:pt>
                      <c:pt idx="16">
                        <c:v>18</c:v>
                      </c:pt>
                      <c:pt idx="17">
                        <c:v>18.5</c:v>
                      </c:pt>
                      <c:pt idx="18">
                        <c:v>19</c:v>
                      </c:pt>
                      <c:pt idx="19">
                        <c:v>18.5</c:v>
                      </c:pt>
                      <c:pt idx="20">
                        <c:v>18</c:v>
                      </c:pt>
                      <c:pt idx="21">
                        <c:v>18.5</c:v>
                      </c:pt>
                      <c:pt idx="22">
                        <c:v>19</c:v>
                      </c:pt>
                      <c:pt idx="23">
                        <c:v>19</c:v>
                      </c:pt>
                      <c:pt idx="24">
                        <c:v>19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3-CF3E-485E-9B7A-38A7B09C835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'3.7 '!$B$30</c15:sqref>
                        </c15:formulaRef>
                      </c:ext>
                    </c:extLst>
                    <c:strCache>
                      <c:ptCount val="1"/>
                      <c:pt idx="0">
                        <c:v>Q3</c:v>
                      </c:pt>
                    </c:strCache>
                  </c:strRef>
                </c:tx>
                <c:spPr>
                  <a:ln w="28575" cap="rnd">
                    <a:solidFill>
                      <a:schemeClr val="tx1"/>
                    </a:solidFill>
                    <a:prstDash val="solid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'3.7 '!$D$27:$AD$27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1995</c:v>
                      </c:pt>
                      <c:pt idx="5">
                        <c:v>2000</c:v>
                      </c:pt>
                      <c:pt idx="11">
                        <c:v>2005</c:v>
                      </c:pt>
                      <c:pt idx="16">
                        <c:v>2010</c:v>
                      </c:pt>
                      <c:pt idx="21">
                        <c:v>2015</c:v>
                      </c:pt>
                      <c:pt idx="2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'3.7 '!$D$30:$AD$30</c15:sqref>
                        </c15:formulaRef>
                      </c:ext>
                    </c:extLst>
                    <c:numCache>
                      <c:formatCode>0</c:formatCode>
                      <c:ptCount val="27"/>
                      <c:pt idx="0">
                        <c:v>13</c:v>
                      </c:pt>
                      <c:pt idx="1">
                        <c:v>13</c:v>
                      </c:pt>
                      <c:pt idx="2">
                        <c:v>13</c:v>
                      </c:pt>
                      <c:pt idx="3">
                        <c:v>14</c:v>
                      </c:pt>
                      <c:pt idx="4">
                        <c:v>14</c:v>
                      </c:pt>
                      <c:pt idx="5">
                        <c:v>14</c:v>
                      </c:pt>
                      <c:pt idx="6">
                        <c:v>13</c:v>
                      </c:pt>
                      <c:pt idx="7">
                        <c:v>13.5</c:v>
                      </c:pt>
                      <c:pt idx="8">
                        <c:v>14</c:v>
                      </c:pt>
                      <c:pt idx="9">
                        <c:v>14.5</c:v>
                      </c:pt>
                      <c:pt idx="10">
                        <c:v>15</c:v>
                      </c:pt>
                      <c:pt idx="11">
                        <c:v>15.5</c:v>
                      </c:pt>
                      <c:pt idx="12">
                        <c:v>16</c:v>
                      </c:pt>
                      <c:pt idx="13">
                        <c:v>15.5</c:v>
                      </c:pt>
                      <c:pt idx="14">
                        <c:v>15</c:v>
                      </c:pt>
                      <c:pt idx="15">
                        <c:v>15.5</c:v>
                      </c:pt>
                      <c:pt idx="16">
                        <c:v>16</c:v>
                      </c:pt>
                      <c:pt idx="17">
                        <c:v>16</c:v>
                      </c:pt>
                      <c:pt idx="18">
                        <c:v>16</c:v>
                      </c:pt>
                      <c:pt idx="19">
                        <c:v>16</c:v>
                      </c:pt>
                      <c:pt idx="20">
                        <c:v>16</c:v>
                      </c:pt>
                      <c:pt idx="21">
                        <c:v>16</c:v>
                      </c:pt>
                      <c:pt idx="22">
                        <c:v>16</c:v>
                      </c:pt>
                      <c:pt idx="23">
                        <c:v>16</c:v>
                      </c:pt>
                      <c:pt idx="24">
                        <c:v>16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F3E-485E-9B7A-38A7B09C835F}"/>
                  </c:ext>
                </c:extLst>
              </c15:ser>
            </c15:filteredLineSeries>
            <c15:filteredLineSeries>
              <c15:ser>
                <c:idx val="3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'3.7 '!$B$31</c15:sqref>
                        </c15:formulaRef>
                      </c:ext>
                    </c:extLst>
                    <c:strCache>
                      <c:ptCount val="1"/>
                      <c:pt idx="0">
                        <c:v>Q4</c:v>
                      </c:pt>
                    </c:strCache>
                  </c:strRef>
                </c:tx>
                <c:spPr>
                  <a:ln w="15875" cap="rnd">
                    <a:solidFill>
                      <a:schemeClr val="accent2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'3.7 '!$D$27:$AD$27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1995</c:v>
                      </c:pt>
                      <c:pt idx="5">
                        <c:v>2000</c:v>
                      </c:pt>
                      <c:pt idx="11">
                        <c:v>2005</c:v>
                      </c:pt>
                      <c:pt idx="16">
                        <c:v>2010</c:v>
                      </c:pt>
                      <c:pt idx="21">
                        <c:v>2015</c:v>
                      </c:pt>
                      <c:pt idx="26">
                        <c:v>2020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'3.7 '!$D$31:$AD$31</c15:sqref>
                        </c15:formulaRef>
                      </c:ext>
                    </c:extLst>
                    <c:numCache>
                      <c:formatCode>0</c:formatCode>
                      <c:ptCount val="27"/>
                      <c:pt idx="0">
                        <c:v>12</c:v>
                      </c:pt>
                      <c:pt idx="1">
                        <c:v>11</c:v>
                      </c:pt>
                      <c:pt idx="2">
                        <c:v>12</c:v>
                      </c:pt>
                      <c:pt idx="3">
                        <c:v>12</c:v>
                      </c:pt>
                      <c:pt idx="4">
                        <c:v>12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12.5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14</c:v>
                      </c:pt>
                      <c:pt idx="12">
                        <c:v>14</c:v>
                      </c:pt>
                      <c:pt idx="13">
                        <c:v>14</c:v>
                      </c:pt>
                      <c:pt idx="14">
                        <c:v>14</c:v>
                      </c:pt>
                      <c:pt idx="15">
                        <c:v>14.5</c:v>
                      </c:pt>
                      <c:pt idx="16">
                        <c:v>15</c:v>
                      </c:pt>
                      <c:pt idx="17">
                        <c:v>15</c:v>
                      </c:pt>
                      <c:pt idx="18">
                        <c:v>15</c:v>
                      </c:pt>
                      <c:pt idx="19">
                        <c:v>14.5</c:v>
                      </c:pt>
                      <c:pt idx="20">
                        <c:v>14</c:v>
                      </c:pt>
                      <c:pt idx="21">
                        <c:v>14</c:v>
                      </c:pt>
                      <c:pt idx="22">
                        <c:v>14</c:v>
                      </c:pt>
                      <c:pt idx="23">
                        <c:v>14</c:v>
                      </c:pt>
                      <c:pt idx="24">
                        <c:v>14</c:v>
                      </c:pt>
                    </c:numCache>
                  </c:numRef>
                </c: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F3E-485E-9B7A-38A7B09C835F}"/>
                  </c:ext>
                </c:extLst>
              </c15:ser>
            </c15:filteredLineSeries>
          </c:ext>
        </c:extLst>
      </c:lineChart>
      <c:catAx>
        <c:axId val="2056453711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18310927"/>
        <c:crosses val="autoZero"/>
        <c:auto val="1"/>
        <c:lblAlgn val="ctr"/>
        <c:lblOffset val="100"/>
        <c:tickMarkSkip val="2"/>
        <c:noMultiLvlLbl val="0"/>
      </c:catAx>
      <c:valAx>
        <c:axId val="2018310927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05645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122583670446749"/>
          <c:y val="0.13843108341497407"/>
          <c:w val="0.24634259708210304"/>
          <c:h val="0.45707783310271921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400" baseline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93052784465373"/>
          <c:y val="5.0925925925925923E-2"/>
          <c:w val="0.8139008886789264"/>
          <c:h val="0.89814814814814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6'!$A$2</c:f>
              <c:strCache>
                <c:ptCount val="1"/>
                <c:pt idx="0">
                  <c:v>National deficit (000 dwellings)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'Fig 6'!$B$1:$E$1</c:f>
              <c:numCache>
                <c:formatCode>General</c:formatCode>
                <c:ptCount val="4"/>
                <c:pt idx="0">
                  <c:v>1996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</c:numCache>
            </c:numRef>
          </c:cat>
          <c:val>
            <c:numRef>
              <c:f>'Fig 6'!$B$2:$E$2</c:f>
              <c:numCache>
                <c:formatCode>General</c:formatCode>
                <c:ptCount val="4"/>
                <c:pt idx="0">
                  <c:v>-48</c:v>
                </c:pt>
                <c:pt idx="1">
                  <c:v>-139</c:v>
                </c:pt>
                <c:pt idx="2">
                  <c:v>-188</c:v>
                </c:pt>
                <c:pt idx="3">
                  <c:v>-212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0C-4ACC-8EF9-AC53A29D5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3999184"/>
        <c:axId val="683999512"/>
      </c:barChart>
      <c:catAx>
        <c:axId val="68399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83999512"/>
        <c:crosses val="autoZero"/>
        <c:auto val="1"/>
        <c:lblAlgn val="ctr"/>
        <c:lblOffset val="100"/>
        <c:noMultiLvlLbl val="0"/>
      </c:catAx>
      <c:valAx>
        <c:axId val="683999512"/>
        <c:scaling>
          <c:orientation val="minMax"/>
          <c:max val="40"/>
          <c:min val="-2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AU"/>
                  <a:t>Supply deficit (000 tenancies)</a:t>
                </a:r>
              </a:p>
            </c:rich>
          </c:tx>
          <c:layout>
            <c:manualLayout>
              <c:xMode val="edge"/>
              <c:yMode val="edge"/>
              <c:x val="2.9655013749701361E-2"/>
              <c:y val="0.182476669582968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683999184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 baseline="0">
          <a:latin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0.03333</cdr:x>
      <cdr:y>0</cdr:y>
    </cdr:from>
    <cdr:to>
      <cdr:x>0.06667</cdr:x>
      <cdr:y>0.06944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0BDE3ED-1DF0-40B5-86F8-2085F85354FC}"/>
            </a:ext>
          </a:extLst>
        </cdr:cNvPr>
        <cdr:cNvSpPr txBox="1"/>
      </cdr:nvSpPr>
      <cdr:spPr>
        <a:xfrm xmlns:a="http://schemas.openxmlformats.org/drawingml/2006/main">
          <a:off x="152385" y="0"/>
          <a:ext cx="15241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A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A2BBF-73CD-8B43-B6F7-5EFF1D2E8F8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9DFFB-A4BF-9247-8962-90681D1CD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5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35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45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98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49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19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76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9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96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46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6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96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77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3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4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48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76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2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F9DFFB-A4BF-9247-8962-90681D1CDF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3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DD34-0642-1E42-B32C-2D2BB3EBE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28CEC-F8F7-7143-AE01-115F57B1C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3FA5-2C66-4745-8AD2-5AD8631B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73F4-CE31-B64A-B79D-450CBB1B76C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27D66-01B0-F040-A02E-AC08480D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AA303-EFD2-7242-9ED1-DC463B5C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AB4-18BD-5E40-B54A-5B8FC43B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6419-977A-A44C-952C-754D058B3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A0676-BFE9-FE4D-99B8-05D9B70E3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11302-6276-D141-B04B-AF1BCC745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73F4-CE31-B64A-B79D-450CBB1B76C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588ED-0B71-B64E-A789-EC89AA78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73EA5-8E3C-374F-ACA5-A0F5B694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AB4-18BD-5E40-B54A-5B8FC43B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9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EC068-D7CD-4F43-8AB2-48E657B5A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C18F4-670D-6A46-A45C-DD527DA59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76100-2F2F-6741-80FF-150FE0F6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73F4-CE31-B64A-B79D-450CBB1B76C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ECA01-9D9E-C44A-A191-AAB8453E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C7B9-C52F-D347-8855-4C6871495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AB4-18BD-5E40-B54A-5B8FC43B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16058-FC97-C34C-A94D-1AEBA1319CEF}"/>
              </a:ext>
            </a:extLst>
          </p:cNvPr>
          <p:cNvSpPr/>
          <p:nvPr userDrawn="1"/>
        </p:nvSpPr>
        <p:spPr>
          <a:xfrm>
            <a:off x="0" y="1"/>
            <a:ext cx="12191999" cy="5000624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731078-F8F9-874A-9D19-CFDFD455C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597677">
            <a:off x="2348756" y="-999555"/>
            <a:ext cx="7882815" cy="9308122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D2519EB-A5E4-4600-B620-DAE568D0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3211200"/>
            <a:ext cx="11268000" cy="1785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8515C2-9BB5-4C9A-BBC5-7F4A491DD6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0400" y="6289200"/>
            <a:ext cx="4730400" cy="37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Secondary details go here</a:t>
            </a:r>
          </a:p>
        </p:txBody>
      </p:sp>
      <p:pic>
        <p:nvPicPr>
          <p:cNvPr id="2" name="Picture 1" descr="UNSW Sydney Logo">
            <a:extLst>
              <a:ext uri="{FF2B5EF4-FFF2-40B4-BE49-F238E27FC236}">
                <a16:creationId xmlns:a16="http://schemas.microsoft.com/office/drawing/2014/main" id="{21B83991-6CB1-46A6-A70E-59562F1A45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5975" y="5300921"/>
            <a:ext cx="1188000" cy="12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6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6335-98B0-5C4B-879D-42610941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A74D1-0958-B84D-AC8F-6F94907AC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1435-DFC6-ED40-8069-4C7B87D3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73F4-CE31-B64A-B79D-450CBB1B76C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51F32-CD50-9B4F-910D-EF56A63B1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26935-DF93-D340-8C75-C770FCE3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AB4-18BD-5E40-B54A-5B8FC43B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36D8-A19C-8741-B849-4C51123B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A7C8A-D43D-B44F-AD59-087A6CFD8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BFEF6-FBE8-224B-A921-BFFC4AEC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73F4-CE31-B64A-B79D-450CBB1B76C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055EA-EB50-3148-864E-1981CE25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CEB33-4EB0-2545-BC9B-4EFE3A14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AB4-18BD-5E40-B54A-5B8FC43B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189C-9F75-C742-AE9E-2A275F84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15267-2F05-B140-8C40-C42F8DA24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AACFD-1C59-4A48-9A0D-51E155735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1F4DB-E63F-2A46-9707-E3E76229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73F4-CE31-B64A-B79D-450CBB1B76C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C4819-8B3D-DB45-9B42-A011C99D2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F34E5-8966-CD4E-972A-89A8400E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AB4-18BD-5E40-B54A-5B8FC43B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A51F-B5EA-194D-9D24-98E0EE00C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A2C34-BFC5-DC48-B442-A15735B4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F7511-397B-584A-AD7C-7FD2EB72D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272FC-CB18-594F-A40F-02504CBFE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5BE73-3BD5-3449-8909-EFDC0CC79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7E05F-212F-6B4D-9754-3988AB19B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73F4-CE31-B64A-B79D-450CBB1B76C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91935E-C542-FE41-86AE-1531F4BC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2D5AC0-CC5B-A242-B84B-68DDFBE9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AB4-18BD-5E40-B54A-5B8FC43B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2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B784-CECC-B74C-8515-9BD065C9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54545-5811-9E47-A355-B78A8A3F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73F4-CE31-B64A-B79D-450CBB1B76C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3A08F-0B30-A64A-9B2F-DFF62DE88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A66FC3-2930-314F-BEB2-871A71CE0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AB4-18BD-5E40-B54A-5B8FC43B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9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BF6E7-CBE1-5B4E-A77F-A799F8F8D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73F4-CE31-B64A-B79D-450CBB1B76C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0A9EB7-7060-8647-91CC-82263D65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33DFA-6AFC-454A-8262-27C707C3D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AB4-18BD-5E40-B54A-5B8FC43B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4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5DED-222F-5741-9A3F-8DA1A6D3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97E9F-630F-AA4F-92F4-319697B68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E6642-9A8C-8943-8FC7-B46AA72EA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CEB69-676C-484D-BB83-3560090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73F4-CE31-B64A-B79D-450CBB1B76C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44DE5-E8C7-C449-9650-9A5A0237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44A02-0CCE-1B4C-AA62-E2BD7F3D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AB4-18BD-5E40-B54A-5B8FC43B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4AEE6-FD2C-714D-BF60-7E7BCBF08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8A8AE-BA09-BB4D-97C7-9BD5CEBFC9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37C3E-425B-DC48-9F91-9A3F3E52F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B4C2E-7B61-914F-BE36-5786CF26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73F4-CE31-B64A-B79D-450CBB1B76C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BA908-6036-8447-A410-2728F165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C8AA2-A103-574F-9EF8-A2BEC47F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AB4-18BD-5E40-B54A-5B8FC43B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6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55B5F3-7793-5E46-B72D-29093332C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07331-6FD8-5648-B115-ABC7096A8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D9445-6246-544E-B279-90A47405B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A73F4-CE31-B64A-B79D-450CBB1B76C8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019D6-5FB2-9141-AA6B-56A48C1EB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4CBDF-A948-FB4D-8AE4-5BE0B9B63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55AB4-18BD-5E40-B54A-5B8FC43BF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uri.edu.au/research/final-reports/323" TargetMode="External"/><Relationship Id="rId7" Type="http://schemas.openxmlformats.org/officeDocument/2006/relationships/hyperlink" Target="https://apo.org.au/sites/default/files/resource-files/2022-09/apo-nid319742_0.pdf" TargetMode="External"/><Relationship Id="rId2" Type="http://schemas.openxmlformats.org/officeDocument/2006/relationships/hyperlink" Target="https://cityfutures.be.unsw.edu.au/documents/613/CFRC_submission_-_NSW_Housing_Strategy_Discussion_Paper_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huri.edu.au/research/final-reports/381" TargetMode="External"/><Relationship Id="rId5" Type="http://schemas.openxmlformats.org/officeDocument/2006/relationships/hyperlink" Target="https://blogs.unsw.edu.au/cityfutures/blog/2021/05/a-housing-strategy-for-nsw-a-good-idea-but-housing-2041-falls-short/" TargetMode="External"/><Relationship Id="rId4" Type="http://schemas.openxmlformats.org/officeDocument/2006/relationships/hyperlink" Target="https://cityfutures.be.unsw.edu.au/documents/644/Synthesis_report-final_version_12.06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B3A96-6813-4E33-A8FF-1D9535E3A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9" y="2314832"/>
            <a:ext cx="11031957" cy="200322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3600" b="1" dirty="0">
                <a:solidFill>
                  <a:srgbClr val="18171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Policy options fo</a:t>
            </a:r>
            <a:r>
              <a:rPr lang="en-AU" sz="3600" b="1" dirty="0">
                <a:solidFill>
                  <a:srgbClr val="1817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Australia’s housing crisis</a:t>
            </a:r>
            <a:br>
              <a:rPr lang="en-AU" sz="3600" b="1" dirty="0">
                <a:solidFill>
                  <a:srgbClr val="18171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AU" sz="3600" b="1" dirty="0">
                <a:solidFill>
                  <a:srgbClr val="18171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AU" sz="3600" dirty="0">
                <a:solidFill>
                  <a:srgbClr val="18171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Parliam</a:t>
            </a:r>
            <a:r>
              <a:rPr lang="en-AU" sz="3600" dirty="0">
                <a:solidFill>
                  <a:srgbClr val="1817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entary Library seminar, 5 October </a:t>
            </a:r>
            <a:r>
              <a:rPr lang="en-AU" sz="3600" dirty="0">
                <a:solidFill>
                  <a:srgbClr val="18171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en-A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E0C5F-99BE-47F2-96ED-38933705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9" y="5208604"/>
            <a:ext cx="5094289" cy="14513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Prof Hal Pawson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University of New South Wales, Sydney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EE844-FFF6-0748-AAEB-995162496E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976" y="5524500"/>
            <a:ext cx="2954776" cy="10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97D5C1-1E82-73AB-8EDE-D4ED7DDC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93993"/>
            <a:ext cx="9125974" cy="1051134"/>
          </a:xfrm>
        </p:spPr>
        <p:txBody>
          <a:bodyPr/>
          <a:lstStyle/>
          <a:p>
            <a:r>
              <a:rPr lang="en-AU" sz="32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Rental affordability ‘a growing problem in Australia’: where’s the evidence?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A1A8-9480-5206-D6DE-5AC6102343F1}"/>
              </a:ext>
            </a:extLst>
          </p:cNvPr>
          <p:cNvSpPr txBox="1">
            <a:spLocks/>
          </p:cNvSpPr>
          <p:nvPr/>
        </p:nvSpPr>
        <p:spPr>
          <a:xfrm>
            <a:off x="624418" y="1722920"/>
            <a:ext cx="6246165" cy="3939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 % of income spent on housing rising steadily for low income earners since mid-2000s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Rents at low end of market rising ahead of incomes for low-paid workers; benefit recipients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Supercharged rent inflation 2021-2022 now compounding the problem 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Rising homelessness continuing to run ahead of </a:t>
            </a:r>
            <a:r>
              <a:rPr lang="en-A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popn</a:t>
            </a: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growth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Indigenous Australians hugely over-represented among </a:t>
            </a:r>
            <a:r>
              <a:rPr lang="en-A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rentally</a:t>
            </a: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stressed/homeless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7D8949-9E3E-3D78-FDFD-BB6B45B1F303}"/>
              </a:ext>
            </a:extLst>
          </p:cNvPr>
          <p:cNvSpPr txBox="1"/>
          <p:nvPr/>
        </p:nvSpPr>
        <p:spPr>
          <a:xfrm>
            <a:off x="7084194" y="5757259"/>
            <a:ext cx="457940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AU" sz="1200" i="1" dirty="0">
                <a:latin typeface="Arial" panose="020B0604020202020204" pitchFamily="34" charset="0"/>
                <a:cs typeface="Arial" panose="020B0604020202020204" pitchFamily="34" charset="0"/>
              </a:rPr>
              <a:t>Source: Fig 3.7 in ‘Housing Policy in Australia’ – raw data, ABS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CDC85D-50A6-3B0C-BEF0-718C51F81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589243"/>
              </p:ext>
            </p:extLst>
          </p:nvPr>
        </p:nvGraphicFramePr>
        <p:xfrm>
          <a:off x="7084194" y="1435791"/>
          <a:ext cx="4579400" cy="422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180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CEF4A4F-81F6-C985-61F9-434F4916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319491"/>
            <a:ext cx="9193897" cy="984885"/>
          </a:xfrm>
        </p:spPr>
        <p:txBody>
          <a:bodyPr>
            <a:normAutofit fontScale="90000"/>
          </a:bodyPr>
          <a:lstStyle/>
          <a:p>
            <a:r>
              <a:rPr lang="en-AU" sz="3200" b="1" dirty="0">
                <a:latin typeface="Arial Black" panose="020B0A040201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Growing deficit of private rental housing affordable to low income earners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DBAF357-08AB-AD75-18F5-0554AFC5F1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072802"/>
              </p:ext>
            </p:extLst>
          </p:nvPr>
        </p:nvGraphicFramePr>
        <p:xfrm>
          <a:off x="624418" y="1700808"/>
          <a:ext cx="7391796" cy="4224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BEEE2A6-6A1E-496F-DBF7-2BABC4DA7F66}"/>
              </a:ext>
            </a:extLst>
          </p:cNvPr>
          <p:cNvSpPr txBox="1"/>
          <p:nvPr/>
        </p:nvSpPr>
        <p:spPr>
          <a:xfrm>
            <a:off x="8304246" y="1700808"/>
            <a:ext cx="3648405" cy="2678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Hulse et al. (2019) Figure A4. (Also Figure 3.12 in ‘Housing Policy in Australia’)</a:t>
            </a:r>
          </a:p>
          <a:p>
            <a:endParaRPr lang="en-AU" sz="1867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AU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Note: Graphed figures calibrate Australia-wide total of private rental tenancies affordable to quintile 1 households, </a:t>
            </a:r>
            <a:r>
              <a:rPr lang="en-AU" sz="1867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minus</a:t>
            </a:r>
            <a:r>
              <a:rPr lang="en-AU" sz="18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number of quintile 1 households.</a:t>
            </a:r>
            <a:endParaRPr lang="en-AU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8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7C3F4-7F68-4EC3-A614-41F228F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2364565"/>
            <a:ext cx="10779642" cy="736434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AU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Strategy scope</a:t>
            </a:r>
            <a:endParaRPr lang="en-A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7C3F4-7F68-4EC3-A614-41F228F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158038"/>
            <a:ext cx="9148682" cy="903382"/>
          </a:xfrm>
        </p:spPr>
        <p:txBody>
          <a:bodyPr>
            <a:normAutofit/>
          </a:bodyPr>
          <a:lstStyle/>
          <a:p>
            <a:r>
              <a:rPr lang="en-AU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AU" sz="3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trategy scope</a:t>
            </a:r>
            <a:endParaRPr lang="en-AU" sz="4000" dirty="0">
              <a:latin typeface="Arial Black" panose="020B0A040201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BFE109-23D1-490E-9299-F71ED39A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76" y="1276119"/>
            <a:ext cx="11241247" cy="4758651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to avoid defining ‘housing policy’ narrowly – e.g. just about social housing and homelessness:</a:t>
            </a:r>
          </a:p>
          <a:p>
            <a:pPr marL="457200" lvl="1" indent="0">
              <a:lnSpc>
                <a:spcPct val="107000"/>
              </a:lnSpc>
              <a:buNone/>
            </a:pPr>
            <a:r>
              <a:rPr lang="en-AU" sz="19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a complex system like the housing market … different segments are connected … Polices affecting one segment of the housing spectrum ripple through other segments (Productivity Commission 2022, p9)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Housing strategy logically needs to encompass </a:t>
            </a:r>
            <a:r>
              <a:rPr lang="en-A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quality/condition</a:t>
            </a:r>
            <a:r>
              <a:rPr lang="en-A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(e.g. energy performance, rundown state of public housing)</a:t>
            </a:r>
            <a:r>
              <a:rPr lang="en-A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well as </a:t>
            </a:r>
            <a:r>
              <a:rPr lang="en-A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access/affordability</a:t>
            </a:r>
            <a:endParaRPr lang="en-AU" sz="2400" b="1" u="sng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Housing policy powers importantly include: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−"/>
            </a:pPr>
            <a:r>
              <a:rPr lang="en-AU" sz="1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Regulation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−"/>
            </a:pPr>
            <a:r>
              <a:rPr lang="en-A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Taxation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−"/>
            </a:pPr>
            <a:r>
              <a:rPr lang="en-AU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Expenditure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 </a:t>
            </a:r>
            <a:r>
              <a:rPr lang="en-A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governance structure, national strategy might logically provide framework for </a:t>
            </a:r>
            <a:r>
              <a:rPr lang="en-A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state/territory-specific strategies and implementation plans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6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7C3F4-7F68-4EC3-A614-41F228F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2364565"/>
            <a:ext cx="10779642" cy="736434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AU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AU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Suggested o</a:t>
            </a:r>
            <a:r>
              <a:rPr lang="en-AU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verarching strategy objectives</a:t>
            </a:r>
            <a:endParaRPr lang="en-A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8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7C3F4-7F68-4EC3-A614-41F228F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46170"/>
            <a:ext cx="9148682" cy="1325563"/>
          </a:xfrm>
        </p:spPr>
        <p:txBody>
          <a:bodyPr>
            <a:normAutofit fontScale="90000"/>
          </a:bodyPr>
          <a:lstStyle/>
          <a:p>
            <a:br>
              <a:rPr lang="en-AU" sz="4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3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overarching objectives for national housing plan (or strategy)</a:t>
            </a:r>
            <a:endParaRPr lang="en-AU" sz="4000" dirty="0">
              <a:latin typeface="Arial Black" panose="020B0A040201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BFE109-23D1-490E-9299-F71ED39A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635853"/>
            <a:ext cx="10977482" cy="4541110"/>
          </a:xfrm>
        </p:spPr>
        <p:txBody>
          <a:bodyPr>
            <a:normAutofit fontScale="92500"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en-AU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market functions more smoothly; housing stock is utilised more efficiently</a:t>
            </a:r>
          </a:p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Housing system impairment of economic productivity and equity is reduced [connects into central govt priority]</a:t>
            </a:r>
          </a:p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energy and environmental performance of the housing stock is enhanced [connects into central govt priority]</a:t>
            </a:r>
          </a:p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r>
              <a:rPr lang="en-AU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more diverse range of housing forms enhances consumer choice</a:t>
            </a:r>
          </a:p>
          <a:p>
            <a:pPr marL="514350" lvl="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Historically rising levels of housing affordability stress and homelessness are reversed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7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7C3F4-7F68-4EC3-A614-41F228F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46170"/>
            <a:ext cx="9148682" cy="1325563"/>
          </a:xfrm>
        </p:spPr>
        <p:txBody>
          <a:bodyPr>
            <a:normAutofit fontScale="90000"/>
          </a:bodyPr>
          <a:lstStyle/>
          <a:p>
            <a:br>
              <a:rPr lang="en-AU" sz="4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7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1. </a:t>
            </a:r>
            <a:r>
              <a:rPr lang="en-AU" sz="27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market functions more smoothly; housing stock is utilised more efficiently</a:t>
            </a:r>
            <a:endParaRPr lang="en-AU" sz="2700" dirty="0">
              <a:latin typeface="Arial Black" panose="020B0A040201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BFE109-23D1-490E-9299-F71ED39A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635853"/>
            <a:ext cx="11194169" cy="4541110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</a:pPr>
            <a:r>
              <a:rPr lang="en-AU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Aust</a:t>
            </a: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ralia’s housing market notoriously volatile – both socially and economically damaging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−"/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E.g. Discourages investment in workforce capacity and technological development</a:t>
            </a:r>
          </a:p>
          <a:p>
            <a:pPr>
              <a:lnSpc>
                <a:spcPct val="107000"/>
              </a:lnSpc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 ‘more efficient use’ of housing (and developable land) – consensus objective in a world of constrained resources</a:t>
            </a:r>
          </a:p>
          <a:p>
            <a:pPr>
              <a:lnSpc>
                <a:spcPct val="107000"/>
              </a:lnSpc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Speculative dynamics deeply damaging – developable land and housing acquired/held for future anticipated gain, not current use</a:t>
            </a:r>
          </a:p>
          <a:p>
            <a:pPr>
              <a:lnSpc>
                <a:spcPct val="107000"/>
              </a:lnSpc>
            </a:pP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Developer land-banking, grossly under-utilised owner occupied homes, inefficient utilisation of housing under ‘</a:t>
            </a:r>
            <a:r>
              <a:rPr lang="en-A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AirBnB</a:t>
            </a:r>
            <a:r>
              <a:rPr lang="en-A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use</a:t>
            </a:r>
          </a:p>
          <a:p>
            <a:pPr marL="514350" lvl="0" indent="-514350">
              <a:lnSpc>
                <a:spcPct val="107000"/>
              </a:lnSpc>
              <a:buFont typeface="+mj-lt"/>
              <a:buAutoNum type="arabicPeriod"/>
            </a:pP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7C3F4-7F68-4EC3-A614-41F228F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33" y="927581"/>
            <a:ext cx="9148682" cy="444617"/>
          </a:xfrm>
        </p:spPr>
        <p:txBody>
          <a:bodyPr>
            <a:normAutofit fontScale="90000"/>
          </a:bodyPr>
          <a:lstStyle/>
          <a:p>
            <a:br>
              <a:rPr lang="en-AU" sz="4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27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</a:t>
            </a:r>
            <a:r>
              <a:rPr lang="en-AU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7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A more diverse range of housing forms enhances consumer choice</a:t>
            </a:r>
            <a:br>
              <a:rPr lang="en-AU" sz="29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3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AU" sz="3100" dirty="0">
              <a:latin typeface="Arial Black" panose="020B0A040201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BFE109-23D1-490E-9299-F71ED39A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636776"/>
            <a:ext cx="8720844" cy="432264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en-AU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Aus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housing system highly producer-dominated</a:t>
            </a:r>
          </a:p>
          <a:p>
            <a:pPr>
              <a:lnSpc>
                <a:spcPct val="107000"/>
              </a:lnSpc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Consumer interests weakly represented</a:t>
            </a:r>
          </a:p>
          <a:p>
            <a:pPr>
              <a:lnSpc>
                <a:spcPct val="107000"/>
              </a:lnSpc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 new housing development and existing stock highly polarised: large suburban houses vs. small urban apartments</a:t>
            </a:r>
          </a:p>
          <a:p>
            <a:pPr>
              <a:lnSpc>
                <a:spcPct val="107000"/>
              </a:lnSpc>
            </a:pPr>
            <a:r>
              <a:rPr lang="en-A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to remedy ‘missing middle’: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−"/>
            </a:pPr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ouse type (insufficient ‘town house’ type stock; larger apartments)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−"/>
            </a:pP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Density (relative dearth of medium density)</a:t>
            </a:r>
          </a:p>
          <a:p>
            <a:pPr lvl="1">
              <a:lnSpc>
                <a:spcPct val="107000"/>
              </a:lnSpc>
              <a:buFont typeface="Arial" panose="020B0604020202020204" pitchFamily="34" charset="0"/>
              <a:buChar char="−"/>
            </a:pPr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rovider type (PRS dominated by mum and dad landlords)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7C3F4-7F68-4EC3-A614-41F228F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2364565"/>
            <a:ext cx="10779642" cy="736434"/>
          </a:xfrm>
        </p:spPr>
        <p:txBody>
          <a:bodyPr>
            <a:normAutofit fontScale="90000"/>
          </a:bodyPr>
          <a:lstStyle/>
          <a:p>
            <a:r>
              <a:rPr lang="en-AU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AU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Developing a National Housing and Homelessnes</a:t>
            </a:r>
            <a:r>
              <a:rPr lang="en-AU" sz="28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Plan: some p</a:t>
            </a:r>
            <a:r>
              <a:rPr lang="en-AU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ractical considerations</a:t>
            </a:r>
            <a:endParaRPr lang="en-A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7C3F4-7F68-4EC3-A614-41F228F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387691"/>
            <a:ext cx="9148682" cy="736434"/>
          </a:xfrm>
        </p:spPr>
        <p:txBody>
          <a:bodyPr>
            <a:normAutofit fontScale="90000"/>
          </a:bodyPr>
          <a:lstStyle/>
          <a:p>
            <a:br>
              <a:rPr lang="en-AU" sz="4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4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4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considerations (1)</a:t>
            </a:r>
            <a:br>
              <a:rPr lang="en-AU" sz="3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AU" sz="3100" dirty="0">
              <a:latin typeface="Arial Black" panose="020B0A040201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BFE109-23D1-490E-9299-F71ED39A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39" y="1518407"/>
            <a:ext cx="11207691" cy="465855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Plan-making responsibility and governance</a:t>
            </a:r>
          </a:p>
          <a:p>
            <a:pPr marL="720000" lvl="1">
              <a:lnSpc>
                <a:spcPct val="118000"/>
              </a:lnSpc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Assume led by Housing Australia as national housing agency; additional expert capacity commissioned as needed</a:t>
            </a:r>
          </a:p>
          <a:p>
            <a:pPr marL="720000" lvl="1">
              <a:lnSpc>
                <a:spcPct val="118000"/>
              </a:lnSpc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en-A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Oversight </a:t>
            </a:r>
            <a:r>
              <a:rPr lang="en-A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 could include external stakeholders; independent experts</a:t>
            </a:r>
            <a:endParaRPr lang="en-A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Initial task: define mission and </a:t>
            </a: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overarching objectives (OOs) ideally ‘owned’ by all state/territory govts – possible role for summit event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 reviews, analyses (e.g. structured according to OOs) needed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Framing/drafting must articulate with stated national policy/plans in other relevant policy areas – incl: Climate change, NDIS, Aged care, Migration, ‘Closing the Gap’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accommodate NHHA structure </a:t>
            </a:r>
            <a:r>
              <a:rPr lang="en-AU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established framework enabling federal funding for state/territory housing/homelessness services</a:t>
            </a:r>
            <a:endParaRPr lang="en-AU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3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7C3F4-7F68-4EC3-A614-41F228F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46170"/>
            <a:ext cx="7470884" cy="13255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181716"/>
                </a:solidFill>
                <a:effectLst/>
                <a:latin typeface="Arial Black" panose="020B0A040201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AU" sz="3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resentation outline</a:t>
            </a:r>
            <a:endParaRPr lang="en-AU" sz="4800" dirty="0">
              <a:latin typeface="Arial Black" panose="020B0A040201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BFE109-23D1-490E-9299-F71ED39A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739202"/>
            <a:ext cx="7328183" cy="4351338"/>
          </a:xfrm>
        </p:spPr>
        <p:txBody>
          <a:bodyPr>
            <a:normAutofit fontScale="92500"/>
          </a:bodyPr>
          <a:lstStyle/>
          <a:p>
            <a:pPr marL="357188" indent="-357188">
              <a:lnSpc>
                <a:spcPct val="120000"/>
              </a:lnSpc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Crisis, what crisis?</a:t>
            </a:r>
            <a:endParaRPr lang="en-A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indent="-357188">
              <a:lnSpc>
                <a:spcPct val="120000"/>
              </a:lnSpc>
              <a:buFont typeface="+mj-lt"/>
              <a:buAutoNum type="arabicPeriod"/>
            </a:pPr>
            <a:r>
              <a:rPr lang="en-A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should be the scope of Federal </a:t>
            </a:r>
            <a:r>
              <a:rPr lang="en-A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Labor’s</a:t>
            </a:r>
            <a:r>
              <a:rPr lang="en-A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A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ational 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A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ousing and Homelessness 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A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(NHHP)</a:t>
            </a:r>
            <a:r>
              <a:rPr lang="en-A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357188" indent="-357188">
              <a:lnSpc>
                <a:spcPct val="120000"/>
              </a:lnSpc>
              <a:buFont typeface="+mj-lt"/>
              <a:buAutoNum type="arabicPeriod"/>
            </a:pPr>
            <a:r>
              <a:rPr lang="en-A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overarching objectives should feature in </a:t>
            </a: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NHHP</a:t>
            </a:r>
            <a:r>
              <a:rPr lang="en-A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A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7188" indent="-357188">
              <a:lnSpc>
                <a:spcPct val="120000"/>
              </a:lnSpc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could a National Plan be progressed?</a:t>
            </a:r>
          </a:p>
          <a:p>
            <a:pPr marL="357188" indent="-357188">
              <a:lnSpc>
                <a:spcPct val="120000"/>
              </a:lnSpc>
              <a:buFont typeface="+mj-lt"/>
              <a:buAutoNum type="arabicPeriod"/>
            </a:pPr>
            <a:r>
              <a:rPr lang="en-A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kinds of policy recommendations would follow from proposed Plan objectives?</a:t>
            </a:r>
          </a:p>
          <a:p>
            <a:pPr marL="0" indent="0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[23 slides]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764EF-207D-64BE-B695-63E0037EB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1067" y="971142"/>
            <a:ext cx="3349128" cy="49961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504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7C3F4-7F68-4EC3-A614-41F228F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387691"/>
            <a:ext cx="9148682" cy="736434"/>
          </a:xfrm>
        </p:spPr>
        <p:txBody>
          <a:bodyPr>
            <a:normAutofit fontScale="90000"/>
          </a:bodyPr>
          <a:lstStyle/>
          <a:p>
            <a:br>
              <a:rPr lang="en-AU" sz="4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4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AU" sz="4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considerations (2)</a:t>
            </a:r>
            <a:br>
              <a:rPr lang="en-AU" sz="3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AU" sz="3100" dirty="0">
              <a:latin typeface="Arial Black" panose="020B0A040201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BFE109-23D1-490E-9299-F71ED39A4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7" y="1518407"/>
            <a:ext cx="9244157" cy="4658556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Ideally aim to produce d</a:t>
            </a: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raft strategy (or even OOs) as main vehicle for wider consultation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mplicit commitment to some expenditure growth possibly needed to secure necessary buy-in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substantial s</a:t>
            </a: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cope for redirection of resources, and emphasis on use of non-expenditure powers (e.g. tax, regulation)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A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Associated guidance on state/territory housing strategies and scope for bottom up engagement essential</a:t>
            </a:r>
          </a:p>
          <a:p>
            <a:pPr>
              <a:lnSpc>
                <a:spcPct val="107000"/>
              </a:lnSpc>
            </a:pPr>
            <a:endParaRPr lang="en-A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2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7C3F4-7F68-4EC3-A614-41F228F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2364565"/>
            <a:ext cx="10779642" cy="736434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Policy recommendations</a:t>
            </a:r>
            <a:endParaRPr lang="en-A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7C3F4-7F68-4EC3-A614-41F228F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58" y="387691"/>
            <a:ext cx="258726" cy="3514458"/>
          </a:xfrm>
        </p:spPr>
        <p:txBody>
          <a:bodyPr vert="vert270">
            <a:normAutofit fontScale="90000"/>
          </a:bodyPr>
          <a:lstStyle/>
          <a:p>
            <a:r>
              <a:rPr lang="en-AU" sz="3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recs</a:t>
            </a:r>
            <a:b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AU" sz="3100" dirty="0"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6A2852B-6570-6948-6C93-C419BC0A2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239047"/>
              </p:ext>
            </p:extLst>
          </p:nvPr>
        </p:nvGraphicFramePr>
        <p:xfrm>
          <a:off x="808074" y="297712"/>
          <a:ext cx="10962168" cy="5499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0912">
                  <a:extLst>
                    <a:ext uri="{9D8B030D-6E8A-4147-A177-3AD203B41FA5}">
                      <a16:colId xmlns:a16="http://schemas.microsoft.com/office/drawing/2014/main" val="3064642601"/>
                    </a:ext>
                  </a:extLst>
                </a:gridCol>
                <a:gridCol w="7921256">
                  <a:extLst>
                    <a:ext uri="{9D8B030D-6E8A-4147-A177-3AD203B41FA5}">
                      <a16:colId xmlns:a16="http://schemas.microsoft.com/office/drawing/2014/main" val="4025506670"/>
                    </a:ext>
                  </a:extLst>
                </a:gridCol>
              </a:tblGrid>
              <a:tr h="216325">
                <a:tc>
                  <a:txBody>
                    <a:bodyPr/>
                    <a:lstStyle/>
                    <a:p>
                      <a:pPr marL="133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Overarching objective</a:t>
                      </a:r>
                      <a:endParaRPr lang="en-AU" sz="1800" baseline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 example(s)</a:t>
                      </a:r>
                      <a:endParaRPr lang="en-AU" sz="1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808437"/>
                  </a:ext>
                </a:extLst>
              </a:tr>
              <a:tr h="167034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efficiency, less volatility</a:t>
                      </a:r>
                      <a:endParaRPr lang="en-AU" sz="1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in broad-based land tax to replace stamp duty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 tax and housing finance regulation to dis-incentivise mum-and-dad investor representation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Move towards diversifying market structure by expanding role of govts, not-for-profits, build-to-rent developers</a:t>
                      </a:r>
                      <a:endParaRPr lang="en-AU" sz="1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8249791"/>
                  </a:ext>
                </a:extLst>
              </a:tr>
              <a:tr h="6690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2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housing system drag on economic performance</a:t>
                      </a:r>
                      <a:endParaRPr lang="en-AU" sz="1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 social security/tax policy settings to tackle over-expensive housing – e.g. redress over-preferencing of private housing as asset class</a:t>
                      </a:r>
                      <a:endParaRPr lang="en-AU" sz="1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1292015"/>
                  </a:ext>
                </a:extLst>
              </a:tr>
              <a:tr h="6690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3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dwelling quality (incl. energy performance)</a:t>
                      </a:r>
                      <a:endParaRPr lang="en-AU" sz="1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Incentivise energy conscious design and investment through stronger building code, mandatory energy performance disclosure</a:t>
                      </a:r>
                      <a:endParaRPr lang="en-AU" sz="1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680052"/>
                  </a:ext>
                </a:extLst>
              </a:tr>
              <a:tr h="116951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4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 housing system diversity and choice</a:t>
                      </a:r>
                      <a:endParaRPr lang="en-AU" sz="1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Equalise structural tax disadvantages to boost build-to-rent housing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Re-balance rights and obligations between private landlords and tenants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reforms to enable more medium density development</a:t>
                      </a:r>
                      <a:endParaRPr lang="en-AU" sz="1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5333688"/>
                  </a:ext>
                </a:extLst>
              </a:tr>
              <a:tr h="6690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 startAt="5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 unaffordability and homelessness</a:t>
                      </a:r>
                      <a:endParaRPr lang="en-AU" sz="1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social housing (at least to OECD average)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AU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 most of the above!</a:t>
                      </a:r>
                      <a:endParaRPr lang="en-AU" sz="18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5005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5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079-1F37-75C5-17E0-553F2617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 fontScale="90000"/>
          </a:bodyPr>
          <a:lstStyle/>
          <a:p>
            <a:br>
              <a:rPr lang="en-AU" dirty="0"/>
            </a:br>
            <a:r>
              <a:rPr lang="en-AU" b="1" dirty="0">
                <a:latin typeface="Arial Black" panose="020B0A04020102020204" pitchFamily="34" charset="0"/>
              </a:rPr>
              <a:t>Key supporting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37513-A03B-2DFD-E794-F0ABE90F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535"/>
            <a:ext cx="8314038" cy="458412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City Futures Research Centre (2020) </a:t>
            </a:r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NSW Housing Strategy Discussion Paper: Submission to NSW Government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Hulse, K. et al. (2019) </a:t>
            </a:r>
            <a:r>
              <a:rPr lang="en-AU" sz="2000" b="1" i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supply of affordable private rental housing in Australian cities: short-term and longer-term changes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; Final Report 323; Melbourne: AHURI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Maclennan, D., Long, J., Pawson, H., Randolph, B., Aminpour, F. and Leishman, C. (2021) </a:t>
            </a:r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Housing: Taming the Elephant in the Economy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; Sydney: UNSW 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Milligan, V. and Pawson, H. (2021) </a:t>
            </a:r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 Housing Strategy for NSW: a good idea, but Housing 2041 falls short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; Fifth Estate, 6 May 2021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A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Pawson, H., Milligan, V. &amp; Yates, J. (2020) </a:t>
            </a:r>
            <a:r>
              <a:rPr lang="en-AU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Housing Policy in Australia: A case for system reform</a:t>
            </a:r>
            <a:r>
              <a:rPr lang="en-A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Singapore: Palgrave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A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Pawson, H., Martin, C., Lawson, J., Whelan, S. and Aminpour, F. (2022) </a:t>
            </a:r>
            <a:r>
              <a:rPr lang="en-AU" sz="2000" b="1" i="1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Assisting first homebuyers: an international policy review</a:t>
            </a:r>
            <a:r>
              <a:rPr lang="en-A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Final Report No. 381, Melbourne: AHURI</a:t>
            </a:r>
          </a:p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Productivity Commission (2022) </a:t>
            </a:r>
            <a:r>
              <a:rPr lang="en-AU" sz="2000" b="1" i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 need of repair: The National Housing and Homelessness Agreement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; Overview report; Canberra: Productivity Commission</a:t>
            </a:r>
            <a:endParaRPr lang="en-A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4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A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7C3F4-7F68-4EC3-A614-41F228F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158" y="2364565"/>
            <a:ext cx="10779642" cy="736434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Crisis, what crisis?</a:t>
            </a:r>
            <a:endParaRPr lang="en-A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002A98E-C33C-E4E1-951E-69AF9C9CB416}"/>
              </a:ext>
            </a:extLst>
          </p:cNvPr>
          <p:cNvSpPr txBox="1">
            <a:spLocks/>
          </p:cNvSpPr>
          <p:nvPr/>
        </p:nvSpPr>
        <p:spPr>
          <a:xfrm>
            <a:off x="624418" y="314740"/>
            <a:ext cx="9131978" cy="73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AU" sz="32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Housing unaffordability: why does it matter?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1DFE68-99CF-137A-071D-C1D19032AC52}"/>
              </a:ext>
            </a:extLst>
          </p:cNvPr>
          <p:cNvSpPr txBox="1">
            <a:spLocks/>
          </p:cNvSpPr>
          <p:nvPr/>
        </p:nvSpPr>
        <p:spPr>
          <a:xfrm>
            <a:off x="624418" y="1509185"/>
            <a:ext cx="10805582" cy="4329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Stressed affordability main contemporary focus of housing policy concern</a:t>
            </a:r>
          </a:p>
          <a:p>
            <a:pPr lvl="1" indent="-4572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Over-expensive housing impacts on:</a:t>
            </a:r>
          </a:p>
          <a:p>
            <a:pPr marL="939788" lvl="3" indent="-482588">
              <a:spcAft>
                <a:spcPts val="900"/>
              </a:spcAft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Individual welfare – household financial stress</a:t>
            </a:r>
          </a:p>
          <a:p>
            <a:pPr marL="939788" lvl="3" indent="-482588">
              <a:spcAft>
                <a:spcPts val="900"/>
              </a:spcAft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National economic productivity – </a:t>
            </a:r>
            <a:r>
              <a:rPr lang="en-AU" sz="24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396988" lvl="4" indent="-482588">
              <a:spcAft>
                <a:spcPts val="900"/>
              </a:spcAft>
              <a:buFont typeface="+mj-lt"/>
              <a:buAutoNum type="alphaLcParenR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High housing costs crowd out consumer spending </a:t>
            </a:r>
          </a:p>
          <a:p>
            <a:pPr marL="1396988" lvl="4" indent="-482588">
              <a:spcAft>
                <a:spcPts val="900"/>
              </a:spcAft>
              <a:buFont typeface="+mj-lt"/>
              <a:buAutoNum type="alphaLcParenR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Excess capital/debt committed to unproductive asset</a:t>
            </a:r>
          </a:p>
          <a:p>
            <a:pPr marL="939788" lvl="3" indent="-482588">
              <a:spcAft>
                <a:spcPts val="900"/>
              </a:spcAft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Cost to govt – future age pension spend potentially inflated by falling HO for older age cohorts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7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6321A5F-56D1-0041-2055-5DB2BD9C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482600"/>
            <a:ext cx="8972588" cy="492443"/>
          </a:xfrm>
        </p:spPr>
        <p:txBody>
          <a:bodyPr>
            <a:normAutofit fontScale="90000"/>
          </a:bodyPr>
          <a:lstStyle/>
          <a:p>
            <a:r>
              <a:rPr lang="en-AU" sz="32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Housing affordability: 2 distinct areas of focus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5F00CC-2F34-093D-B964-E03BCE62AAC7}"/>
              </a:ext>
            </a:extLst>
          </p:cNvPr>
          <p:cNvSpPr txBox="1">
            <a:spLocks/>
          </p:cNvSpPr>
          <p:nvPr/>
        </p:nvSpPr>
        <p:spPr>
          <a:xfrm>
            <a:off x="624417" y="1483785"/>
            <a:ext cx="10348383" cy="432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The financial threshold for home ownership – house prices in relation to ‘middle income earner’ buying power</a:t>
            </a:r>
          </a:p>
          <a:p>
            <a:pPr marL="457189" indent="-457189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Rental affordability for low-income earners – how many people ‘pushed into poverty’ by over-expensive rents</a:t>
            </a:r>
          </a:p>
          <a:p>
            <a:pPr marL="0" indent="0">
              <a:spcBef>
                <a:spcPts val="900"/>
              </a:spcBef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en-US" dirty="0"/>
              <a:t>Because housing is a system, 1 &amp; 2 are linked:</a:t>
            </a:r>
          </a:p>
          <a:p>
            <a:pPr marL="360354" lvl="2" indent="-360354">
              <a:spcBef>
                <a:spcPts val="900"/>
              </a:spcBef>
              <a:buFont typeface="Arial" panose="020B0604020202020204" pitchFamily="34" charset="0"/>
              <a:buChar char="−"/>
            </a:pPr>
            <a:r>
              <a:rPr lang="en-US" sz="2400" dirty="0"/>
              <a:t>High house prices mean more young adults on middle to high incomes trapped for longer in rental housing </a:t>
            </a:r>
          </a:p>
          <a:p>
            <a:pPr marL="360354" lvl="2" indent="-360354">
              <a:spcBef>
                <a:spcPts val="900"/>
              </a:spcBef>
              <a:buFont typeface="Arial" panose="020B0604020202020204" pitchFamily="34" charset="0"/>
              <a:buChar char="−"/>
            </a:pPr>
            <a:r>
              <a:rPr lang="en-US" sz="2400" dirty="0"/>
              <a:t>Resulting demand pressure on rents impacts low-income tenants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352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1DAEB0C-C3D9-74AD-D806-0FE6463F1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4" y="482601"/>
            <a:ext cx="10076878" cy="430887"/>
          </a:xfrm>
        </p:spPr>
        <p:txBody>
          <a:bodyPr>
            <a:normAutofit fontScale="90000"/>
          </a:bodyPr>
          <a:lstStyle/>
          <a:p>
            <a:r>
              <a:rPr lang="en-AU" sz="28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 prices and home ownership affordability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0DEDDA-4EFC-AFE2-E877-F1DC527772C7}"/>
              </a:ext>
            </a:extLst>
          </p:cNvPr>
          <p:cNvSpPr txBox="1">
            <a:spLocks/>
          </p:cNvSpPr>
          <p:nvPr/>
        </p:nvSpPr>
        <p:spPr>
          <a:xfrm>
            <a:off x="531624" y="1316206"/>
            <a:ext cx="5684618" cy="4320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shows gap between (a) median prices and (b) borrowing capacity of median earner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what a median earner could (theoretically) borrow, factoring in:</a:t>
            </a:r>
          </a:p>
          <a:p>
            <a:pPr marL="838179" lvl="1" indent="-355591">
              <a:spcBef>
                <a:spcPts val="800"/>
              </a:spcBef>
              <a:buFont typeface="Arial" panose="020B0604020202020204" pitchFamily="34" charset="0"/>
              <a:buChar char="−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Standard mortgage lender rules </a:t>
            </a:r>
          </a:p>
          <a:p>
            <a:pPr marL="838179" lvl="1" indent="-355591">
              <a:spcBef>
                <a:spcPts val="800"/>
              </a:spcBef>
              <a:buFont typeface="Arial" panose="020B0604020202020204" pitchFamily="34" charset="0"/>
              <a:buChar char="−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Prevailing interest rates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took off around 2000 – since then large gap opened up between the two lines (much bigger for Syd/</a:t>
            </a:r>
            <a:r>
              <a:rPr lang="en-A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Melb</a:t>
            </a: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extra amount a median earner would need to find on top of their max allowable loan to afford a ‘typical house’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26583-AFCA-22C5-E383-F320F1626B94}"/>
              </a:ext>
            </a:extLst>
          </p:cNvPr>
          <p:cNvSpPr txBox="1"/>
          <p:nvPr/>
        </p:nvSpPr>
        <p:spPr>
          <a:xfrm>
            <a:off x="6644081" y="5445225"/>
            <a:ext cx="5016295" cy="5641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219170">
              <a:spcBef>
                <a:spcPct val="20000"/>
              </a:spcBef>
            </a:pPr>
            <a:r>
              <a:rPr lang="en-AU" sz="1533" i="1" dirty="0">
                <a:latin typeface="Arial" panose="020B0604020202020204" pitchFamily="34" charset="0"/>
                <a:cs typeface="Arial" panose="020B0604020202020204" pitchFamily="34" charset="0"/>
              </a:rPr>
              <a:t>Source: Raw data underpinning Figures 3.2 and 3.5 in ‘Housing Policy in Australia’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377DA5F-A2B7-44B7-0F81-BFB961270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858293"/>
              </p:ext>
            </p:extLst>
          </p:nvPr>
        </p:nvGraphicFramePr>
        <p:xfrm>
          <a:off x="6644081" y="1119247"/>
          <a:ext cx="5016295" cy="428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025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6321A5F-56D1-0041-2055-5DB2BD9C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2636"/>
          </a:xfrm>
        </p:spPr>
        <p:txBody>
          <a:bodyPr>
            <a:normAutofit/>
          </a:bodyPr>
          <a:lstStyle/>
          <a:p>
            <a:r>
              <a:rPr lang="en-AU" sz="32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Growing scale of deposit barrier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BEF31C-1669-265F-5647-51D4F7B6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692"/>
            <a:ext cx="6082364" cy="4759271"/>
          </a:xfrm>
        </p:spPr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Effect of rising prices on necessary size of mortgage offset by falling interest rates (until 2022)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Increasingly, required deposit has become limiting factor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Years of deposit saving needed in Sydney up from 8 years to 13.5 years 2008-2021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5F00CC-2F34-093D-B964-E03BCE62AAC7}"/>
              </a:ext>
            </a:extLst>
          </p:cNvPr>
          <p:cNvSpPr txBox="1">
            <a:spLocks/>
          </p:cNvSpPr>
          <p:nvPr/>
        </p:nvSpPr>
        <p:spPr>
          <a:xfrm>
            <a:off x="624417" y="1483785"/>
            <a:ext cx="10348383" cy="4322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4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FD4E1A1-49B0-49A0-A9EA-54EB5A6DF4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30436"/>
              </p:ext>
            </p:extLst>
          </p:nvPr>
        </p:nvGraphicFramePr>
        <p:xfrm>
          <a:off x="7311006" y="1132416"/>
          <a:ext cx="4572000" cy="4402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7626B5-2D41-4933-4482-E162F4F89B6C}"/>
              </a:ext>
            </a:extLst>
          </p:cNvPr>
          <p:cNvSpPr txBox="1"/>
          <p:nvPr/>
        </p:nvSpPr>
        <p:spPr>
          <a:xfrm>
            <a:off x="7311007" y="5544031"/>
            <a:ext cx="457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Sources: CoreLogic and ANU Centre for Social Research and Methods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B7A6A3A-92BB-61D0-3F9B-57670E874FCC}"/>
              </a:ext>
            </a:extLst>
          </p:cNvPr>
          <p:cNvSpPr txBox="1">
            <a:spLocks/>
          </p:cNvSpPr>
          <p:nvPr/>
        </p:nvSpPr>
        <p:spPr>
          <a:xfrm>
            <a:off x="624418" y="316773"/>
            <a:ext cx="9984084" cy="86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House price affordability ‘an unusually serious problem in Australia’: where’s the evidence?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BDB6E7-AF77-75CD-73E6-7A942B83911D}"/>
              </a:ext>
            </a:extLst>
          </p:cNvPr>
          <p:cNvSpPr txBox="1">
            <a:spLocks/>
          </p:cNvSpPr>
          <p:nvPr/>
        </p:nvSpPr>
        <p:spPr>
          <a:xfrm>
            <a:off x="624418" y="1628801"/>
            <a:ext cx="6239668" cy="3782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price affordability has declined faster in </a:t>
            </a:r>
            <a:r>
              <a:rPr lang="en-A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A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in most other OECD countries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to Income Ratio up by 180% since 1985 in </a:t>
            </a:r>
            <a:r>
              <a:rPr lang="en-A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A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one of the biggest increases in the OECD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13C4D54-7110-4EA3-0021-2FB4F58723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243934"/>
              </p:ext>
            </p:extLst>
          </p:nvPr>
        </p:nvGraphicFramePr>
        <p:xfrm>
          <a:off x="7248129" y="1301748"/>
          <a:ext cx="4416178" cy="474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24089C-B0A4-4628-260B-BB9F17FAC6DB}"/>
              </a:ext>
            </a:extLst>
          </p:cNvPr>
          <p:cNvSpPr txBox="1"/>
          <p:nvPr/>
        </p:nvSpPr>
        <p:spPr>
          <a:xfrm>
            <a:off x="11306616" y="1628800"/>
            <a:ext cx="410433" cy="4469135"/>
          </a:xfrm>
          <a:prstGeom prst="rect">
            <a:avLst/>
          </a:prstGeom>
        </p:spPr>
        <p:txBody>
          <a:bodyPr vert="vert" wrap="square" rtlCol="0">
            <a:spAutoFit/>
          </a:bodyPr>
          <a:lstStyle/>
          <a:p>
            <a:pPr defTabSz="1219170">
              <a:spcBef>
                <a:spcPct val="20000"/>
              </a:spcBef>
            </a:pPr>
            <a:r>
              <a:rPr lang="en-AU" sz="1467" i="1" dirty="0">
                <a:latin typeface="Arial" panose="020B0604020202020204" pitchFamily="34" charset="0"/>
                <a:cs typeface="Arial" panose="020B0604020202020204" pitchFamily="34" charset="0"/>
              </a:rPr>
              <a:t>Source: Figure 3.1 in ‘Housing Policy in Australia’</a:t>
            </a:r>
          </a:p>
        </p:txBody>
      </p:sp>
    </p:spTree>
    <p:extLst>
      <p:ext uri="{BB962C8B-B14F-4D97-AF65-F5344CB8AC3E}">
        <p14:creationId xmlns:p14="http://schemas.microsoft.com/office/powerpoint/2010/main" val="17380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8E2FB6-ED63-3B43-B686-B30CFA1CAB49}"/>
              </a:ext>
            </a:extLst>
          </p:cNvPr>
          <p:cNvSpPr/>
          <p:nvPr/>
        </p:nvSpPr>
        <p:spPr>
          <a:xfrm>
            <a:off x="0" y="6043961"/>
            <a:ext cx="13032335" cy="814039"/>
          </a:xfrm>
          <a:prstGeom prst="rect">
            <a:avLst/>
          </a:prstGeom>
          <a:solidFill>
            <a:srgbClr val="FF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876EFFF-C6F3-C34B-B415-35ADCA078C60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90540"/>
            <a:ext cx="672790" cy="734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9260A7-C01C-C14B-939C-D8D744451A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15" y="158038"/>
            <a:ext cx="2300112" cy="7364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B7A6A3A-92BB-61D0-3F9B-57670E874FCC}"/>
              </a:ext>
            </a:extLst>
          </p:cNvPr>
          <p:cNvSpPr txBox="1">
            <a:spLocks/>
          </p:cNvSpPr>
          <p:nvPr/>
        </p:nvSpPr>
        <p:spPr>
          <a:xfrm>
            <a:off x="624418" y="316773"/>
            <a:ext cx="9984084" cy="86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ownership unaffordability impacts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BBDB6E7-AF77-75CD-73E6-7A942B83911D}"/>
              </a:ext>
            </a:extLst>
          </p:cNvPr>
          <p:cNvSpPr txBox="1">
            <a:spLocks/>
          </p:cNvSpPr>
          <p:nvPr/>
        </p:nvSpPr>
        <p:spPr>
          <a:xfrm>
            <a:off x="624418" y="1628801"/>
            <a:ext cx="6239668" cy="37820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41F2194-829E-4291-BC33-EF9B912F5E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79086"/>
              </p:ext>
            </p:extLst>
          </p:nvPr>
        </p:nvGraphicFramePr>
        <p:xfrm>
          <a:off x="6864085" y="1527534"/>
          <a:ext cx="4826109" cy="4013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B0DBB1-71F6-0E1A-7552-0E3DDB1C4AF1}"/>
              </a:ext>
            </a:extLst>
          </p:cNvPr>
          <p:cNvSpPr txBox="1"/>
          <p:nvPr/>
        </p:nvSpPr>
        <p:spPr>
          <a:xfrm>
            <a:off x="6864085" y="5541263"/>
            <a:ext cx="4826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Sources: OECD and others – see Pawson et al. (2022)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4B985-CCE0-0B56-445E-FB687A9DE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7534"/>
            <a:ext cx="5658293" cy="43860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Overall HO rate in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drifting down for 20 years</a:t>
            </a:r>
          </a:p>
          <a:p>
            <a:pPr>
              <a:lnSpc>
                <a:spcPct val="110000"/>
              </a:lnSpc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Far from unique, internationally, but deeply embedded</a:t>
            </a:r>
          </a:p>
          <a:p>
            <a:pPr>
              <a:lnSpc>
                <a:spcPct val="110000"/>
              </a:lnSpc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Much worse for young adults – HO rate down from 60% to 40% since 1981</a:t>
            </a:r>
          </a:p>
          <a:p>
            <a:pPr>
              <a:lnSpc>
                <a:spcPct val="110000"/>
              </a:lnSpc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Latest reductions (2016-21) especially marked in middle income cohort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88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rt Cities presentation draft ASSA" id="{0D2E825B-9A57-A649-8244-0247AD7700A3}" vid="{26B8D8BE-5351-0A4E-BEDE-DE101BDC38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7A81CEBDD0C2418D8E68D307ADFD74" ma:contentTypeVersion="9" ma:contentTypeDescription="Create a new document." ma:contentTypeScope="" ma:versionID="988232d22910f85f2c8f174644ba5c23">
  <xsd:schema xmlns:xsd="http://www.w3.org/2001/XMLSchema" xmlns:xs="http://www.w3.org/2001/XMLSchema" xmlns:p="http://schemas.microsoft.com/office/2006/metadata/properties" xmlns:ns2="657a7885-9e97-440b-8789-45232d7d2aa1" targetNamespace="http://schemas.microsoft.com/office/2006/metadata/properties" ma:root="true" ma:fieldsID="a3cbaa335d71ef6fb56844c1a906d0b9" ns2:_="">
    <xsd:import namespace="657a7885-9e97-440b-8789-45232d7d2a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a7885-9e97-440b-8789-45232d7d2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606B6B-303F-497E-BD93-1F93A01D09F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57a7885-9e97-440b-8789-45232d7d2aa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5DCCDA-573E-4575-831B-77E07086AF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B84EBC-E98F-47D6-A81C-0D325A0439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7a7885-9e97-440b-8789-45232d7d2a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4390</TotalTime>
  <Words>1743</Words>
  <Application>Microsoft Office PowerPoint</Application>
  <PresentationFormat>Widescreen</PresentationFormat>
  <Paragraphs>162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Symbol</vt:lpstr>
      <vt:lpstr>Tahoma</vt:lpstr>
      <vt:lpstr>Times New Roman</vt:lpstr>
      <vt:lpstr>Office Theme</vt:lpstr>
      <vt:lpstr>Policy options for Australia’s housing crisis  Parliamentary Library seminar, 5 October 2022</vt:lpstr>
      <vt:lpstr>Presentation outline</vt:lpstr>
      <vt:lpstr>1. Crisis, what crisis?</vt:lpstr>
      <vt:lpstr>PowerPoint Presentation</vt:lpstr>
      <vt:lpstr>Housing affordability: 2 distinct areas of focus</vt:lpstr>
      <vt:lpstr>House prices and home ownership affordability</vt:lpstr>
      <vt:lpstr>Growing scale of deposit barrier</vt:lpstr>
      <vt:lpstr>PowerPoint Presentation</vt:lpstr>
      <vt:lpstr>PowerPoint Presentation</vt:lpstr>
      <vt:lpstr>Rental affordability ‘a growing problem in Australia’: where’s the evidence?</vt:lpstr>
      <vt:lpstr>Growing deficit of private rental housing affordable to low income earners</vt:lpstr>
      <vt:lpstr>2. Strategy scope</vt:lpstr>
      <vt:lpstr>Strategy scope</vt:lpstr>
      <vt:lpstr>3. Suggested overarching strategy objectives</vt:lpstr>
      <vt:lpstr> Possible overarching objectives for national housing plan (or strategy)</vt:lpstr>
      <vt:lpstr> Objective 1. The market functions more smoothly; housing stock is utilised more efficiently</vt:lpstr>
      <vt:lpstr> Objective 4. A more diverse range of housing forms enhances consumer choice   </vt:lpstr>
      <vt:lpstr>4. Developing a National Housing and Homelessness Plan: some practical considerations</vt:lpstr>
      <vt:lpstr>  Practical considerations (1)  </vt:lpstr>
      <vt:lpstr>  Practical considerations (2)  </vt:lpstr>
      <vt:lpstr>5. Policy recommendations</vt:lpstr>
      <vt:lpstr>Policy recs </vt:lpstr>
      <vt:lpstr> Key supporting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Alessandra Buxton</dc:creator>
  <cp:lastModifiedBy>Weaver, Ellen (DPS)</cp:lastModifiedBy>
  <cp:revision>27</cp:revision>
  <cp:lastPrinted>2022-09-11T22:34:19Z</cp:lastPrinted>
  <dcterms:created xsi:type="dcterms:W3CDTF">2021-10-19T01:20:51Z</dcterms:created>
  <dcterms:modified xsi:type="dcterms:W3CDTF">2022-10-06T04:56:38Z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0x0101005B7A81CEBDD0C2418D8E68D307ADFD74</vt:lpwstr>
  </property>
</Properties>
</file>