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11" r:id="rId2"/>
    <p:sldMasterId id="2147483749" r:id="rId3"/>
    <p:sldMasterId id="2147483648" r:id="rId4"/>
  </p:sldMasterIdLst>
  <p:notesMasterIdLst>
    <p:notesMasterId r:id="rId40"/>
  </p:notesMasterIdLst>
  <p:sldIdLst>
    <p:sldId id="471" r:id="rId5"/>
    <p:sldId id="472" r:id="rId6"/>
    <p:sldId id="265" r:id="rId7"/>
    <p:sldId id="263" r:id="rId8"/>
    <p:sldId id="474" r:id="rId9"/>
    <p:sldId id="350" r:id="rId10"/>
    <p:sldId id="261" r:id="rId11"/>
    <p:sldId id="307" r:id="rId12"/>
    <p:sldId id="335" r:id="rId13"/>
    <p:sldId id="340" r:id="rId14"/>
    <p:sldId id="266" r:id="rId15"/>
    <p:sldId id="301" r:id="rId16"/>
    <p:sldId id="353" r:id="rId17"/>
    <p:sldId id="259" r:id="rId18"/>
    <p:sldId id="459" r:id="rId19"/>
    <p:sldId id="258" r:id="rId20"/>
    <p:sldId id="268" r:id="rId21"/>
    <p:sldId id="462" r:id="rId22"/>
    <p:sldId id="460" r:id="rId23"/>
    <p:sldId id="358" r:id="rId24"/>
    <p:sldId id="360" r:id="rId25"/>
    <p:sldId id="461" r:id="rId26"/>
    <p:sldId id="475" r:id="rId27"/>
    <p:sldId id="447" r:id="rId28"/>
    <p:sldId id="476" r:id="rId29"/>
    <p:sldId id="467" r:id="rId30"/>
    <p:sldId id="304" r:id="rId31"/>
    <p:sldId id="267" r:id="rId32"/>
    <p:sldId id="262" r:id="rId33"/>
    <p:sldId id="308" r:id="rId34"/>
    <p:sldId id="306" r:id="rId35"/>
    <p:sldId id="405" r:id="rId36"/>
    <p:sldId id="477" r:id="rId37"/>
    <p:sldId id="285" r:id="rId38"/>
    <p:sldId id="39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53F372-F6C6-4288-9CFF-E793EEF468AA}">
          <p14:sldIdLst>
            <p14:sldId id="471"/>
            <p14:sldId id="472"/>
          </p14:sldIdLst>
        </p14:section>
        <p14:section name="Definitions" id="{19040746-D271-44B0-AB4C-48DE64C97B8A}">
          <p14:sldIdLst>
            <p14:sldId id="265"/>
            <p14:sldId id="263"/>
            <p14:sldId id="474"/>
            <p14:sldId id="350"/>
          </p14:sldIdLst>
        </p14:section>
        <p14:section name="Drivers to AMR" id="{B0C5E856-E3B8-4E6E-B070-694FF379891F}">
          <p14:sldIdLst>
            <p14:sldId id="261"/>
            <p14:sldId id="307"/>
            <p14:sldId id="335"/>
            <p14:sldId id="340"/>
          </p14:sldIdLst>
        </p14:section>
        <p14:section name="Why is AMR important?" id="{046261FF-120E-466E-8877-27CACDD6AAA6}">
          <p14:sldIdLst>
            <p14:sldId id="266"/>
            <p14:sldId id="301"/>
            <p14:sldId id="353"/>
            <p14:sldId id="259"/>
            <p14:sldId id="459"/>
          </p14:sldIdLst>
        </p14:section>
        <p14:section name="Current state" id="{6164F80E-8929-4245-B0C9-643A02D14A56}">
          <p14:sldIdLst>
            <p14:sldId id="258"/>
            <p14:sldId id="268"/>
            <p14:sldId id="462"/>
            <p14:sldId id="460"/>
            <p14:sldId id="358"/>
            <p14:sldId id="360"/>
            <p14:sldId id="461"/>
            <p14:sldId id="475"/>
            <p14:sldId id="447"/>
            <p14:sldId id="476"/>
            <p14:sldId id="467"/>
            <p14:sldId id="304"/>
          </p14:sldIdLst>
        </p14:section>
        <p14:section name="Strategies to Tackle AMR" id="{C0B5AE49-4336-4006-9CA7-50ECEE439FC9}">
          <p14:sldIdLst>
            <p14:sldId id="267"/>
            <p14:sldId id="262"/>
            <p14:sldId id="308"/>
            <p14:sldId id="306"/>
            <p14:sldId id="405"/>
            <p14:sldId id="477"/>
          </p14:sldIdLst>
        </p14:section>
        <p14:section name="Concluding remarks" id="{268E0234-B659-40C5-A607-29CAB34DBF1B}">
          <p14:sldIdLst>
            <p14:sldId id="285"/>
            <p14:sldId id="3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0" autoAdjust="0"/>
    <p:restoredTop sz="94712" autoAdjust="0"/>
  </p:normalViewPr>
  <p:slideViewPr>
    <p:cSldViewPr snapToGrid="0">
      <p:cViewPr varScale="1">
        <p:scale>
          <a:sx n="100" d="100"/>
          <a:sy n="100" d="100"/>
        </p:scale>
        <p:origin x="78" y="258"/>
      </p:cViewPr>
      <p:guideLst/>
    </p:cSldViewPr>
  </p:slideViewPr>
  <p:notesTextViewPr>
    <p:cViewPr>
      <p:scale>
        <a:sx n="1" d="1"/>
        <a:sy n="1" d="1"/>
      </p:scale>
      <p:origin x="0" y="0"/>
    </p:cViewPr>
  </p:notesTextViewPr>
  <p:sorterViewPr>
    <p:cViewPr>
      <p:scale>
        <a:sx n="20" d="100"/>
        <a:sy n="20" d="100"/>
      </p:scale>
      <p:origin x="0" y="-1062"/>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1C1B50-3FE5-4A19-BF66-BA7D72911C3D}" type="doc">
      <dgm:prSet loTypeId="urn:microsoft.com/office/officeart/2005/8/layout/orgChart1" loCatId="hierarchy" qsTypeId="urn:microsoft.com/office/officeart/2005/8/quickstyle/simple2" qsCatId="simple" csTypeId="urn:microsoft.com/office/officeart/2005/8/colors/accent0_3" csCatId="mainScheme" phldr="1"/>
      <dgm:spPr/>
      <dgm:t>
        <a:bodyPr/>
        <a:lstStyle/>
        <a:p>
          <a:endParaRPr lang="en-AU"/>
        </a:p>
      </dgm:t>
    </dgm:pt>
    <dgm:pt modelId="{8A4E207B-A86B-456B-B451-998B33F6F837}">
      <dgm:prSet phldrT="[Text]" custT="1"/>
      <dgm:spPr/>
      <dgm:t>
        <a:bodyPr/>
        <a:lstStyle/>
        <a:p>
          <a:r>
            <a:rPr lang="en-AU" sz="2400" dirty="0"/>
            <a:t>Microorganisms</a:t>
          </a:r>
        </a:p>
      </dgm:t>
    </dgm:pt>
    <dgm:pt modelId="{EF65F3B1-14CB-4E52-9A64-322289A76366}" type="parTrans" cxnId="{BE8005E4-F1B4-439E-87CC-526957199127}">
      <dgm:prSet/>
      <dgm:spPr/>
      <dgm:t>
        <a:bodyPr/>
        <a:lstStyle/>
        <a:p>
          <a:endParaRPr lang="en-AU" sz="3200"/>
        </a:p>
      </dgm:t>
    </dgm:pt>
    <dgm:pt modelId="{DBA393EB-D375-442C-A0BC-BA201912412D}" type="sibTrans" cxnId="{BE8005E4-F1B4-439E-87CC-526957199127}">
      <dgm:prSet/>
      <dgm:spPr/>
      <dgm:t>
        <a:bodyPr/>
        <a:lstStyle/>
        <a:p>
          <a:endParaRPr lang="en-AU" sz="3200"/>
        </a:p>
      </dgm:t>
    </dgm:pt>
    <dgm:pt modelId="{8CE9D3F8-A5E6-4376-BD30-9262806CCDB6}">
      <dgm:prSet phldrT="[Text]" custT="1"/>
      <dgm:spPr/>
      <dgm:t>
        <a:bodyPr/>
        <a:lstStyle/>
        <a:p>
          <a:r>
            <a:rPr lang="en-AU" sz="2400" dirty="0"/>
            <a:t>Bacteria</a:t>
          </a:r>
        </a:p>
      </dgm:t>
    </dgm:pt>
    <dgm:pt modelId="{7A467238-9920-4F33-8453-D66D7532846A}" type="parTrans" cxnId="{2BA74FC5-1A68-48F7-82DB-D4D01E8258D5}">
      <dgm:prSet/>
      <dgm:spPr/>
      <dgm:t>
        <a:bodyPr/>
        <a:lstStyle/>
        <a:p>
          <a:endParaRPr lang="en-AU" sz="3200"/>
        </a:p>
      </dgm:t>
    </dgm:pt>
    <dgm:pt modelId="{207A92DA-9925-4395-8179-7A94350E5447}" type="sibTrans" cxnId="{2BA74FC5-1A68-48F7-82DB-D4D01E8258D5}">
      <dgm:prSet/>
      <dgm:spPr/>
      <dgm:t>
        <a:bodyPr/>
        <a:lstStyle/>
        <a:p>
          <a:endParaRPr lang="en-AU" sz="3200"/>
        </a:p>
      </dgm:t>
    </dgm:pt>
    <dgm:pt modelId="{CA38F73B-AFDE-4479-9A74-AE0D1764486E}">
      <dgm:prSet phldrT="[Text]" custT="1"/>
      <dgm:spPr/>
      <dgm:t>
        <a:bodyPr/>
        <a:lstStyle/>
        <a:p>
          <a:r>
            <a:rPr lang="en-AU" sz="2400" dirty="0"/>
            <a:t>Viruses</a:t>
          </a:r>
        </a:p>
      </dgm:t>
    </dgm:pt>
    <dgm:pt modelId="{18C989EC-7529-4FB5-A377-7CA1AB07919F}" type="parTrans" cxnId="{F21EA38E-16D8-4A30-B063-B18FDAF84BB2}">
      <dgm:prSet/>
      <dgm:spPr/>
      <dgm:t>
        <a:bodyPr/>
        <a:lstStyle/>
        <a:p>
          <a:endParaRPr lang="en-AU" sz="3200"/>
        </a:p>
      </dgm:t>
    </dgm:pt>
    <dgm:pt modelId="{E80125A0-35E6-471B-8CA8-8247A4E027B0}" type="sibTrans" cxnId="{F21EA38E-16D8-4A30-B063-B18FDAF84BB2}">
      <dgm:prSet/>
      <dgm:spPr/>
      <dgm:t>
        <a:bodyPr/>
        <a:lstStyle/>
        <a:p>
          <a:endParaRPr lang="en-AU" sz="3200"/>
        </a:p>
      </dgm:t>
    </dgm:pt>
    <dgm:pt modelId="{F8E59023-00EF-4888-8BA9-4B506A9981CA}">
      <dgm:prSet phldrT="[Text]" custT="1"/>
      <dgm:spPr/>
      <dgm:t>
        <a:bodyPr/>
        <a:lstStyle/>
        <a:p>
          <a:r>
            <a:rPr lang="en-AU" sz="2400" dirty="0"/>
            <a:t>Fungi</a:t>
          </a:r>
        </a:p>
      </dgm:t>
    </dgm:pt>
    <dgm:pt modelId="{4A19B9C2-88C9-4340-AEE6-1C7DCDA19462}" type="parTrans" cxnId="{7E258C82-C4A0-4E76-9807-899DFBEBCDBB}">
      <dgm:prSet/>
      <dgm:spPr/>
      <dgm:t>
        <a:bodyPr/>
        <a:lstStyle/>
        <a:p>
          <a:endParaRPr lang="en-AU" sz="3200"/>
        </a:p>
      </dgm:t>
    </dgm:pt>
    <dgm:pt modelId="{F492A1FC-5482-4705-8F88-B09272668670}" type="sibTrans" cxnId="{7E258C82-C4A0-4E76-9807-899DFBEBCDBB}">
      <dgm:prSet/>
      <dgm:spPr/>
      <dgm:t>
        <a:bodyPr/>
        <a:lstStyle/>
        <a:p>
          <a:endParaRPr lang="en-AU" sz="3200"/>
        </a:p>
      </dgm:t>
    </dgm:pt>
    <dgm:pt modelId="{7247CD3A-0361-422C-88AA-64B6613301B3}">
      <dgm:prSet custT="1"/>
      <dgm:spPr/>
      <dgm:t>
        <a:bodyPr/>
        <a:lstStyle/>
        <a:p>
          <a:r>
            <a:rPr lang="en-AU" sz="2400" dirty="0"/>
            <a:t>Parasites</a:t>
          </a:r>
        </a:p>
      </dgm:t>
    </dgm:pt>
    <dgm:pt modelId="{9746E823-24ED-4F38-B900-4D80AB30D12D}" type="parTrans" cxnId="{809986D6-2BD7-409C-BE0B-DE0D28D62079}">
      <dgm:prSet/>
      <dgm:spPr/>
      <dgm:t>
        <a:bodyPr/>
        <a:lstStyle/>
        <a:p>
          <a:endParaRPr lang="en-AU" sz="3200"/>
        </a:p>
      </dgm:t>
    </dgm:pt>
    <dgm:pt modelId="{F6B05B5B-B274-41B6-82CE-CF480E9FA183}" type="sibTrans" cxnId="{809986D6-2BD7-409C-BE0B-DE0D28D62079}">
      <dgm:prSet/>
      <dgm:spPr/>
      <dgm:t>
        <a:bodyPr/>
        <a:lstStyle/>
        <a:p>
          <a:endParaRPr lang="en-AU" sz="3200"/>
        </a:p>
      </dgm:t>
    </dgm:pt>
    <dgm:pt modelId="{CB4EC083-65EF-41A1-9428-022A755C17EE}" type="pres">
      <dgm:prSet presAssocID="{411C1B50-3FE5-4A19-BF66-BA7D72911C3D}" presName="hierChild1" presStyleCnt="0">
        <dgm:presLayoutVars>
          <dgm:orgChart val="1"/>
          <dgm:chPref val="1"/>
          <dgm:dir/>
          <dgm:animOne val="branch"/>
          <dgm:animLvl val="lvl"/>
          <dgm:resizeHandles/>
        </dgm:presLayoutVars>
      </dgm:prSet>
      <dgm:spPr/>
    </dgm:pt>
    <dgm:pt modelId="{5BC76C62-356A-4C33-A740-2F37FB81ECCB}" type="pres">
      <dgm:prSet presAssocID="{8A4E207B-A86B-456B-B451-998B33F6F837}" presName="hierRoot1" presStyleCnt="0">
        <dgm:presLayoutVars>
          <dgm:hierBranch val="init"/>
        </dgm:presLayoutVars>
      </dgm:prSet>
      <dgm:spPr/>
    </dgm:pt>
    <dgm:pt modelId="{678CBE45-3298-4B33-8194-B7B1CD979BAD}" type="pres">
      <dgm:prSet presAssocID="{8A4E207B-A86B-456B-B451-998B33F6F837}" presName="rootComposite1" presStyleCnt="0"/>
      <dgm:spPr/>
    </dgm:pt>
    <dgm:pt modelId="{BD4E55EF-3247-47CC-BF58-514BFC342D83}" type="pres">
      <dgm:prSet presAssocID="{8A4E207B-A86B-456B-B451-998B33F6F837}" presName="rootText1" presStyleLbl="node0" presStyleIdx="0" presStyleCnt="1" custScaleX="170219">
        <dgm:presLayoutVars>
          <dgm:chPref val="3"/>
        </dgm:presLayoutVars>
      </dgm:prSet>
      <dgm:spPr/>
    </dgm:pt>
    <dgm:pt modelId="{53065760-BBDE-4A05-9BAF-558F5A46564A}" type="pres">
      <dgm:prSet presAssocID="{8A4E207B-A86B-456B-B451-998B33F6F837}" presName="rootConnector1" presStyleLbl="node1" presStyleIdx="0" presStyleCnt="0"/>
      <dgm:spPr/>
    </dgm:pt>
    <dgm:pt modelId="{2F78FF40-444C-4DE0-A99D-AC9B050F5367}" type="pres">
      <dgm:prSet presAssocID="{8A4E207B-A86B-456B-B451-998B33F6F837}" presName="hierChild2" presStyleCnt="0"/>
      <dgm:spPr/>
    </dgm:pt>
    <dgm:pt modelId="{C3387D2F-49DD-4501-A024-FD621C75C873}" type="pres">
      <dgm:prSet presAssocID="{7A467238-9920-4F33-8453-D66D7532846A}" presName="Name37" presStyleLbl="parChTrans1D2" presStyleIdx="0" presStyleCnt="4"/>
      <dgm:spPr/>
    </dgm:pt>
    <dgm:pt modelId="{DC6780C6-037E-43A9-A8F8-31E9E8CA932F}" type="pres">
      <dgm:prSet presAssocID="{8CE9D3F8-A5E6-4376-BD30-9262806CCDB6}" presName="hierRoot2" presStyleCnt="0">
        <dgm:presLayoutVars>
          <dgm:hierBranch val="init"/>
        </dgm:presLayoutVars>
      </dgm:prSet>
      <dgm:spPr/>
    </dgm:pt>
    <dgm:pt modelId="{57137AAF-6B0F-458A-B9B9-7F33A77672AC}" type="pres">
      <dgm:prSet presAssocID="{8CE9D3F8-A5E6-4376-BD30-9262806CCDB6}" presName="rootComposite" presStyleCnt="0"/>
      <dgm:spPr/>
    </dgm:pt>
    <dgm:pt modelId="{E3A0F463-8216-4F3A-A341-5F6157590910}" type="pres">
      <dgm:prSet presAssocID="{8CE9D3F8-A5E6-4376-BD30-9262806CCDB6}" presName="rootText" presStyleLbl="node2" presStyleIdx="0" presStyleCnt="4">
        <dgm:presLayoutVars>
          <dgm:chPref val="3"/>
        </dgm:presLayoutVars>
      </dgm:prSet>
      <dgm:spPr/>
    </dgm:pt>
    <dgm:pt modelId="{E8100BE9-22D7-461A-A96D-98F7CB063701}" type="pres">
      <dgm:prSet presAssocID="{8CE9D3F8-A5E6-4376-BD30-9262806CCDB6}" presName="rootConnector" presStyleLbl="node2" presStyleIdx="0" presStyleCnt="4"/>
      <dgm:spPr/>
    </dgm:pt>
    <dgm:pt modelId="{38E626D3-1CE6-4D2C-8600-5693EF383A86}" type="pres">
      <dgm:prSet presAssocID="{8CE9D3F8-A5E6-4376-BD30-9262806CCDB6}" presName="hierChild4" presStyleCnt="0"/>
      <dgm:spPr/>
    </dgm:pt>
    <dgm:pt modelId="{30E61260-B68C-419D-A6CB-2842EBDF7036}" type="pres">
      <dgm:prSet presAssocID="{8CE9D3F8-A5E6-4376-BD30-9262806CCDB6}" presName="hierChild5" presStyleCnt="0"/>
      <dgm:spPr/>
    </dgm:pt>
    <dgm:pt modelId="{DE3651ED-8DCF-4E07-B1F9-A58DEBFD9697}" type="pres">
      <dgm:prSet presAssocID="{18C989EC-7529-4FB5-A377-7CA1AB07919F}" presName="Name37" presStyleLbl="parChTrans1D2" presStyleIdx="1" presStyleCnt="4"/>
      <dgm:spPr/>
    </dgm:pt>
    <dgm:pt modelId="{7AB15F9F-4052-4FC3-AD96-A11ED53E9B20}" type="pres">
      <dgm:prSet presAssocID="{CA38F73B-AFDE-4479-9A74-AE0D1764486E}" presName="hierRoot2" presStyleCnt="0">
        <dgm:presLayoutVars>
          <dgm:hierBranch val="init"/>
        </dgm:presLayoutVars>
      </dgm:prSet>
      <dgm:spPr/>
    </dgm:pt>
    <dgm:pt modelId="{868B6122-572D-45A6-94BC-562EC487FAF1}" type="pres">
      <dgm:prSet presAssocID="{CA38F73B-AFDE-4479-9A74-AE0D1764486E}" presName="rootComposite" presStyleCnt="0"/>
      <dgm:spPr/>
    </dgm:pt>
    <dgm:pt modelId="{FD477EDF-D457-41B3-96D9-F9DB302354F8}" type="pres">
      <dgm:prSet presAssocID="{CA38F73B-AFDE-4479-9A74-AE0D1764486E}" presName="rootText" presStyleLbl="node2" presStyleIdx="1" presStyleCnt="4">
        <dgm:presLayoutVars>
          <dgm:chPref val="3"/>
        </dgm:presLayoutVars>
      </dgm:prSet>
      <dgm:spPr/>
    </dgm:pt>
    <dgm:pt modelId="{6B7F8F91-8E04-44CD-8A17-07F52BEF6811}" type="pres">
      <dgm:prSet presAssocID="{CA38F73B-AFDE-4479-9A74-AE0D1764486E}" presName="rootConnector" presStyleLbl="node2" presStyleIdx="1" presStyleCnt="4"/>
      <dgm:spPr/>
    </dgm:pt>
    <dgm:pt modelId="{F41EBF9F-73A8-4B7A-BA38-72336D954BA1}" type="pres">
      <dgm:prSet presAssocID="{CA38F73B-AFDE-4479-9A74-AE0D1764486E}" presName="hierChild4" presStyleCnt="0"/>
      <dgm:spPr/>
    </dgm:pt>
    <dgm:pt modelId="{70BF66AF-88D8-43BF-927E-5B1B4FFE2769}" type="pres">
      <dgm:prSet presAssocID="{CA38F73B-AFDE-4479-9A74-AE0D1764486E}" presName="hierChild5" presStyleCnt="0"/>
      <dgm:spPr/>
    </dgm:pt>
    <dgm:pt modelId="{7FDC7BDB-04EA-4824-9198-1CCEB07EEF52}" type="pres">
      <dgm:prSet presAssocID="{4A19B9C2-88C9-4340-AEE6-1C7DCDA19462}" presName="Name37" presStyleLbl="parChTrans1D2" presStyleIdx="2" presStyleCnt="4"/>
      <dgm:spPr/>
    </dgm:pt>
    <dgm:pt modelId="{9CEBF10A-3C6B-4B0C-9953-BD11FCE0D9D8}" type="pres">
      <dgm:prSet presAssocID="{F8E59023-00EF-4888-8BA9-4B506A9981CA}" presName="hierRoot2" presStyleCnt="0">
        <dgm:presLayoutVars>
          <dgm:hierBranch val="init"/>
        </dgm:presLayoutVars>
      </dgm:prSet>
      <dgm:spPr/>
    </dgm:pt>
    <dgm:pt modelId="{6F129355-5E5F-4AF0-9C33-DF40BBCAB620}" type="pres">
      <dgm:prSet presAssocID="{F8E59023-00EF-4888-8BA9-4B506A9981CA}" presName="rootComposite" presStyleCnt="0"/>
      <dgm:spPr/>
    </dgm:pt>
    <dgm:pt modelId="{89DEF2C1-8BDC-48BC-B0F3-A30CE6CA0D19}" type="pres">
      <dgm:prSet presAssocID="{F8E59023-00EF-4888-8BA9-4B506A9981CA}" presName="rootText" presStyleLbl="node2" presStyleIdx="2" presStyleCnt="4" custLinFactNeighborX="3598">
        <dgm:presLayoutVars>
          <dgm:chPref val="3"/>
        </dgm:presLayoutVars>
      </dgm:prSet>
      <dgm:spPr/>
    </dgm:pt>
    <dgm:pt modelId="{70441F23-4886-4173-8DBF-02B06D556CDC}" type="pres">
      <dgm:prSet presAssocID="{F8E59023-00EF-4888-8BA9-4B506A9981CA}" presName="rootConnector" presStyleLbl="node2" presStyleIdx="2" presStyleCnt="4"/>
      <dgm:spPr/>
    </dgm:pt>
    <dgm:pt modelId="{1C59749F-1D1B-4A08-AFEB-C6729F9AAB75}" type="pres">
      <dgm:prSet presAssocID="{F8E59023-00EF-4888-8BA9-4B506A9981CA}" presName="hierChild4" presStyleCnt="0"/>
      <dgm:spPr/>
    </dgm:pt>
    <dgm:pt modelId="{CE30E2B1-24D2-4B62-9DD4-D0778E6C4F2C}" type="pres">
      <dgm:prSet presAssocID="{F8E59023-00EF-4888-8BA9-4B506A9981CA}" presName="hierChild5" presStyleCnt="0"/>
      <dgm:spPr/>
    </dgm:pt>
    <dgm:pt modelId="{87ECA8AD-BF57-4CD9-89B5-7A9A5D6D155C}" type="pres">
      <dgm:prSet presAssocID="{9746E823-24ED-4F38-B900-4D80AB30D12D}" presName="Name37" presStyleLbl="parChTrans1D2" presStyleIdx="3" presStyleCnt="4"/>
      <dgm:spPr/>
    </dgm:pt>
    <dgm:pt modelId="{D7FF09FE-9D08-43FE-A9AB-4C502C5296A2}" type="pres">
      <dgm:prSet presAssocID="{7247CD3A-0361-422C-88AA-64B6613301B3}" presName="hierRoot2" presStyleCnt="0">
        <dgm:presLayoutVars>
          <dgm:hierBranch val="init"/>
        </dgm:presLayoutVars>
      </dgm:prSet>
      <dgm:spPr/>
    </dgm:pt>
    <dgm:pt modelId="{8E141739-3789-414B-9B86-84F18B7894AF}" type="pres">
      <dgm:prSet presAssocID="{7247CD3A-0361-422C-88AA-64B6613301B3}" presName="rootComposite" presStyleCnt="0"/>
      <dgm:spPr/>
    </dgm:pt>
    <dgm:pt modelId="{CAE9D020-3F99-4689-922F-4F8E45C65A39}" type="pres">
      <dgm:prSet presAssocID="{7247CD3A-0361-422C-88AA-64B6613301B3}" presName="rootText" presStyleLbl="node2" presStyleIdx="3" presStyleCnt="4">
        <dgm:presLayoutVars>
          <dgm:chPref val="3"/>
        </dgm:presLayoutVars>
      </dgm:prSet>
      <dgm:spPr/>
    </dgm:pt>
    <dgm:pt modelId="{D7485861-53BB-45C0-A877-E3A10E2BF834}" type="pres">
      <dgm:prSet presAssocID="{7247CD3A-0361-422C-88AA-64B6613301B3}" presName="rootConnector" presStyleLbl="node2" presStyleIdx="3" presStyleCnt="4"/>
      <dgm:spPr/>
    </dgm:pt>
    <dgm:pt modelId="{23EF78A0-7E50-438B-BDCC-80F8D2FA07DE}" type="pres">
      <dgm:prSet presAssocID="{7247CD3A-0361-422C-88AA-64B6613301B3}" presName="hierChild4" presStyleCnt="0"/>
      <dgm:spPr/>
    </dgm:pt>
    <dgm:pt modelId="{9BE6E1CF-5C81-49CA-8EA8-66AB7990EDE2}" type="pres">
      <dgm:prSet presAssocID="{7247CD3A-0361-422C-88AA-64B6613301B3}" presName="hierChild5" presStyleCnt="0"/>
      <dgm:spPr/>
    </dgm:pt>
    <dgm:pt modelId="{4B93AFB9-96BA-4A1C-921B-26C50B1F24AF}" type="pres">
      <dgm:prSet presAssocID="{8A4E207B-A86B-456B-B451-998B33F6F837}" presName="hierChild3" presStyleCnt="0"/>
      <dgm:spPr/>
    </dgm:pt>
  </dgm:ptLst>
  <dgm:cxnLst>
    <dgm:cxn modelId="{13E2AA06-8622-4AA3-B75C-9E3D0A0EB359}" type="presOf" srcId="{7247CD3A-0361-422C-88AA-64B6613301B3}" destId="{CAE9D020-3F99-4689-922F-4F8E45C65A39}" srcOrd="0" destOrd="0" presId="urn:microsoft.com/office/officeart/2005/8/layout/orgChart1"/>
    <dgm:cxn modelId="{FE05C416-2052-40AE-B851-F4AA0400C79D}" type="presOf" srcId="{9746E823-24ED-4F38-B900-4D80AB30D12D}" destId="{87ECA8AD-BF57-4CD9-89B5-7A9A5D6D155C}" srcOrd="0" destOrd="0" presId="urn:microsoft.com/office/officeart/2005/8/layout/orgChart1"/>
    <dgm:cxn modelId="{07E3B317-531A-4CAE-86AD-8B5D993EDEE3}" type="presOf" srcId="{F8E59023-00EF-4888-8BA9-4B506A9981CA}" destId="{70441F23-4886-4173-8DBF-02B06D556CDC}" srcOrd="1" destOrd="0" presId="urn:microsoft.com/office/officeart/2005/8/layout/orgChart1"/>
    <dgm:cxn modelId="{AD65DD1A-3184-4ACB-83DD-8FA54848D858}" type="presOf" srcId="{4A19B9C2-88C9-4340-AEE6-1C7DCDA19462}" destId="{7FDC7BDB-04EA-4824-9198-1CCEB07EEF52}" srcOrd="0" destOrd="0" presId="urn:microsoft.com/office/officeart/2005/8/layout/orgChart1"/>
    <dgm:cxn modelId="{92918223-6649-4DD1-B702-E345584C0575}" type="presOf" srcId="{7247CD3A-0361-422C-88AA-64B6613301B3}" destId="{D7485861-53BB-45C0-A877-E3A10E2BF834}" srcOrd="1" destOrd="0" presId="urn:microsoft.com/office/officeart/2005/8/layout/orgChart1"/>
    <dgm:cxn modelId="{F1925626-C8CC-4D81-B1A4-0D17ECD2E1C5}" type="presOf" srcId="{8CE9D3F8-A5E6-4376-BD30-9262806CCDB6}" destId="{E8100BE9-22D7-461A-A96D-98F7CB063701}" srcOrd="1" destOrd="0" presId="urn:microsoft.com/office/officeart/2005/8/layout/orgChart1"/>
    <dgm:cxn modelId="{C459C02E-E0BC-4563-8F7F-E1BD4FC4ED7E}" type="presOf" srcId="{CA38F73B-AFDE-4479-9A74-AE0D1764486E}" destId="{FD477EDF-D457-41B3-96D9-F9DB302354F8}" srcOrd="0" destOrd="0" presId="urn:microsoft.com/office/officeart/2005/8/layout/orgChart1"/>
    <dgm:cxn modelId="{DF94B964-F81D-45BF-90FB-95B03B2F3070}" type="presOf" srcId="{CA38F73B-AFDE-4479-9A74-AE0D1764486E}" destId="{6B7F8F91-8E04-44CD-8A17-07F52BEF6811}" srcOrd="1" destOrd="0" presId="urn:microsoft.com/office/officeart/2005/8/layout/orgChart1"/>
    <dgm:cxn modelId="{8396BA47-AECA-4BB2-B8AD-E23E687CD002}" type="presOf" srcId="{18C989EC-7529-4FB5-A377-7CA1AB07919F}" destId="{DE3651ED-8DCF-4E07-B1F9-A58DEBFD9697}" srcOrd="0" destOrd="0" presId="urn:microsoft.com/office/officeart/2005/8/layout/orgChart1"/>
    <dgm:cxn modelId="{F4B40651-CD43-4F5B-8A2B-63C7CFAAA55F}" type="presOf" srcId="{411C1B50-3FE5-4A19-BF66-BA7D72911C3D}" destId="{CB4EC083-65EF-41A1-9428-022A755C17EE}" srcOrd="0" destOrd="0" presId="urn:microsoft.com/office/officeart/2005/8/layout/orgChart1"/>
    <dgm:cxn modelId="{147E3480-55AF-454E-870F-D927B61C54E0}" type="presOf" srcId="{7A467238-9920-4F33-8453-D66D7532846A}" destId="{C3387D2F-49DD-4501-A024-FD621C75C873}" srcOrd="0" destOrd="0" presId="urn:microsoft.com/office/officeart/2005/8/layout/orgChart1"/>
    <dgm:cxn modelId="{7E258C82-C4A0-4E76-9807-899DFBEBCDBB}" srcId="{8A4E207B-A86B-456B-B451-998B33F6F837}" destId="{F8E59023-00EF-4888-8BA9-4B506A9981CA}" srcOrd="2" destOrd="0" parTransId="{4A19B9C2-88C9-4340-AEE6-1C7DCDA19462}" sibTransId="{F492A1FC-5482-4705-8F88-B09272668670}"/>
    <dgm:cxn modelId="{F21EA38E-16D8-4A30-B063-B18FDAF84BB2}" srcId="{8A4E207B-A86B-456B-B451-998B33F6F837}" destId="{CA38F73B-AFDE-4479-9A74-AE0D1764486E}" srcOrd="1" destOrd="0" parTransId="{18C989EC-7529-4FB5-A377-7CA1AB07919F}" sibTransId="{E80125A0-35E6-471B-8CA8-8247A4E027B0}"/>
    <dgm:cxn modelId="{4616C1A7-2992-4805-89A6-FD84DCB3982C}" type="presOf" srcId="{F8E59023-00EF-4888-8BA9-4B506A9981CA}" destId="{89DEF2C1-8BDC-48BC-B0F3-A30CE6CA0D19}" srcOrd="0" destOrd="0" presId="urn:microsoft.com/office/officeart/2005/8/layout/orgChart1"/>
    <dgm:cxn modelId="{ECD0F5AE-4336-4F9F-B6DD-C3DCCC83D3C1}" type="presOf" srcId="{8A4E207B-A86B-456B-B451-998B33F6F837}" destId="{BD4E55EF-3247-47CC-BF58-514BFC342D83}" srcOrd="0" destOrd="0" presId="urn:microsoft.com/office/officeart/2005/8/layout/orgChart1"/>
    <dgm:cxn modelId="{8836D2B8-9F6A-420F-A1C0-2595D8C50E31}" type="presOf" srcId="{8CE9D3F8-A5E6-4376-BD30-9262806CCDB6}" destId="{E3A0F463-8216-4F3A-A341-5F6157590910}" srcOrd="0" destOrd="0" presId="urn:microsoft.com/office/officeart/2005/8/layout/orgChart1"/>
    <dgm:cxn modelId="{2BA74FC5-1A68-48F7-82DB-D4D01E8258D5}" srcId="{8A4E207B-A86B-456B-B451-998B33F6F837}" destId="{8CE9D3F8-A5E6-4376-BD30-9262806CCDB6}" srcOrd="0" destOrd="0" parTransId="{7A467238-9920-4F33-8453-D66D7532846A}" sibTransId="{207A92DA-9925-4395-8179-7A94350E5447}"/>
    <dgm:cxn modelId="{809986D6-2BD7-409C-BE0B-DE0D28D62079}" srcId="{8A4E207B-A86B-456B-B451-998B33F6F837}" destId="{7247CD3A-0361-422C-88AA-64B6613301B3}" srcOrd="3" destOrd="0" parTransId="{9746E823-24ED-4F38-B900-4D80AB30D12D}" sibTransId="{F6B05B5B-B274-41B6-82CE-CF480E9FA183}"/>
    <dgm:cxn modelId="{BE8005E4-F1B4-439E-87CC-526957199127}" srcId="{411C1B50-3FE5-4A19-BF66-BA7D72911C3D}" destId="{8A4E207B-A86B-456B-B451-998B33F6F837}" srcOrd="0" destOrd="0" parTransId="{EF65F3B1-14CB-4E52-9A64-322289A76366}" sibTransId="{DBA393EB-D375-442C-A0BC-BA201912412D}"/>
    <dgm:cxn modelId="{B995BEEB-3B9F-4803-8D98-B8D924D0B50B}" type="presOf" srcId="{8A4E207B-A86B-456B-B451-998B33F6F837}" destId="{53065760-BBDE-4A05-9BAF-558F5A46564A}" srcOrd="1" destOrd="0" presId="urn:microsoft.com/office/officeart/2005/8/layout/orgChart1"/>
    <dgm:cxn modelId="{03F09EC3-2819-4D84-B87D-5E89071AB878}" type="presParOf" srcId="{CB4EC083-65EF-41A1-9428-022A755C17EE}" destId="{5BC76C62-356A-4C33-A740-2F37FB81ECCB}" srcOrd="0" destOrd="0" presId="urn:microsoft.com/office/officeart/2005/8/layout/orgChart1"/>
    <dgm:cxn modelId="{ED04082C-30E2-45A6-B95C-AB67CA82BEA6}" type="presParOf" srcId="{5BC76C62-356A-4C33-A740-2F37FB81ECCB}" destId="{678CBE45-3298-4B33-8194-B7B1CD979BAD}" srcOrd="0" destOrd="0" presId="urn:microsoft.com/office/officeart/2005/8/layout/orgChart1"/>
    <dgm:cxn modelId="{C13A43DE-499B-42F1-A398-789DAA6CF2CB}" type="presParOf" srcId="{678CBE45-3298-4B33-8194-B7B1CD979BAD}" destId="{BD4E55EF-3247-47CC-BF58-514BFC342D83}" srcOrd="0" destOrd="0" presId="urn:microsoft.com/office/officeart/2005/8/layout/orgChart1"/>
    <dgm:cxn modelId="{124F5D02-8C5F-431B-A98B-F1E7611F3968}" type="presParOf" srcId="{678CBE45-3298-4B33-8194-B7B1CD979BAD}" destId="{53065760-BBDE-4A05-9BAF-558F5A46564A}" srcOrd="1" destOrd="0" presId="urn:microsoft.com/office/officeart/2005/8/layout/orgChart1"/>
    <dgm:cxn modelId="{EC71CCEA-355E-4CB7-917E-402493FC2153}" type="presParOf" srcId="{5BC76C62-356A-4C33-A740-2F37FB81ECCB}" destId="{2F78FF40-444C-4DE0-A99D-AC9B050F5367}" srcOrd="1" destOrd="0" presId="urn:microsoft.com/office/officeart/2005/8/layout/orgChart1"/>
    <dgm:cxn modelId="{3FB6E27D-0E24-41FF-A0A1-CC9B2B1E299F}" type="presParOf" srcId="{2F78FF40-444C-4DE0-A99D-AC9B050F5367}" destId="{C3387D2F-49DD-4501-A024-FD621C75C873}" srcOrd="0" destOrd="0" presId="urn:microsoft.com/office/officeart/2005/8/layout/orgChart1"/>
    <dgm:cxn modelId="{4BEC3077-428C-4750-9229-B18B77DDA1FC}" type="presParOf" srcId="{2F78FF40-444C-4DE0-A99D-AC9B050F5367}" destId="{DC6780C6-037E-43A9-A8F8-31E9E8CA932F}" srcOrd="1" destOrd="0" presId="urn:microsoft.com/office/officeart/2005/8/layout/orgChart1"/>
    <dgm:cxn modelId="{304069EA-615A-4B3F-B03B-0836E8C11CB1}" type="presParOf" srcId="{DC6780C6-037E-43A9-A8F8-31E9E8CA932F}" destId="{57137AAF-6B0F-458A-B9B9-7F33A77672AC}" srcOrd="0" destOrd="0" presId="urn:microsoft.com/office/officeart/2005/8/layout/orgChart1"/>
    <dgm:cxn modelId="{1A2FD3C6-17B6-4D25-A3BC-FE6FB37EA9CC}" type="presParOf" srcId="{57137AAF-6B0F-458A-B9B9-7F33A77672AC}" destId="{E3A0F463-8216-4F3A-A341-5F6157590910}" srcOrd="0" destOrd="0" presId="urn:microsoft.com/office/officeart/2005/8/layout/orgChart1"/>
    <dgm:cxn modelId="{E2CE95A6-E6D7-4095-B548-D546AF45067E}" type="presParOf" srcId="{57137AAF-6B0F-458A-B9B9-7F33A77672AC}" destId="{E8100BE9-22D7-461A-A96D-98F7CB063701}" srcOrd="1" destOrd="0" presId="urn:microsoft.com/office/officeart/2005/8/layout/orgChart1"/>
    <dgm:cxn modelId="{8E964D5C-40B7-4567-81C4-16B111FE509E}" type="presParOf" srcId="{DC6780C6-037E-43A9-A8F8-31E9E8CA932F}" destId="{38E626D3-1CE6-4D2C-8600-5693EF383A86}" srcOrd="1" destOrd="0" presId="urn:microsoft.com/office/officeart/2005/8/layout/orgChart1"/>
    <dgm:cxn modelId="{D6D9ED53-ACA4-496E-A02C-B23E8B462E17}" type="presParOf" srcId="{DC6780C6-037E-43A9-A8F8-31E9E8CA932F}" destId="{30E61260-B68C-419D-A6CB-2842EBDF7036}" srcOrd="2" destOrd="0" presId="urn:microsoft.com/office/officeart/2005/8/layout/orgChart1"/>
    <dgm:cxn modelId="{EAE5A738-A1FB-42E0-B461-DB53EEAB05B2}" type="presParOf" srcId="{2F78FF40-444C-4DE0-A99D-AC9B050F5367}" destId="{DE3651ED-8DCF-4E07-B1F9-A58DEBFD9697}" srcOrd="2" destOrd="0" presId="urn:microsoft.com/office/officeart/2005/8/layout/orgChart1"/>
    <dgm:cxn modelId="{88059851-5D88-45E9-8370-26912EB12E7E}" type="presParOf" srcId="{2F78FF40-444C-4DE0-A99D-AC9B050F5367}" destId="{7AB15F9F-4052-4FC3-AD96-A11ED53E9B20}" srcOrd="3" destOrd="0" presId="urn:microsoft.com/office/officeart/2005/8/layout/orgChart1"/>
    <dgm:cxn modelId="{D7C5B8CD-C8B3-41D0-B70F-36B2BEB970C8}" type="presParOf" srcId="{7AB15F9F-4052-4FC3-AD96-A11ED53E9B20}" destId="{868B6122-572D-45A6-94BC-562EC487FAF1}" srcOrd="0" destOrd="0" presId="urn:microsoft.com/office/officeart/2005/8/layout/orgChart1"/>
    <dgm:cxn modelId="{4B17D799-7D21-4D34-8D24-904E88FF432A}" type="presParOf" srcId="{868B6122-572D-45A6-94BC-562EC487FAF1}" destId="{FD477EDF-D457-41B3-96D9-F9DB302354F8}" srcOrd="0" destOrd="0" presId="urn:microsoft.com/office/officeart/2005/8/layout/orgChart1"/>
    <dgm:cxn modelId="{F06D96AC-C846-4423-B66A-0236EA85E31C}" type="presParOf" srcId="{868B6122-572D-45A6-94BC-562EC487FAF1}" destId="{6B7F8F91-8E04-44CD-8A17-07F52BEF6811}" srcOrd="1" destOrd="0" presId="urn:microsoft.com/office/officeart/2005/8/layout/orgChart1"/>
    <dgm:cxn modelId="{50240653-6D96-4119-8D64-1D2EDD70E59B}" type="presParOf" srcId="{7AB15F9F-4052-4FC3-AD96-A11ED53E9B20}" destId="{F41EBF9F-73A8-4B7A-BA38-72336D954BA1}" srcOrd="1" destOrd="0" presId="urn:microsoft.com/office/officeart/2005/8/layout/orgChart1"/>
    <dgm:cxn modelId="{1CECA781-08F2-4B2B-99B4-C0D51C42CD69}" type="presParOf" srcId="{7AB15F9F-4052-4FC3-AD96-A11ED53E9B20}" destId="{70BF66AF-88D8-43BF-927E-5B1B4FFE2769}" srcOrd="2" destOrd="0" presId="urn:microsoft.com/office/officeart/2005/8/layout/orgChart1"/>
    <dgm:cxn modelId="{5CAF9C51-5AD5-40CA-9D4D-B9E96924CB7C}" type="presParOf" srcId="{2F78FF40-444C-4DE0-A99D-AC9B050F5367}" destId="{7FDC7BDB-04EA-4824-9198-1CCEB07EEF52}" srcOrd="4" destOrd="0" presId="urn:microsoft.com/office/officeart/2005/8/layout/orgChart1"/>
    <dgm:cxn modelId="{8C6205ED-D36B-441B-BA40-779F2D3A560E}" type="presParOf" srcId="{2F78FF40-444C-4DE0-A99D-AC9B050F5367}" destId="{9CEBF10A-3C6B-4B0C-9953-BD11FCE0D9D8}" srcOrd="5" destOrd="0" presId="urn:microsoft.com/office/officeart/2005/8/layout/orgChart1"/>
    <dgm:cxn modelId="{6D3F96B5-0EFA-4759-8CBD-B6205090C28A}" type="presParOf" srcId="{9CEBF10A-3C6B-4B0C-9953-BD11FCE0D9D8}" destId="{6F129355-5E5F-4AF0-9C33-DF40BBCAB620}" srcOrd="0" destOrd="0" presId="urn:microsoft.com/office/officeart/2005/8/layout/orgChart1"/>
    <dgm:cxn modelId="{803171EF-E83A-42A4-94A8-872A2457CEEE}" type="presParOf" srcId="{6F129355-5E5F-4AF0-9C33-DF40BBCAB620}" destId="{89DEF2C1-8BDC-48BC-B0F3-A30CE6CA0D19}" srcOrd="0" destOrd="0" presId="urn:microsoft.com/office/officeart/2005/8/layout/orgChart1"/>
    <dgm:cxn modelId="{E45A50DD-C68A-424C-B8CA-5571369CFB89}" type="presParOf" srcId="{6F129355-5E5F-4AF0-9C33-DF40BBCAB620}" destId="{70441F23-4886-4173-8DBF-02B06D556CDC}" srcOrd="1" destOrd="0" presId="urn:microsoft.com/office/officeart/2005/8/layout/orgChart1"/>
    <dgm:cxn modelId="{94D37FE7-978F-4C98-AE21-9A867DD4BB4B}" type="presParOf" srcId="{9CEBF10A-3C6B-4B0C-9953-BD11FCE0D9D8}" destId="{1C59749F-1D1B-4A08-AFEB-C6729F9AAB75}" srcOrd="1" destOrd="0" presId="urn:microsoft.com/office/officeart/2005/8/layout/orgChart1"/>
    <dgm:cxn modelId="{F6E71885-F5E0-44A9-945B-55781726DA6C}" type="presParOf" srcId="{9CEBF10A-3C6B-4B0C-9953-BD11FCE0D9D8}" destId="{CE30E2B1-24D2-4B62-9DD4-D0778E6C4F2C}" srcOrd="2" destOrd="0" presId="urn:microsoft.com/office/officeart/2005/8/layout/orgChart1"/>
    <dgm:cxn modelId="{FBA3F614-D92D-469B-98B3-F223D6250441}" type="presParOf" srcId="{2F78FF40-444C-4DE0-A99D-AC9B050F5367}" destId="{87ECA8AD-BF57-4CD9-89B5-7A9A5D6D155C}" srcOrd="6" destOrd="0" presId="urn:microsoft.com/office/officeart/2005/8/layout/orgChart1"/>
    <dgm:cxn modelId="{B7C3EC71-3FEF-4C79-ADAA-02211E68A48A}" type="presParOf" srcId="{2F78FF40-444C-4DE0-A99D-AC9B050F5367}" destId="{D7FF09FE-9D08-43FE-A9AB-4C502C5296A2}" srcOrd="7" destOrd="0" presId="urn:microsoft.com/office/officeart/2005/8/layout/orgChart1"/>
    <dgm:cxn modelId="{9D629A68-BD16-4B54-B166-9359F2132251}" type="presParOf" srcId="{D7FF09FE-9D08-43FE-A9AB-4C502C5296A2}" destId="{8E141739-3789-414B-9B86-84F18B7894AF}" srcOrd="0" destOrd="0" presId="urn:microsoft.com/office/officeart/2005/8/layout/orgChart1"/>
    <dgm:cxn modelId="{777B69FF-A51F-4D00-BD6C-97D435EA2AD9}" type="presParOf" srcId="{8E141739-3789-414B-9B86-84F18B7894AF}" destId="{CAE9D020-3F99-4689-922F-4F8E45C65A39}" srcOrd="0" destOrd="0" presId="urn:microsoft.com/office/officeart/2005/8/layout/orgChart1"/>
    <dgm:cxn modelId="{75877760-7BE3-4A30-AB7E-1DA83B9880F1}" type="presParOf" srcId="{8E141739-3789-414B-9B86-84F18B7894AF}" destId="{D7485861-53BB-45C0-A877-E3A10E2BF834}" srcOrd="1" destOrd="0" presId="urn:microsoft.com/office/officeart/2005/8/layout/orgChart1"/>
    <dgm:cxn modelId="{9ACA57F4-2E58-4E2F-80C3-A0F01B36C721}" type="presParOf" srcId="{D7FF09FE-9D08-43FE-A9AB-4C502C5296A2}" destId="{23EF78A0-7E50-438B-BDCC-80F8D2FA07DE}" srcOrd="1" destOrd="0" presId="urn:microsoft.com/office/officeart/2005/8/layout/orgChart1"/>
    <dgm:cxn modelId="{E465E1CB-FFBE-4452-A339-F2328F094995}" type="presParOf" srcId="{D7FF09FE-9D08-43FE-A9AB-4C502C5296A2}" destId="{9BE6E1CF-5C81-49CA-8EA8-66AB7990EDE2}" srcOrd="2" destOrd="0" presId="urn:microsoft.com/office/officeart/2005/8/layout/orgChart1"/>
    <dgm:cxn modelId="{24985140-0A5B-46C5-AFC4-646EB29879BA}" type="presParOf" srcId="{5BC76C62-356A-4C33-A740-2F37FB81ECCB}" destId="{4B93AFB9-96BA-4A1C-921B-26C50B1F24A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1C1B50-3FE5-4A19-BF66-BA7D72911C3D}" type="doc">
      <dgm:prSet loTypeId="urn:microsoft.com/office/officeart/2005/8/layout/orgChart1" loCatId="hierarchy" qsTypeId="urn:microsoft.com/office/officeart/2005/8/quickstyle/simple2" qsCatId="simple" csTypeId="urn:microsoft.com/office/officeart/2005/8/colors/accent0_3" csCatId="mainScheme" phldr="1"/>
      <dgm:spPr/>
      <dgm:t>
        <a:bodyPr/>
        <a:lstStyle/>
        <a:p>
          <a:endParaRPr lang="en-AU"/>
        </a:p>
      </dgm:t>
    </dgm:pt>
    <dgm:pt modelId="{8A4E207B-A86B-456B-B451-998B33F6F837}">
      <dgm:prSet phldrT="[Text]" custT="1"/>
      <dgm:spPr/>
      <dgm:t>
        <a:bodyPr/>
        <a:lstStyle/>
        <a:p>
          <a:r>
            <a:rPr lang="en-AU" sz="2400" dirty="0"/>
            <a:t>Examples of some</a:t>
          </a:r>
        </a:p>
        <a:p>
          <a:r>
            <a:rPr lang="en-AU" sz="2400" dirty="0"/>
            <a:t>Microorganisms of concern</a:t>
          </a:r>
        </a:p>
      </dgm:t>
    </dgm:pt>
    <dgm:pt modelId="{EF65F3B1-14CB-4E52-9A64-322289A76366}" type="parTrans" cxnId="{BE8005E4-F1B4-439E-87CC-526957199127}">
      <dgm:prSet/>
      <dgm:spPr/>
      <dgm:t>
        <a:bodyPr/>
        <a:lstStyle/>
        <a:p>
          <a:endParaRPr lang="en-AU" sz="3200"/>
        </a:p>
      </dgm:t>
    </dgm:pt>
    <dgm:pt modelId="{DBA393EB-D375-442C-A0BC-BA201912412D}" type="sibTrans" cxnId="{BE8005E4-F1B4-439E-87CC-526957199127}">
      <dgm:prSet/>
      <dgm:spPr/>
      <dgm:t>
        <a:bodyPr/>
        <a:lstStyle/>
        <a:p>
          <a:endParaRPr lang="en-AU" sz="3200"/>
        </a:p>
      </dgm:t>
    </dgm:pt>
    <dgm:pt modelId="{8CE9D3F8-A5E6-4376-BD30-9262806CCDB6}">
      <dgm:prSet phldrT="[Text]" custT="1"/>
      <dgm:spPr/>
      <dgm:t>
        <a:bodyPr/>
        <a:lstStyle/>
        <a:p>
          <a:r>
            <a:rPr lang="en-AU" sz="2400" dirty="0"/>
            <a:t>Bacteria</a:t>
          </a:r>
        </a:p>
      </dgm:t>
    </dgm:pt>
    <dgm:pt modelId="{7A467238-9920-4F33-8453-D66D7532846A}" type="parTrans" cxnId="{2BA74FC5-1A68-48F7-82DB-D4D01E8258D5}">
      <dgm:prSet/>
      <dgm:spPr/>
      <dgm:t>
        <a:bodyPr/>
        <a:lstStyle/>
        <a:p>
          <a:endParaRPr lang="en-AU" sz="3200"/>
        </a:p>
      </dgm:t>
    </dgm:pt>
    <dgm:pt modelId="{207A92DA-9925-4395-8179-7A94350E5447}" type="sibTrans" cxnId="{2BA74FC5-1A68-48F7-82DB-D4D01E8258D5}">
      <dgm:prSet/>
      <dgm:spPr/>
      <dgm:t>
        <a:bodyPr/>
        <a:lstStyle/>
        <a:p>
          <a:endParaRPr lang="en-AU" sz="3200"/>
        </a:p>
      </dgm:t>
    </dgm:pt>
    <dgm:pt modelId="{CA38F73B-AFDE-4479-9A74-AE0D1764486E}">
      <dgm:prSet phldrT="[Text]" custT="1"/>
      <dgm:spPr/>
      <dgm:t>
        <a:bodyPr/>
        <a:lstStyle/>
        <a:p>
          <a:r>
            <a:rPr lang="en-AU" sz="2400" dirty="0"/>
            <a:t>Viruses</a:t>
          </a:r>
        </a:p>
      </dgm:t>
    </dgm:pt>
    <dgm:pt modelId="{18C989EC-7529-4FB5-A377-7CA1AB07919F}" type="parTrans" cxnId="{F21EA38E-16D8-4A30-B063-B18FDAF84BB2}">
      <dgm:prSet/>
      <dgm:spPr/>
      <dgm:t>
        <a:bodyPr/>
        <a:lstStyle/>
        <a:p>
          <a:endParaRPr lang="en-AU" sz="3200"/>
        </a:p>
      </dgm:t>
    </dgm:pt>
    <dgm:pt modelId="{E80125A0-35E6-471B-8CA8-8247A4E027B0}" type="sibTrans" cxnId="{F21EA38E-16D8-4A30-B063-B18FDAF84BB2}">
      <dgm:prSet/>
      <dgm:spPr/>
      <dgm:t>
        <a:bodyPr/>
        <a:lstStyle/>
        <a:p>
          <a:endParaRPr lang="en-AU" sz="3200"/>
        </a:p>
      </dgm:t>
    </dgm:pt>
    <dgm:pt modelId="{F8E59023-00EF-4888-8BA9-4B506A9981CA}">
      <dgm:prSet phldrT="[Text]" custT="1"/>
      <dgm:spPr/>
      <dgm:t>
        <a:bodyPr/>
        <a:lstStyle/>
        <a:p>
          <a:r>
            <a:rPr lang="en-AU" sz="2400" dirty="0"/>
            <a:t>Fungi</a:t>
          </a:r>
        </a:p>
      </dgm:t>
    </dgm:pt>
    <dgm:pt modelId="{4A19B9C2-88C9-4340-AEE6-1C7DCDA19462}" type="parTrans" cxnId="{7E258C82-C4A0-4E76-9807-899DFBEBCDBB}">
      <dgm:prSet/>
      <dgm:spPr/>
      <dgm:t>
        <a:bodyPr/>
        <a:lstStyle/>
        <a:p>
          <a:endParaRPr lang="en-AU" sz="3200"/>
        </a:p>
      </dgm:t>
    </dgm:pt>
    <dgm:pt modelId="{F492A1FC-5482-4705-8F88-B09272668670}" type="sibTrans" cxnId="{7E258C82-C4A0-4E76-9807-899DFBEBCDBB}">
      <dgm:prSet/>
      <dgm:spPr/>
      <dgm:t>
        <a:bodyPr/>
        <a:lstStyle/>
        <a:p>
          <a:endParaRPr lang="en-AU" sz="3200"/>
        </a:p>
      </dgm:t>
    </dgm:pt>
    <dgm:pt modelId="{7247CD3A-0361-422C-88AA-64B6613301B3}">
      <dgm:prSet custT="1"/>
      <dgm:spPr/>
      <dgm:t>
        <a:bodyPr/>
        <a:lstStyle/>
        <a:p>
          <a:r>
            <a:rPr lang="en-AU" sz="2400" dirty="0"/>
            <a:t>Parasites</a:t>
          </a:r>
        </a:p>
      </dgm:t>
    </dgm:pt>
    <dgm:pt modelId="{9746E823-24ED-4F38-B900-4D80AB30D12D}" type="parTrans" cxnId="{809986D6-2BD7-409C-BE0B-DE0D28D62079}">
      <dgm:prSet/>
      <dgm:spPr/>
      <dgm:t>
        <a:bodyPr/>
        <a:lstStyle/>
        <a:p>
          <a:endParaRPr lang="en-AU" sz="3200"/>
        </a:p>
      </dgm:t>
    </dgm:pt>
    <dgm:pt modelId="{F6B05B5B-B274-41B6-82CE-CF480E9FA183}" type="sibTrans" cxnId="{809986D6-2BD7-409C-BE0B-DE0D28D62079}">
      <dgm:prSet/>
      <dgm:spPr/>
      <dgm:t>
        <a:bodyPr/>
        <a:lstStyle/>
        <a:p>
          <a:endParaRPr lang="en-AU" sz="3200"/>
        </a:p>
      </dgm:t>
    </dgm:pt>
    <dgm:pt modelId="{CB4EC083-65EF-41A1-9428-022A755C17EE}" type="pres">
      <dgm:prSet presAssocID="{411C1B50-3FE5-4A19-BF66-BA7D72911C3D}" presName="hierChild1" presStyleCnt="0">
        <dgm:presLayoutVars>
          <dgm:orgChart val="1"/>
          <dgm:chPref val="1"/>
          <dgm:dir/>
          <dgm:animOne val="branch"/>
          <dgm:animLvl val="lvl"/>
          <dgm:resizeHandles/>
        </dgm:presLayoutVars>
      </dgm:prSet>
      <dgm:spPr/>
    </dgm:pt>
    <dgm:pt modelId="{5BC76C62-356A-4C33-A740-2F37FB81ECCB}" type="pres">
      <dgm:prSet presAssocID="{8A4E207B-A86B-456B-B451-998B33F6F837}" presName="hierRoot1" presStyleCnt="0">
        <dgm:presLayoutVars>
          <dgm:hierBranch val="init"/>
        </dgm:presLayoutVars>
      </dgm:prSet>
      <dgm:spPr/>
    </dgm:pt>
    <dgm:pt modelId="{678CBE45-3298-4B33-8194-B7B1CD979BAD}" type="pres">
      <dgm:prSet presAssocID="{8A4E207B-A86B-456B-B451-998B33F6F837}" presName="rootComposite1" presStyleCnt="0"/>
      <dgm:spPr/>
    </dgm:pt>
    <dgm:pt modelId="{BD4E55EF-3247-47CC-BF58-514BFC342D83}" type="pres">
      <dgm:prSet presAssocID="{8A4E207B-A86B-456B-B451-998B33F6F837}" presName="rootText1" presStyleLbl="node0" presStyleIdx="0" presStyleCnt="1" custScaleX="170219">
        <dgm:presLayoutVars>
          <dgm:chPref val="3"/>
        </dgm:presLayoutVars>
      </dgm:prSet>
      <dgm:spPr/>
    </dgm:pt>
    <dgm:pt modelId="{53065760-BBDE-4A05-9BAF-558F5A46564A}" type="pres">
      <dgm:prSet presAssocID="{8A4E207B-A86B-456B-B451-998B33F6F837}" presName="rootConnector1" presStyleLbl="node1" presStyleIdx="0" presStyleCnt="0"/>
      <dgm:spPr/>
    </dgm:pt>
    <dgm:pt modelId="{2F78FF40-444C-4DE0-A99D-AC9B050F5367}" type="pres">
      <dgm:prSet presAssocID="{8A4E207B-A86B-456B-B451-998B33F6F837}" presName="hierChild2" presStyleCnt="0"/>
      <dgm:spPr/>
    </dgm:pt>
    <dgm:pt modelId="{C3387D2F-49DD-4501-A024-FD621C75C873}" type="pres">
      <dgm:prSet presAssocID="{7A467238-9920-4F33-8453-D66D7532846A}" presName="Name37" presStyleLbl="parChTrans1D2" presStyleIdx="0" presStyleCnt="4"/>
      <dgm:spPr/>
    </dgm:pt>
    <dgm:pt modelId="{DC6780C6-037E-43A9-A8F8-31E9E8CA932F}" type="pres">
      <dgm:prSet presAssocID="{8CE9D3F8-A5E6-4376-BD30-9262806CCDB6}" presName="hierRoot2" presStyleCnt="0">
        <dgm:presLayoutVars>
          <dgm:hierBranch val="init"/>
        </dgm:presLayoutVars>
      </dgm:prSet>
      <dgm:spPr/>
    </dgm:pt>
    <dgm:pt modelId="{57137AAF-6B0F-458A-B9B9-7F33A77672AC}" type="pres">
      <dgm:prSet presAssocID="{8CE9D3F8-A5E6-4376-BD30-9262806CCDB6}" presName="rootComposite" presStyleCnt="0"/>
      <dgm:spPr/>
    </dgm:pt>
    <dgm:pt modelId="{E3A0F463-8216-4F3A-A341-5F6157590910}" type="pres">
      <dgm:prSet presAssocID="{8CE9D3F8-A5E6-4376-BD30-9262806CCDB6}" presName="rootText" presStyleLbl="node2" presStyleIdx="0" presStyleCnt="4">
        <dgm:presLayoutVars>
          <dgm:chPref val="3"/>
        </dgm:presLayoutVars>
      </dgm:prSet>
      <dgm:spPr/>
    </dgm:pt>
    <dgm:pt modelId="{E8100BE9-22D7-461A-A96D-98F7CB063701}" type="pres">
      <dgm:prSet presAssocID="{8CE9D3F8-A5E6-4376-BD30-9262806CCDB6}" presName="rootConnector" presStyleLbl="node2" presStyleIdx="0" presStyleCnt="4"/>
      <dgm:spPr/>
    </dgm:pt>
    <dgm:pt modelId="{38E626D3-1CE6-4D2C-8600-5693EF383A86}" type="pres">
      <dgm:prSet presAssocID="{8CE9D3F8-A5E6-4376-BD30-9262806CCDB6}" presName="hierChild4" presStyleCnt="0"/>
      <dgm:spPr/>
    </dgm:pt>
    <dgm:pt modelId="{30E61260-B68C-419D-A6CB-2842EBDF7036}" type="pres">
      <dgm:prSet presAssocID="{8CE9D3F8-A5E6-4376-BD30-9262806CCDB6}" presName="hierChild5" presStyleCnt="0"/>
      <dgm:spPr/>
    </dgm:pt>
    <dgm:pt modelId="{DE3651ED-8DCF-4E07-B1F9-A58DEBFD9697}" type="pres">
      <dgm:prSet presAssocID="{18C989EC-7529-4FB5-A377-7CA1AB07919F}" presName="Name37" presStyleLbl="parChTrans1D2" presStyleIdx="1" presStyleCnt="4"/>
      <dgm:spPr/>
    </dgm:pt>
    <dgm:pt modelId="{7AB15F9F-4052-4FC3-AD96-A11ED53E9B20}" type="pres">
      <dgm:prSet presAssocID="{CA38F73B-AFDE-4479-9A74-AE0D1764486E}" presName="hierRoot2" presStyleCnt="0">
        <dgm:presLayoutVars>
          <dgm:hierBranch val="init"/>
        </dgm:presLayoutVars>
      </dgm:prSet>
      <dgm:spPr/>
    </dgm:pt>
    <dgm:pt modelId="{868B6122-572D-45A6-94BC-562EC487FAF1}" type="pres">
      <dgm:prSet presAssocID="{CA38F73B-AFDE-4479-9A74-AE0D1764486E}" presName="rootComposite" presStyleCnt="0"/>
      <dgm:spPr/>
    </dgm:pt>
    <dgm:pt modelId="{FD477EDF-D457-41B3-96D9-F9DB302354F8}" type="pres">
      <dgm:prSet presAssocID="{CA38F73B-AFDE-4479-9A74-AE0D1764486E}" presName="rootText" presStyleLbl="node2" presStyleIdx="1" presStyleCnt="4">
        <dgm:presLayoutVars>
          <dgm:chPref val="3"/>
        </dgm:presLayoutVars>
      </dgm:prSet>
      <dgm:spPr/>
    </dgm:pt>
    <dgm:pt modelId="{6B7F8F91-8E04-44CD-8A17-07F52BEF6811}" type="pres">
      <dgm:prSet presAssocID="{CA38F73B-AFDE-4479-9A74-AE0D1764486E}" presName="rootConnector" presStyleLbl="node2" presStyleIdx="1" presStyleCnt="4"/>
      <dgm:spPr/>
    </dgm:pt>
    <dgm:pt modelId="{F41EBF9F-73A8-4B7A-BA38-72336D954BA1}" type="pres">
      <dgm:prSet presAssocID="{CA38F73B-AFDE-4479-9A74-AE0D1764486E}" presName="hierChild4" presStyleCnt="0"/>
      <dgm:spPr/>
    </dgm:pt>
    <dgm:pt modelId="{70BF66AF-88D8-43BF-927E-5B1B4FFE2769}" type="pres">
      <dgm:prSet presAssocID="{CA38F73B-AFDE-4479-9A74-AE0D1764486E}" presName="hierChild5" presStyleCnt="0"/>
      <dgm:spPr/>
    </dgm:pt>
    <dgm:pt modelId="{7FDC7BDB-04EA-4824-9198-1CCEB07EEF52}" type="pres">
      <dgm:prSet presAssocID="{4A19B9C2-88C9-4340-AEE6-1C7DCDA19462}" presName="Name37" presStyleLbl="parChTrans1D2" presStyleIdx="2" presStyleCnt="4"/>
      <dgm:spPr/>
    </dgm:pt>
    <dgm:pt modelId="{9CEBF10A-3C6B-4B0C-9953-BD11FCE0D9D8}" type="pres">
      <dgm:prSet presAssocID="{F8E59023-00EF-4888-8BA9-4B506A9981CA}" presName="hierRoot2" presStyleCnt="0">
        <dgm:presLayoutVars>
          <dgm:hierBranch val="init"/>
        </dgm:presLayoutVars>
      </dgm:prSet>
      <dgm:spPr/>
    </dgm:pt>
    <dgm:pt modelId="{6F129355-5E5F-4AF0-9C33-DF40BBCAB620}" type="pres">
      <dgm:prSet presAssocID="{F8E59023-00EF-4888-8BA9-4B506A9981CA}" presName="rootComposite" presStyleCnt="0"/>
      <dgm:spPr/>
    </dgm:pt>
    <dgm:pt modelId="{89DEF2C1-8BDC-48BC-B0F3-A30CE6CA0D19}" type="pres">
      <dgm:prSet presAssocID="{F8E59023-00EF-4888-8BA9-4B506A9981CA}" presName="rootText" presStyleLbl="node2" presStyleIdx="2" presStyleCnt="4" custLinFactNeighborX="3598">
        <dgm:presLayoutVars>
          <dgm:chPref val="3"/>
        </dgm:presLayoutVars>
      </dgm:prSet>
      <dgm:spPr/>
    </dgm:pt>
    <dgm:pt modelId="{70441F23-4886-4173-8DBF-02B06D556CDC}" type="pres">
      <dgm:prSet presAssocID="{F8E59023-00EF-4888-8BA9-4B506A9981CA}" presName="rootConnector" presStyleLbl="node2" presStyleIdx="2" presStyleCnt="4"/>
      <dgm:spPr/>
    </dgm:pt>
    <dgm:pt modelId="{1C59749F-1D1B-4A08-AFEB-C6729F9AAB75}" type="pres">
      <dgm:prSet presAssocID="{F8E59023-00EF-4888-8BA9-4B506A9981CA}" presName="hierChild4" presStyleCnt="0"/>
      <dgm:spPr/>
    </dgm:pt>
    <dgm:pt modelId="{CE30E2B1-24D2-4B62-9DD4-D0778E6C4F2C}" type="pres">
      <dgm:prSet presAssocID="{F8E59023-00EF-4888-8BA9-4B506A9981CA}" presName="hierChild5" presStyleCnt="0"/>
      <dgm:spPr/>
    </dgm:pt>
    <dgm:pt modelId="{87ECA8AD-BF57-4CD9-89B5-7A9A5D6D155C}" type="pres">
      <dgm:prSet presAssocID="{9746E823-24ED-4F38-B900-4D80AB30D12D}" presName="Name37" presStyleLbl="parChTrans1D2" presStyleIdx="3" presStyleCnt="4"/>
      <dgm:spPr/>
    </dgm:pt>
    <dgm:pt modelId="{D7FF09FE-9D08-43FE-A9AB-4C502C5296A2}" type="pres">
      <dgm:prSet presAssocID="{7247CD3A-0361-422C-88AA-64B6613301B3}" presName="hierRoot2" presStyleCnt="0">
        <dgm:presLayoutVars>
          <dgm:hierBranch val="init"/>
        </dgm:presLayoutVars>
      </dgm:prSet>
      <dgm:spPr/>
    </dgm:pt>
    <dgm:pt modelId="{8E141739-3789-414B-9B86-84F18B7894AF}" type="pres">
      <dgm:prSet presAssocID="{7247CD3A-0361-422C-88AA-64B6613301B3}" presName="rootComposite" presStyleCnt="0"/>
      <dgm:spPr/>
    </dgm:pt>
    <dgm:pt modelId="{CAE9D020-3F99-4689-922F-4F8E45C65A39}" type="pres">
      <dgm:prSet presAssocID="{7247CD3A-0361-422C-88AA-64B6613301B3}" presName="rootText" presStyleLbl="node2" presStyleIdx="3" presStyleCnt="4">
        <dgm:presLayoutVars>
          <dgm:chPref val="3"/>
        </dgm:presLayoutVars>
      </dgm:prSet>
      <dgm:spPr/>
    </dgm:pt>
    <dgm:pt modelId="{D7485861-53BB-45C0-A877-E3A10E2BF834}" type="pres">
      <dgm:prSet presAssocID="{7247CD3A-0361-422C-88AA-64B6613301B3}" presName="rootConnector" presStyleLbl="node2" presStyleIdx="3" presStyleCnt="4"/>
      <dgm:spPr/>
    </dgm:pt>
    <dgm:pt modelId="{23EF78A0-7E50-438B-BDCC-80F8D2FA07DE}" type="pres">
      <dgm:prSet presAssocID="{7247CD3A-0361-422C-88AA-64B6613301B3}" presName="hierChild4" presStyleCnt="0"/>
      <dgm:spPr/>
    </dgm:pt>
    <dgm:pt modelId="{9BE6E1CF-5C81-49CA-8EA8-66AB7990EDE2}" type="pres">
      <dgm:prSet presAssocID="{7247CD3A-0361-422C-88AA-64B6613301B3}" presName="hierChild5" presStyleCnt="0"/>
      <dgm:spPr/>
    </dgm:pt>
    <dgm:pt modelId="{4B93AFB9-96BA-4A1C-921B-26C50B1F24AF}" type="pres">
      <dgm:prSet presAssocID="{8A4E207B-A86B-456B-B451-998B33F6F837}" presName="hierChild3" presStyleCnt="0"/>
      <dgm:spPr/>
    </dgm:pt>
  </dgm:ptLst>
  <dgm:cxnLst>
    <dgm:cxn modelId="{13E2AA06-8622-4AA3-B75C-9E3D0A0EB359}" type="presOf" srcId="{7247CD3A-0361-422C-88AA-64B6613301B3}" destId="{CAE9D020-3F99-4689-922F-4F8E45C65A39}" srcOrd="0" destOrd="0" presId="urn:microsoft.com/office/officeart/2005/8/layout/orgChart1"/>
    <dgm:cxn modelId="{FE05C416-2052-40AE-B851-F4AA0400C79D}" type="presOf" srcId="{9746E823-24ED-4F38-B900-4D80AB30D12D}" destId="{87ECA8AD-BF57-4CD9-89B5-7A9A5D6D155C}" srcOrd="0" destOrd="0" presId="urn:microsoft.com/office/officeart/2005/8/layout/orgChart1"/>
    <dgm:cxn modelId="{07E3B317-531A-4CAE-86AD-8B5D993EDEE3}" type="presOf" srcId="{F8E59023-00EF-4888-8BA9-4B506A9981CA}" destId="{70441F23-4886-4173-8DBF-02B06D556CDC}" srcOrd="1" destOrd="0" presId="urn:microsoft.com/office/officeart/2005/8/layout/orgChart1"/>
    <dgm:cxn modelId="{AD65DD1A-3184-4ACB-83DD-8FA54848D858}" type="presOf" srcId="{4A19B9C2-88C9-4340-AEE6-1C7DCDA19462}" destId="{7FDC7BDB-04EA-4824-9198-1CCEB07EEF52}" srcOrd="0" destOrd="0" presId="urn:microsoft.com/office/officeart/2005/8/layout/orgChart1"/>
    <dgm:cxn modelId="{92918223-6649-4DD1-B702-E345584C0575}" type="presOf" srcId="{7247CD3A-0361-422C-88AA-64B6613301B3}" destId="{D7485861-53BB-45C0-A877-E3A10E2BF834}" srcOrd="1" destOrd="0" presId="urn:microsoft.com/office/officeart/2005/8/layout/orgChart1"/>
    <dgm:cxn modelId="{F1925626-C8CC-4D81-B1A4-0D17ECD2E1C5}" type="presOf" srcId="{8CE9D3F8-A5E6-4376-BD30-9262806CCDB6}" destId="{E8100BE9-22D7-461A-A96D-98F7CB063701}" srcOrd="1" destOrd="0" presId="urn:microsoft.com/office/officeart/2005/8/layout/orgChart1"/>
    <dgm:cxn modelId="{C459C02E-E0BC-4563-8F7F-E1BD4FC4ED7E}" type="presOf" srcId="{CA38F73B-AFDE-4479-9A74-AE0D1764486E}" destId="{FD477EDF-D457-41B3-96D9-F9DB302354F8}" srcOrd="0" destOrd="0" presId="urn:microsoft.com/office/officeart/2005/8/layout/orgChart1"/>
    <dgm:cxn modelId="{DF94B964-F81D-45BF-90FB-95B03B2F3070}" type="presOf" srcId="{CA38F73B-AFDE-4479-9A74-AE0D1764486E}" destId="{6B7F8F91-8E04-44CD-8A17-07F52BEF6811}" srcOrd="1" destOrd="0" presId="urn:microsoft.com/office/officeart/2005/8/layout/orgChart1"/>
    <dgm:cxn modelId="{8396BA47-AECA-4BB2-B8AD-E23E687CD002}" type="presOf" srcId="{18C989EC-7529-4FB5-A377-7CA1AB07919F}" destId="{DE3651ED-8DCF-4E07-B1F9-A58DEBFD9697}" srcOrd="0" destOrd="0" presId="urn:microsoft.com/office/officeart/2005/8/layout/orgChart1"/>
    <dgm:cxn modelId="{F4B40651-CD43-4F5B-8A2B-63C7CFAAA55F}" type="presOf" srcId="{411C1B50-3FE5-4A19-BF66-BA7D72911C3D}" destId="{CB4EC083-65EF-41A1-9428-022A755C17EE}" srcOrd="0" destOrd="0" presId="urn:microsoft.com/office/officeart/2005/8/layout/orgChart1"/>
    <dgm:cxn modelId="{147E3480-55AF-454E-870F-D927B61C54E0}" type="presOf" srcId="{7A467238-9920-4F33-8453-D66D7532846A}" destId="{C3387D2F-49DD-4501-A024-FD621C75C873}" srcOrd="0" destOrd="0" presId="urn:microsoft.com/office/officeart/2005/8/layout/orgChart1"/>
    <dgm:cxn modelId="{7E258C82-C4A0-4E76-9807-899DFBEBCDBB}" srcId="{8A4E207B-A86B-456B-B451-998B33F6F837}" destId="{F8E59023-00EF-4888-8BA9-4B506A9981CA}" srcOrd="2" destOrd="0" parTransId="{4A19B9C2-88C9-4340-AEE6-1C7DCDA19462}" sibTransId="{F492A1FC-5482-4705-8F88-B09272668670}"/>
    <dgm:cxn modelId="{F21EA38E-16D8-4A30-B063-B18FDAF84BB2}" srcId="{8A4E207B-A86B-456B-B451-998B33F6F837}" destId="{CA38F73B-AFDE-4479-9A74-AE0D1764486E}" srcOrd="1" destOrd="0" parTransId="{18C989EC-7529-4FB5-A377-7CA1AB07919F}" sibTransId="{E80125A0-35E6-471B-8CA8-8247A4E027B0}"/>
    <dgm:cxn modelId="{4616C1A7-2992-4805-89A6-FD84DCB3982C}" type="presOf" srcId="{F8E59023-00EF-4888-8BA9-4B506A9981CA}" destId="{89DEF2C1-8BDC-48BC-B0F3-A30CE6CA0D19}" srcOrd="0" destOrd="0" presId="urn:microsoft.com/office/officeart/2005/8/layout/orgChart1"/>
    <dgm:cxn modelId="{ECD0F5AE-4336-4F9F-B6DD-C3DCCC83D3C1}" type="presOf" srcId="{8A4E207B-A86B-456B-B451-998B33F6F837}" destId="{BD4E55EF-3247-47CC-BF58-514BFC342D83}" srcOrd="0" destOrd="0" presId="urn:microsoft.com/office/officeart/2005/8/layout/orgChart1"/>
    <dgm:cxn modelId="{8836D2B8-9F6A-420F-A1C0-2595D8C50E31}" type="presOf" srcId="{8CE9D3F8-A5E6-4376-BD30-9262806CCDB6}" destId="{E3A0F463-8216-4F3A-A341-5F6157590910}" srcOrd="0" destOrd="0" presId="urn:microsoft.com/office/officeart/2005/8/layout/orgChart1"/>
    <dgm:cxn modelId="{2BA74FC5-1A68-48F7-82DB-D4D01E8258D5}" srcId="{8A4E207B-A86B-456B-B451-998B33F6F837}" destId="{8CE9D3F8-A5E6-4376-BD30-9262806CCDB6}" srcOrd="0" destOrd="0" parTransId="{7A467238-9920-4F33-8453-D66D7532846A}" sibTransId="{207A92DA-9925-4395-8179-7A94350E5447}"/>
    <dgm:cxn modelId="{809986D6-2BD7-409C-BE0B-DE0D28D62079}" srcId="{8A4E207B-A86B-456B-B451-998B33F6F837}" destId="{7247CD3A-0361-422C-88AA-64B6613301B3}" srcOrd="3" destOrd="0" parTransId="{9746E823-24ED-4F38-B900-4D80AB30D12D}" sibTransId="{F6B05B5B-B274-41B6-82CE-CF480E9FA183}"/>
    <dgm:cxn modelId="{BE8005E4-F1B4-439E-87CC-526957199127}" srcId="{411C1B50-3FE5-4A19-BF66-BA7D72911C3D}" destId="{8A4E207B-A86B-456B-B451-998B33F6F837}" srcOrd="0" destOrd="0" parTransId="{EF65F3B1-14CB-4E52-9A64-322289A76366}" sibTransId="{DBA393EB-D375-442C-A0BC-BA201912412D}"/>
    <dgm:cxn modelId="{B995BEEB-3B9F-4803-8D98-B8D924D0B50B}" type="presOf" srcId="{8A4E207B-A86B-456B-B451-998B33F6F837}" destId="{53065760-BBDE-4A05-9BAF-558F5A46564A}" srcOrd="1" destOrd="0" presId="urn:microsoft.com/office/officeart/2005/8/layout/orgChart1"/>
    <dgm:cxn modelId="{03F09EC3-2819-4D84-B87D-5E89071AB878}" type="presParOf" srcId="{CB4EC083-65EF-41A1-9428-022A755C17EE}" destId="{5BC76C62-356A-4C33-A740-2F37FB81ECCB}" srcOrd="0" destOrd="0" presId="urn:microsoft.com/office/officeart/2005/8/layout/orgChart1"/>
    <dgm:cxn modelId="{ED04082C-30E2-45A6-B95C-AB67CA82BEA6}" type="presParOf" srcId="{5BC76C62-356A-4C33-A740-2F37FB81ECCB}" destId="{678CBE45-3298-4B33-8194-B7B1CD979BAD}" srcOrd="0" destOrd="0" presId="urn:microsoft.com/office/officeart/2005/8/layout/orgChart1"/>
    <dgm:cxn modelId="{C13A43DE-499B-42F1-A398-789DAA6CF2CB}" type="presParOf" srcId="{678CBE45-3298-4B33-8194-B7B1CD979BAD}" destId="{BD4E55EF-3247-47CC-BF58-514BFC342D83}" srcOrd="0" destOrd="0" presId="urn:microsoft.com/office/officeart/2005/8/layout/orgChart1"/>
    <dgm:cxn modelId="{124F5D02-8C5F-431B-A98B-F1E7611F3968}" type="presParOf" srcId="{678CBE45-3298-4B33-8194-B7B1CD979BAD}" destId="{53065760-BBDE-4A05-9BAF-558F5A46564A}" srcOrd="1" destOrd="0" presId="urn:microsoft.com/office/officeart/2005/8/layout/orgChart1"/>
    <dgm:cxn modelId="{EC71CCEA-355E-4CB7-917E-402493FC2153}" type="presParOf" srcId="{5BC76C62-356A-4C33-A740-2F37FB81ECCB}" destId="{2F78FF40-444C-4DE0-A99D-AC9B050F5367}" srcOrd="1" destOrd="0" presId="urn:microsoft.com/office/officeart/2005/8/layout/orgChart1"/>
    <dgm:cxn modelId="{3FB6E27D-0E24-41FF-A0A1-CC9B2B1E299F}" type="presParOf" srcId="{2F78FF40-444C-4DE0-A99D-AC9B050F5367}" destId="{C3387D2F-49DD-4501-A024-FD621C75C873}" srcOrd="0" destOrd="0" presId="urn:microsoft.com/office/officeart/2005/8/layout/orgChart1"/>
    <dgm:cxn modelId="{4BEC3077-428C-4750-9229-B18B77DDA1FC}" type="presParOf" srcId="{2F78FF40-444C-4DE0-A99D-AC9B050F5367}" destId="{DC6780C6-037E-43A9-A8F8-31E9E8CA932F}" srcOrd="1" destOrd="0" presId="urn:microsoft.com/office/officeart/2005/8/layout/orgChart1"/>
    <dgm:cxn modelId="{304069EA-615A-4B3F-B03B-0836E8C11CB1}" type="presParOf" srcId="{DC6780C6-037E-43A9-A8F8-31E9E8CA932F}" destId="{57137AAF-6B0F-458A-B9B9-7F33A77672AC}" srcOrd="0" destOrd="0" presId="urn:microsoft.com/office/officeart/2005/8/layout/orgChart1"/>
    <dgm:cxn modelId="{1A2FD3C6-17B6-4D25-A3BC-FE6FB37EA9CC}" type="presParOf" srcId="{57137AAF-6B0F-458A-B9B9-7F33A77672AC}" destId="{E3A0F463-8216-4F3A-A341-5F6157590910}" srcOrd="0" destOrd="0" presId="urn:microsoft.com/office/officeart/2005/8/layout/orgChart1"/>
    <dgm:cxn modelId="{E2CE95A6-E6D7-4095-B548-D546AF45067E}" type="presParOf" srcId="{57137AAF-6B0F-458A-B9B9-7F33A77672AC}" destId="{E8100BE9-22D7-461A-A96D-98F7CB063701}" srcOrd="1" destOrd="0" presId="urn:microsoft.com/office/officeart/2005/8/layout/orgChart1"/>
    <dgm:cxn modelId="{8E964D5C-40B7-4567-81C4-16B111FE509E}" type="presParOf" srcId="{DC6780C6-037E-43A9-A8F8-31E9E8CA932F}" destId="{38E626D3-1CE6-4D2C-8600-5693EF383A86}" srcOrd="1" destOrd="0" presId="urn:microsoft.com/office/officeart/2005/8/layout/orgChart1"/>
    <dgm:cxn modelId="{D6D9ED53-ACA4-496E-A02C-B23E8B462E17}" type="presParOf" srcId="{DC6780C6-037E-43A9-A8F8-31E9E8CA932F}" destId="{30E61260-B68C-419D-A6CB-2842EBDF7036}" srcOrd="2" destOrd="0" presId="urn:microsoft.com/office/officeart/2005/8/layout/orgChart1"/>
    <dgm:cxn modelId="{EAE5A738-A1FB-42E0-B461-DB53EEAB05B2}" type="presParOf" srcId="{2F78FF40-444C-4DE0-A99D-AC9B050F5367}" destId="{DE3651ED-8DCF-4E07-B1F9-A58DEBFD9697}" srcOrd="2" destOrd="0" presId="urn:microsoft.com/office/officeart/2005/8/layout/orgChart1"/>
    <dgm:cxn modelId="{88059851-5D88-45E9-8370-26912EB12E7E}" type="presParOf" srcId="{2F78FF40-444C-4DE0-A99D-AC9B050F5367}" destId="{7AB15F9F-4052-4FC3-AD96-A11ED53E9B20}" srcOrd="3" destOrd="0" presId="urn:microsoft.com/office/officeart/2005/8/layout/orgChart1"/>
    <dgm:cxn modelId="{D7C5B8CD-C8B3-41D0-B70F-36B2BEB970C8}" type="presParOf" srcId="{7AB15F9F-4052-4FC3-AD96-A11ED53E9B20}" destId="{868B6122-572D-45A6-94BC-562EC487FAF1}" srcOrd="0" destOrd="0" presId="urn:microsoft.com/office/officeart/2005/8/layout/orgChart1"/>
    <dgm:cxn modelId="{4B17D799-7D21-4D34-8D24-904E88FF432A}" type="presParOf" srcId="{868B6122-572D-45A6-94BC-562EC487FAF1}" destId="{FD477EDF-D457-41B3-96D9-F9DB302354F8}" srcOrd="0" destOrd="0" presId="urn:microsoft.com/office/officeart/2005/8/layout/orgChart1"/>
    <dgm:cxn modelId="{F06D96AC-C846-4423-B66A-0236EA85E31C}" type="presParOf" srcId="{868B6122-572D-45A6-94BC-562EC487FAF1}" destId="{6B7F8F91-8E04-44CD-8A17-07F52BEF6811}" srcOrd="1" destOrd="0" presId="urn:microsoft.com/office/officeart/2005/8/layout/orgChart1"/>
    <dgm:cxn modelId="{50240653-6D96-4119-8D64-1D2EDD70E59B}" type="presParOf" srcId="{7AB15F9F-4052-4FC3-AD96-A11ED53E9B20}" destId="{F41EBF9F-73A8-4B7A-BA38-72336D954BA1}" srcOrd="1" destOrd="0" presId="urn:microsoft.com/office/officeart/2005/8/layout/orgChart1"/>
    <dgm:cxn modelId="{1CECA781-08F2-4B2B-99B4-C0D51C42CD69}" type="presParOf" srcId="{7AB15F9F-4052-4FC3-AD96-A11ED53E9B20}" destId="{70BF66AF-88D8-43BF-927E-5B1B4FFE2769}" srcOrd="2" destOrd="0" presId="urn:microsoft.com/office/officeart/2005/8/layout/orgChart1"/>
    <dgm:cxn modelId="{5CAF9C51-5AD5-40CA-9D4D-B9E96924CB7C}" type="presParOf" srcId="{2F78FF40-444C-4DE0-A99D-AC9B050F5367}" destId="{7FDC7BDB-04EA-4824-9198-1CCEB07EEF52}" srcOrd="4" destOrd="0" presId="urn:microsoft.com/office/officeart/2005/8/layout/orgChart1"/>
    <dgm:cxn modelId="{8C6205ED-D36B-441B-BA40-779F2D3A560E}" type="presParOf" srcId="{2F78FF40-444C-4DE0-A99D-AC9B050F5367}" destId="{9CEBF10A-3C6B-4B0C-9953-BD11FCE0D9D8}" srcOrd="5" destOrd="0" presId="urn:microsoft.com/office/officeart/2005/8/layout/orgChart1"/>
    <dgm:cxn modelId="{6D3F96B5-0EFA-4759-8CBD-B6205090C28A}" type="presParOf" srcId="{9CEBF10A-3C6B-4B0C-9953-BD11FCE0D9D8}" destId="{6F129355-5E5F-4AF0-9C33-DF40BBCAB620}" srcOrd="0" destOrd="0" presId="urn:microsoft.com/office/officeart/2005/8/layout/orgChart1"/>
    <dgm:cxn modelId="{803171EF-E83A-42A4-94A8-872A2457CEEE}" type="presParOf" srcId="{6F129355-5E5F-4AF0-9C33-DF40BBCAB620}" destId="{89DEF2C1-8BDC-48BC-B0F3-A30CE6CA0D19}" srcOrd="0" destOrd="0" presId="urn:microsoft.com/office/officeart/2005/8/layout/orgChart1"/>
    <dgm:cxn modelId="{E45A50DD-C68A-424C-B8CA-5571369CFB89}" type="presParOf" srcId="{6F129355-5E5F-4AF0-9C33-DF40BBCAB620}" destId="{70441F23-4886-4173-8DBF-02B06D556CDC}" srcOrd="1" destOrd="0" presId="urn:microsoft.com/office/officeart/2005/8/layout/orgChart1"/>
    <dgm:cxn modelId="{94D37FE7-978F-4C98-AE21-9A867DD4BB4B}" type="presParOf" srcId="{9CEBF10A-3C6B-4B0C-9953-BD11FCE0D9D8}" destId="{1C59749F-1D1B-4A08-AFEB-C6729F9AAB75}" srcOrd="1" destOrd="0" presId="urn:microsoft.com/office/officeart/2005/8/layout/orgChart1"/>
    <dgm:cxn modelId="{F6E71885-F5E0-44A9-945B-55781726DA6C}" type="presParOf" srcId="{9CEBF10A-3C6B-4B0C-9953-BD11FCE0D9D8}" destId="{CE30E2B1-24D2-4B62-9DD4-D0778E6C4F2C}" srcOrd="2" destOrd="0" presId="urn:microsoft.com/office/officeart/2005/8/layout/orgChart1"/>
    <dgm:cxn modelId="{FBA3F614-D92D-469B-98B3-F223D6250441}" type="presParOf" srcId="{2F78FF40-444C-4DE0-A99D-AC9B050F5367}" destId="{87ECA8AD-BF57-4CD9-89B5-7A9A5D6D155C}" srcOrd="6" destOrd="0" presId="urn:microsoft.com/office/officeart/2005/8/layout/orgChart1"/>
    <dgm:cxn modelId="{B7C3EC71-3FEF-4C79-ADAA-02211E68A48A}" type="presParOf" srcId="{2F78FF40-444C-4DE0-A99D-AC9B050F5367}" destId="{D7FF09FE-9D08-43FE-A9AB-4C502C5296A2}" srcOrd="7" destOrd="0" presId="urn:microsoft.com/office/officeart/2005/8/layout/orgChart1"/>
    <dgm:cxn modelId="{9D629A68-BD16-4B54-B166-9359F2132251}" type="presParOf" srcId="{D7FF09FE-9D08-43FE-A9AB-4C502C5296A2}" destId="{8E141739-3789-414B-9B86-84F18B7894AF}" srcOrd="0" destOrd="0" presId="urn:microsoft.com/office/officeart/2005/8/layout/orgChart1"/>
    <dgm:cxn modelId="{777B69FF-A51F-4D00-BD6C-97D435EA2AD9}" type="presParOf" srcId="{8E141739-3789-414B-9B86-84F18B7894AF}" destId="{CAE9D020-3F99-4689-922F-4F8E45C65A39}" srcOrd="0" destOrd="0" presId="urn:microsoft.com/office/officeart/2005/8/layout/orgChart1"/>
    <dgm:cxn modelId="{75877760-7BE3-4A30-AB7E-1DA83B9880F1}" type="presParOf" srcId="{8E141739-3789-414B-9B86-84F18B7894AF}" destId="{D7485861-53BB-45C0-A877-E3A10E2BF834}" srcOrd="1" destOrd="0" presId="urn:microsoft.com/office/officeart/2005/8/layout/orgChart1"/>
    <dgm:cxn modelId="{9ACA57F4-2E58-4E2F-80C3-A0F01B36C721}" type="presParOf" srcId="{D7FF09FE-9D08-43FE-A9AB-4C502C5296A2}" destId="{23EF78A0-7E50-438B-BDCC-80F8D2FA07DE}" srcOrd="1" destOrd="0" presId="urn:microsoft.com/office/officeart/2005/8/layout/orgChart1"/>
    <dgm:cxn modelId="{E465E1CB-FFBE-4452-A339-F2328F094995}" type="presParOf" srcId="{D7FF09FE-9D08-43FE-A9AB-4C502C5296A2}" destId="{9BE6E1CF-5C81-49CA-8EA8-66AB7990EDE2}" srcOrd="2" destOrd="0" presId="urn:microsoft.com/office/officeart/2005/8/layout/orgChart1"/>
    <dgm:cxn modelId="{24985140-0A5B-46C5-AFC4-646EB29879BA}" type="presParOf" srcId="{5BC76C62-356A-4C33-A740-2F37FB81ECCB}" destId="{4B93AFB9-96BA-4A1C-921B-26C50B1F24A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E012D6-78DD-4AA7-817F-6B46A8D74B9C}" type="doc">
      <dgm:prSet loTypeId="urn:microsoft.com/office/officeart/2005/8/layout/pyramid1" loCatId="pyramid" qsTypeId="urn:microsoft.com/office/officeart/2005/8/quickstyle/simple1" qsCatId="simple" csTypeId="urn:microsoft.com/office/officeart/2005/8/colors/colorful2" csCatId="colorful" phldr="1"/>
      <dgm:spPr/>
    </dgm:pt>
    <dgm:pt modelId="{A9BEE519-82C0-48E0-BB03-6D553AD838F6}">
      <dgm:prSet phldrT="[Text]" custT="1"/>
      <dgm:spPr>
        <a:xfrm>
          <a:off x="3177798" y="0"/>
          <a:ext cx="907942" cy="615815"/>
        </a:xfrm>
        <a:prstGeom prst="trapezoid">
          <a:avLst>
            <a:gd name="adj" fmla="val 73719"/>
          </a:avLst>
        </a:prstGeom>
        <a:solidFill>
          <a:srgbClr val="FF0000"/>
        </a:solidFill>
        <a:ln w="25400" cap="flat" cmpd="sng" algn="ctr">
          <a:solidFill>
            <a:sysClr val="window" lastClr="FFFFFF">
              <a:hueOff val="0"/>
              <a:satOff val="0"/>
              <a:lumOff val="0"/>
              <a:alphaOff val="0"/>
            </a:sysClr>
          </a:solidFill>
          <a:prstDash val="solid"/>
        </a:ln>
        <a:effectLst/>
      </dgm:spPr>
      <dgm:t>
        <a:bodyPr/>
        <a:lstStyle/>
        <a:p>
          <a:pPr>
            <a:buNone/>
          </a:pPr>
          <a:endParaRPr lang="en-AU" sz="1600" dirty="0">
            <a:solidFill>
              <a:sysClr val="windowText" lastClr="000000">
                <a:hueOff val="0"/>
                <a:satOff val="0"/>
                <a:lumOff val="0"/>
                <a:alphaOff val="0"/>
              </a:sysClr>
            </a:solidFill>
            <a:latin typeface="+mn-lt"/>
            <a:ea typeface="+mn-ea"/>
            <a:cs typeface="+mn-cs"/>
          </a:endParaRPr>
        </a:p>
      </dgm:t>
    </dgm:pt>
    <dgm:pt modelId="{15D657C2-9113-494E-A75E-13A16EA29463}" type="parTrans" cxnId="{7B8157AF-1DAF-4CD2-B22E-EAE29AF4CCB8}">
      <dgm:prSet/>
      <dgm:spPr/>
      <dgm:t>
        <a:bodyPr/>
        <a:lstStyle/>
        <a:p>
          <a:endParaRPr lang="en-AU"/>
        </a:p>
      </dgm:t>
    </dgm:pt>
    <dgm:pt modelId="{03615E40-C36C-4475-986C-A5AA8861685D}" type="sibTrans" cxnId="{7B8157AF-1DAF-4CD2-B22E-EAE29AF4CCB8}">
      <dgm:prSet/>
      <dgm:spPr/>
      <dgm:t>
        <a:bodyPr/>
        <a:lstStyle/>
        <a:p>
          <a:endParaRPr lang="en-AU"/>
        </a:p>
      </dgm:t>
    </dgm:pt>
    <dgm:pt modelId="{81EB5AB9-62B6-41D9-A803-3763877D8481}">
      <dgm:prSet phldrT="[Text]" custT="1"/>
      <dgm:spPr>
        <a:xfrm>
          <a:off x="1815884" y="1847446"/>
          <a:ext cx="3631769" cy="615815"/>
        </a:xfrm>
        <a:prstGeom prst="trapezoid">
          <a:avLst>
            <a:gd name="adj" fmla="val 73719"/>
          </a:avLst>
        </a:prstGeom>
        <a:solidFill>
          <a:schemeClr val="accent5">
            <a:lumMod val="75000"/>
          </a:schemeClr>
        </a:solidFill>
        <a:ln w="25400" cap="flat" cmpd="sng" algn="ctr">
          <a:solidFill>
            <a:sysClr val="window" lastClr="FFFFFF">
              <a:hueOff val="0"/>
              <a:satOff val="0"/>
              <a:lumOff val="0"/>
              <a:alphaOff val="0"/>
            </a:sysClr>
          </a:solidFill>
          <a:prstDash val="solid"/>
        </a:ln>
        <a:effectLst/>
      </dgm:spPr>
      <dgm:t>
        <a:bodyPr/>
        <a:lstStyle/>
        <a:p>
          <a:pPr>
            <a:buNone/>
          </a:pPr>
          <a:r>
            <a:rPr lang="en-AU" sz="1600" dirty="0">
              <a:solidFill>
                <a:sysClr val="windowText" lastClr="000000">
                  <a:hueOff val="0"/>
                  <a:satOff val="0"/>
                  <a:lumOff val="0"/>
                  <a:alphaOff val="0"/>
                </a:sysClr>
              </a:solidFill>
              <a:latin typeface="+mn-lt"/>
              <a:ea typeface="+mn-ea"/>
              <a:cs typeface="+mn-cs"/>
            </a:rPr>
            <a:t>GP visit</a:t>
          </a:r>
        </a:p>
      </dgm:t>
    </dgm:pt>
    <dgm:pt modelId="{9705E963-5C9E-4EBE-ACB4-309FE0B3B049}" type="parTrans" cxnId="{06FE134B-C804-4308-BB2C-ACDDEADCB088}">
      <dgm:prSet/>
      <dgm:spPr/>
      <dgm:t>
        <a:bodyPr/>
        <a:lstStyle/>
        <a:p>
          <a:endParaRPr lang="en-AU"/>
        </a:p>
      </dgm:t>
    </dgm:pt>
    <dgm:pt modelId="{ABB4C835-84ED-495A-9643-C7C54957A5AC}" type="sibTrans" cxnId="{06FE134B-C804-4308-BB2C-ACDDEADCB088}">
      <dgm:prSet/>
      <dgm:spPr/>
      <dgm:t>
        <a:bodyPr/>
        <a:lstStyle/>
        <a:p>
          <a:endParaRPr lang="en-AU"/>
        </a:p>
      </dgm:t>
    </dgm:pt>
    <dgm:pt modelId="{0FED753E-7185-4020-94A6-B4CB4AFB9A5B}">
      <dgm:prSet phldrT="[Text]" custT="1"/>
      <dgm:spPr>
        <a:xfrm>
          <a:off x="2723827" y="615815"/>
          <a:ext cx="1815884" cy="615815"/>
        </a:xfrm>
        <a:prstGeom prst="trapezoid">
          <a:avLst>
            <a:gd name="adj" fmla="val 73719"/>
          </a:avLst>
        </a:prstGeom>
        <a:solidFill>
          <a:schemeClr val="accent3">
            <a:lumMod val="75000"/>
          </a:schemeClr>
        </a:solidFill>
        <a:ln w="25400" cap="flat" cmpd="sng" algn="ctr">
          <a:solidFill>
            <a:sysClr val="window" lastClr="FFFFFF">
              <a:hueOff val="0"/>
              <a:satOff val="0"/>
              <a:lumOff val="0"/>
              <a:alphaOff val="0"/>
            </a:sysClr>
          </a:solidFill>
          <a:prstDash val="solid"/>
        </a:ln>
        <a:effectLst/>
      </dgm:spPr>
      <dgm:t>
        <a:bodyPr/>
        <a:lstStyle/>
        <a:p>
          <a:pPr>
            <a:buNone/>
          </a:pPr>
          <a:r>
            <a:rPr lang="en-AU" sz="1600" dirty="0">
              <a:solidFill>
                <a:sysClr val="windowText" lastClr="000000">
                  <a:hueOff val="0"/>
                  <a:satOff val="0"/>
                  <a:lumOff val="0"/>
                  <a:alphaOff val="0"/>
                </a:sysClr>
              </a:solidFill>
              <a:latin typeface="+mn-lt"/>
              <a:ea typeface="+mn-ea"/>
              <a:cs typeface="+mn-cs"/>
            </a:rPr>
            <a:t>ICU</a:t>
          </a:r>
        </a:p>
      </dgm:t>
    </dgm:pt>
    <dgm:pt modelId="{A2C1818A-5E94-46CA-B283-5E83ECE95158}" type="parTrans" cxnId="{FB13CE0A-68E3-41D8-85E6-45E559813367}">
      <dgm:prSet/>
      <dgm:spPr/>
      <dgm:t>
        <a:bodyPr/>
        <a:lstStyle/>
        <a:p>
          <a:endParaRPr lang="en-AU"/>
        </a:p>
      </dgm:t>
    </dgm:pt>
    <dgm:pt modelId="{319B53F3-409C-45C0-83E8-32AD827AB742}" type="sibTrans" cxnId="{FB13CE0A-68E3-41D8-85E6-45E559813367}">
      <dgm:prSet/>
      <dgm:spPr/>
      <dgm:t>
        <a:bodyPr/>
        <a:lstStyle/>
        <a:p>
          <a:endParaRPr lang="en-AU"/>
        </a:p>
      </dgm:t>
    </dgm:pt>
    <dgm:pt modelId="{180FB6D5-2EE5-40CC-8C32-BAF4C65B5202}">
      <dgm:prSet phldrT="[Text]" custT="1"/>
      <dgm:spPr>
        <a:xfrm>
          <a:off x="2269855" y="1231631"/>
          <a:ext cx="2723827" cy="615815"/>
        </a:xfrm>
        <a:prstGeom prst="trapezoid">
          <a:avLst>
            <a:gd name="adj" fmla="val 73719"/>
          </a:avLst>
        </a:prstGeom>
        <a:solidFill>
          <a:srgbClr val="EF8025">
            <a:hueOff val="278819"/>
            <a:satOff val="3907"/>
            <a:lumOff val="-1177"/>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sz="1600" dirty="0">
              <a:solidFill>
                <a:sysClr val="windowText" lastClr="000000">
                  <a:hueOff val="0"/>
                  <a:satOff val="0"/>
                  <a:lumOff val="0"/>
                  <a:alphaOff val="0"/>
                </a:sysClr>
              </a:solidFill>
              <a:latin typeface="+mn-lt"/>
              <a:ea typeface="+mn-ea"/>
              <a:cs typeface="+mn-cs"/>
            </a:rPr>
            <a:t>Hospital</a:t>
          </a:r>
        </a:p>
      </dgm:t>
    </dgm:pt>
    <dgm:pt modelId="{9E5E1D86-E9A4-4380-B449-C0F9843E7DAE}" type="parTrans" cxnId="{1FFD0DAA-A365-4D65-90A5-490E5DE1F40A}">
      <dgm:prSet/>
      <dgm:spPr/>
      <dgm:t>
        <a:bodyPr/>
        <a:lstStyle/>
        <a:p>
          <a:endParaRPr lang="en-AU"/>
        </a:p>
      </dgm:t>
    </dgm:pt>
    <dgm:pt modelId="{CB35A268-597E-4815-8963-0904A9720EA5}" type="sibTrans" cxnId="{1FFD0DAA-A365-4D65-90A5-490E5DE1F40A}">
      <dgm:prSet/>
      <dgm:spPr/>
      <dgm:t>
        <a:bodyPr/>
        <a:lstStyle/>
        <a:p>
          <a:endParaRPr lang="en-AU"/>
        </a:p>
      </dgm:t>
    </dgm:pt>
    <dgm:pt modelId="{9C6A9405-3577-406C-B867-2C48445C2573}">
      <dgm:prSet phldrT="[Text]" custT="1"/>
      <dgm:spPr>
        <a:xfrm>
          <a:off x="1361913" y="2463261"/>
          <a:ext cx="4539711" cy="615815"/>
        </a:xfrm>
        <a:prstGeom prst="trapezoid">
          <a:avLst>
            <a:gd name="adj" fmla="val 73719"/>
          </a:avLst>
        </a:prstGeom>
        <a:solidFill>
          <a:schemeClr val="accent5">
            <a:lumMod val="40000"/>
            <a:lumOff val="60000"/>
          </a:schemeClr>
        </a:solidFill>
        <a:ln w="25400" cap="flat" cmpd="sng" algn="ctr">
          <a:solidFill>
            <a:schemeClr val="tx1"/>
          </a:solidFill>
          <a:prstDash val="solid"/>
        </a:ln>
        <a:effectLst/>
      </dgm:spPr>
      <dgm:t>
        <a:bodyPr/>
        <a:lstStyle/>
        <a:p>
          <a:pPr>
            <a:buNone/>
          </a:pPr>
          <a:r>
            <a:rPr lang="en-AU" sz="1600" dirty="0">
              <a:solidFill>
                <a:sysClr val="windowText" lastClr="000000">
                  <a:hueOff val="0"/>
                  <a:satOff val="0"/>
                  <a:lumOff val="0"/>
                  <a:alphaOff val="0"/>
                </a:sysClr>
              </a:solidFill>
              <a:latin typeface="+mn-lt"/>
              <a:ea typeface="+mn-ea"/>
              <a:cs typeface="+mn-cs"/>
            </a:rPr>
            <a:t>Symptomatic</a:t>
          </a:r>
        </a:p>
      </dgm:t>
    </dgm:pt>
    <dgm:pt modelId="{09EFC55C-283B-4E42-A4F7-ABEFF8741C4F}" type="parTrans" cxnId="{21DD0DDC-7875-40E7-BC43-8D8B995548F8}">
      <dgm:prSet/>
      <dgm:spPr/>
      <dgm:t>
        <a:bodyPr/>
        <a:lstStyle/>
        <a:p>
          <a:endParaRPr lang="en-AU"/>
        </a:p>
      </dgm:t>
    </dgm:pt>
    <dgm:pt modelId="{2D54D5DB-0289-4D0F-A9DC-AA114BA9AAB3}" type="sibTrans" cxnId="{21DD0DDC-7875-40E7-BC43-8D8B995548F8}">
      <dgm:prSet/>
      <dgm:spPr/>
      <dgm:t>
        <a:bodyPr/>
        <a:lstStyle/>
        <a:p>
          <a:endParaRPr lang="en-AU"/>
        </a:p>
      </dgm:t>
    </dgm:pt>
    <dgm:pt modelId="{97A3560A-17CE-4FE2-B744-717093425A26}">
      <dgm:prSet phldrT="[Text]" custT="1"/>
      <dgm:spPr>
        <a:xfrm>
          <a:off x="907942" y="3079077"/>
          <a:ext cx="5447654" cy="615815"/>
        </a:xfrm>
        <a:prstGeom prst="trapezoid">
          <a:avLst>
            <a:gd name="adj" fmla="val 73719"/>
          </a:avLst>
        </a:prstGeom>
        <a:solidFill>
          <a:schemeClr val="accent5">
            <a:lumMod val="40000"/>
            <a:lumOff val="60000"/>
          </a:schemeClr>
        </a:solidFill>
        <a:ln w="25400" cap="flat" cmpd="sng" algn="ctr">
          <a:solidFill>
            <a:schemeClr val="tx2"/>
          </a:solidFill>
          <a:prstDash val="solid"/>
        </a:ln>
        <a:effectLst/>
      </dgm:spPr>
      <dgm:t>
        <a:bodyPr/>
        <a:lstStyle/>
        <a:p>
          <a:pPr>
            <a:buNone/>
          </a:pPr>
          <a:r>
            <a:rPr lang="en-AU" sz="1600" dirty="0">
              <a:solidFill>
                <a:sysClr val="windowText" lastClr="000000">
                  <a:hueOff val="0"/>
                  <a:satOff val="0"/>
                  <a:lumOff val="0"/>
                  <a:alphaOff val="0"/>
                </a:sysClr>
              </a:solidFill>
              <a:latin typeface="+mn-lt"/>
              <a:ea typeface="+mn-ea"/>
              <a:cs typeface="+mn-cs"/>
            </a:rPr>
            <a:t>Infected</a:t>
          </a:r>
        </a:p>
      </dgm:t>
    </dgm:pt>
    <dgm:pt modelId="{7E99E0D2-BDE9-47E3-95AF-194EA3DC0908}" type="parTrans" cxnId="{44B1B9D7-4A50-4D00-9886-B6B16C108638}">
      <dgm:prSet/>
      <dgm:spPr/>
      <dgm:t>
        <a:bodyPr/>
        <a:lstStyle/>
        <a:p>
          <a:endParaRPr lang="en-AU"/>
        </a:p>
      </dgm:t>
    </dgm:pt>
    <dgm:pt modelId="{16426CCA-09D9-48FB-BA09-AD89B0C81ADC}" type="sibTrans" cxnId="{44B1B9D7-4A50-4D00-9886-B6B16C108638}">
      <dgm:prSet/>
      <dgm:spPr/>
      <dgm:t>
        <a:bodyPr/>
        <a:lstStyle/>
        <a:p>
          <a:endParaRPr lang="en-AU"/>
        </a:p>
      </dgm:t>
    </dgm:pt>
    <dgm:pt modelId="{037F0989-36AA-4252-BA06-10C5A5573E7E}">
      <dgm:prSet phldrT="[Text]" custT="1"/>
      <dgm:spPr>
        <a:xfrm>
          <a:off x="453971" y="3694892"/>
          <a:ext cx="6355596" cy="615815"/>
        </a:xfrm>
        <a:prstGeom prst="trapezoid">
          <a:avLst>
            <a:gd name="adj" fmla="val 73719"/>
          </a:avLst>
        </a:prstGeom>
        <a:solidFill>
          <a:schemeClr val="accent5">
            <a:lumMod val="20000"/>
            <a:lumOff val="80000"/>
          </a:schemeClr>
        </a:solidFill>
        <a:ln w="25400" cap="flat" cmpd="sng" algn="ctr">
          <a:solidFill>
            <a:schemeClr val="tx2"/>
          </a:solidFill>
          <a:prstDash val="solid"/>
        </a:ln>
        <a:effectLst/>
      </dgm:spPr>
      <dgm:t>
        <a:bodyPr/>
        <a:lstStyle/>
        <a:p>
          <a:pPr>
            <a:buNone/>
          </a:pPr>
          <a:r>
            <a:rPr lang="en-AU" sz="1600" dirty="0">
              <a:solidFill>
                <a:sysClr val="windowText" lastClr="000000">
                  <a:hueOff val="0"/>
                  <a:satOff val="0"/>
                  <a:lumOff val="0"/>
                  <a:alphaOff val="0"/>
                </a:sysClr>
              </a:solidFill>
              <a:latin typeface="+mn-lt"/>
              <a:ea typeface="+mn-ea"/>
              <a:cs typeface="+mn-cs"/>
            </a:rPr>
            <a:t>Exposed</a:t>
          </a:r>
        </a:p>
      </dgm:t>
    </dgm:pt>
    <dgm:pt modelId="{DA551A6E-6A68-40E1-AE24-0DB0781662A5}" type="parTrans" cxnId="{BC7231ED-E951-445A-834D-E43E6AEBC90B}">
      <dgm:prSet/>
      <dgm:spPr/>
      <dgm:t>
        <a:bodyPr/>
        <a:lstStyle/>
        <a:p>
          <a:endParaRPr lang="en-AU"/>
        </a:p>
      </dgm:t>
    </dgm:pt>
    <dgm:pt modelId="{DBDAA210-BFC3-4A49-AEE7-CE2677A19730}" type="sibTrans" cxnId="{BC7231ED-E951-445A-834D-E43E6AEBC90B}">
      <dgm:prSet/>
      <dgm:spPr/>
      <dgm:t>
        <a:bodyPr/>
        <a:lstStyle/>
        <a:p>
          <a:endParaRPr lang="en-AU"/>
        </a:p>
      </dgm:t>
    </dgm:pt>
    <dgm:pt modelId="{92192B94-DC45-4E29-8ED2-58D9AF03AC55}">
      <dgm:prSet phldrT="[Text]" custT="1"/>
      <dgm:spPr>
        <a:xfrm>
          <a:off x="0" y="4310708"/>
          <a:ext cx="7263539" cy="615815"/>
        </a:xfrm>
        <a:prstGeom prst="trapezoid">
          <a:avLst>
            <a:gd name="adj" fmla="val 73719"/>
          </a:avLst>
        </a:prstGeom>
        <a:solidFill>
          <a:schemeClr val="bg1"/>
        </a:solidFill>
        <a:ln w="25400" cap="flat" cmpd="sng" algn="ctr">
          <a:solidFill>
            <a:schemeClr val="tx1"/>
          </a:solidFill>
          <a:prstDash val="solid"/>
        </a:ln>
        <a:effectLst/>
      </dgm:spPr>
      <dgm:t>
        <a:bodyPr/>
        <a:lstStyle/>
        <a:p>
          <a:pPr>
            <a:buNone/>
          </a:pPr>
          <a:r>
            <a:rPr lang="en-AU" sz="1600" dirty="0">
              <a:solidFill>
                <a:sysClr val="windowText" lastClr="000000">
                  <a:hueOff val="0"/>
                  <a:satOff val="0"/>
                  <a:lumOff val="0"/>
                  <a:alphaOff val="0"/>
                </a:sysClr>
              </a:solidFill>
              <a:latin typeface="+mn-lt"/>
              <a:ea typeface="+mn-ea"/>
              <a:cs typeface="+mn-cs"/>
            </a:rPr>
            <a:t>General population</a:t>
          </a:r>
        </a:p>
      </dgm:t>
    </dgm:pt>
    <dgm:pt modelId="{613C28D4-28D4-4BC9-897C-F81AC96FEF67}" type="parTrans" cxnId="{287DB467-C5F3-48CD-9BBD-A9077AA7A11B}">
      <dgm:prSet/>
      <dgm:spPr/>
      <dgm:t>
        <a:bodyPr/>
        <a:lstStyle/>
        <a:p>
          <a:endParaRPr lang="en-AU"/>
        </a:p>
      </dgm:t>
    </dgm:pt>
    <dgm:pt modelId="{04E668D5-793C-4FC6-9EC0-10B727650525}" type="sibTrans" cxnId="{287DB467-C5F3-48CD-9BBD-A9077AA7A11B}">
      <dgm:prSet/>
      <dgm:spPr/>
      <dgm:t>
        <a:bodyPr/>
        <a:lstStyle/>
        <a:p>
          <a:endParaRPr lang="en-AU"/>
        </a:p>
      </dgm:t>
    </dgm:pt>
    <dgm:pt modelId="{A7D384E0-45E1-4108-9310-F4624B0B7645}" type="pres">
      <dgm:prSet presAssocID="{27E012D6-78DD-4AA7-817F-6B46A8D74B9C}" presName="Name0" presStyleCnt="0">
        <dgm:presLayoutVars>
          <dgm:dir/>
          <dgm:animLvl val="lvl"/>
          <dgm:resizeHandles val="exact"/>
        </dgm:presLayoutVars>
      </dgm:prSet>
      <dgm:spPr/>
    </dgm:pt>
    <dgm:pt modelId="{9F7C9697-4FAF-4C33-8ABB-0D62623B254C}" type="pres">
      <dgm:prSet presAssocID="{A9BEE519-82C0-48E0-BB03-6D553AD838F6}" presName="Name8" presStyleCnt="0"/>
      <dgm:spPr/>
    </dgm:pt>
    <dgm:pt modelId="{58A087BC-6199-41B1-AC66-E12BFA9BB6F4}" type="pres">
      <dgm:prSet presAssocID="{A9BEE519-82C0-48E0-BB03-6D553AD838F6}" presName="level" presStyleLbl="node1" presStyleIdx="0" presStyleCnt="8">
        <dgm:presLayoutVars>
          <dgm:chMax val="1"/>
          <dgm:bulletEnabled val="1"/>
        </dgm:presLayoutVars>
      </dgm:prSet>
      <dgm:spPr/>
    </dgm:pt>
    <dgm:pt modelId="{B8776E4E-CE7E-436F-BE54-759FE9821EFE}" type="pres">
      <dgm:prSet presAssocID="{A9BEE519-82C0-48E0-BB03-6D553AD838F6}" presName="levelTx" presStyleLbl="revTx" presStyleIdx="0" presStyleCnt="0">
        <dgm:presLayoutVars>
          <dgm:chMax val="1"/>
          <dgm:bulletEnabled val="1"/>
        </dgm:presLayoutVars>
      </dgm:prSet>
      <dgm:spPr/>
    </dgm:pt>
    <dgm:pt modelId="{BB26E846-DBC8-4B5D-A325-BF894A385136}" type="pres">
      <dgm:prSet presAssocID="{0FED753E-7185-4020-94A6-B4CB4AFB9A5B}" presName="Name8" presStyleCnt="0"/>
      <dgm:spPr/>
    </dgm:pt>
    <dgm:pt modelId="{8E9C8AF7-393A-4EEC-B7D3-D51A2864E7BC}" type="pres">
      <dgm:prSet presAssocID="{0FED753E-7185-4020-94A6-B4CB4AFB9A5B}" presName="level" presStyleLbl="node1" presStyleIdx="1" presStyleCnt="8" custScaleX="122700">
        <dgm:presLayoutVars>
          <dgm:chMax val="1"/>
          <dgm:bulletEnabled val="1"/>
        </dgm:presLayoutVars>
      </dgm:prSet>
      <dgm:spPr/>
    </dgm:pt>
    <dgm:pt modelId="{37751493-6ED8-45F2-A2F2-AFCCFF168764}" type="pres">
      <dgm:prSet presAssocID="{0FED753E-7185-4020-94A6-B4CB4AFB9A5B}" presName="levelTx" presStyleLbl="revTx" presStyleIdx="0" presStyleCnt="0">
        <dgm:presLayoutVars>
          <dgm:chMax val="1"/>
          <dgm:bulletEnabled val="1"/>
        </dgm:presLayoutVars>
      </dgm:prSet>
      <dgm:spPr/>
    </dgm:pt>
    <dgm:pt modelId="{C89E8DE1-75A0-45B7-A0DB-4F0656136D4E}" type="pres">
      <dgm:prSet presAssocID="{180FB6D5-2EE5-40CC-8C32-BAF4C65B5202}" presName="Name8" presStyleCnt="0"/>
      <dgm:spPr/>
    </dgm:pt>
    <dgm:pt modelId="{D5E7F87B-7AC5-4653-A7E2-0FCD5B2205E5}" type="pres">
      <dgm:prSet presAssocID="{180FB6D5-2EE5-40CC-8C32-BAF4C65B5202}" presName="level" presStyleLbl="node1" presStyleIdx="2" presStyleCnt="8" custScaleX="107976">
        <dgm:presLayoutVars>
          <dgm:chMax val="1"/>
          <dgm:bulletEnabled val="1"/>
        </dgm:presLayoutVars>
      </dgm:prSet>
      <dgm:spPr/>
    </dgm:pt>
    <dgm:pt modelId="{C6C7A9B4-F456-4F5B-BC11-6D90C4FBDD47}" type="pres">
      <dgm:prSet presAssocID="{180FB6D5-2EE5-40CC-8C32-BAF4C65B5202}" presName="levelTx" presStyleLbl="revTx" presStyleIdx="0" presStyleCnt="0">
        <dgm:presLayoutVars>
          <dgm:chMax val="1"/>
          <dgm:bulletEnabled val="1"/>
        </dgm:presLayoutVars>
      </dgm:prSet>
      <dgm:spPr/>
    </dgm:pt>
    <dgm:pt modelId="{DE05F7D4-4759-43DA-A19B-ADE56F5A579E}" type="pres">
      <dgm:prSet presAssocID="{81EB5AB9-62B6-41D9-A803-3763877D8481}" presName="Name8" presStyleCnt="0"/>
      <dgm:spPr/>
    </dgm:pt>
    <dgm:pt modelId="{E250D35B-D1CB-4C69-B5C5-E4C326F6D7F1}" type="pres">
      <dgm:prSet presAssocID="{81EB5AB9-62B6-41D9-A803-3763877D8481}" presName="level" presStyleLbl="node1" presStyleIdx="3" presStyleCnt="8">
        <dgm:presLayoutVars>
          <dgm:chMax val="1"/>
          <dgm:bulletEnabled val="1"/>
        </dgm:presLayoutVars>
      </dgm:prSet>
      <dgm:spPr/>
    </dgm:pt>
    <dgm:pt modelId="{5A78FA67-0F59-40FB-805E-59AFC2C1C84F}" type="pres">
      <dgm:prSet presAssocID="{81EB5AB9-62B6-41D9-A803-3763877D8481}" presName="levelTx" presStyleLbl="revTx" presStyleIdx="0" presStyleCnt="0">
        <dgm:presLayoutVars>
          <dgm:chMax val="1"/>
          <dgm:bulletEnabled val="1"/>
        </dgm:presLayoutVars>
      </dgm:prSet>
      <dgm:spPr/>
    </dgm:pt>
    <dgm:pt modelId="{A0DF8ED7-96BB-4DA7-B7DE-160195827DDA}" type="pres">
      <dgm:prSet presAssocID="{9C6A9405-3577-406C-B867-2C48445C2573}" presName="Name8" presStyleCnt="0"/>
      <dgm:spPr/>
    </dgm:pt>
    <dgm:pt modelId="{C09FAAD4-64F9-44E8-BC43-8A8F82AF7B80}" type="pres">
      <dgm:prSet presAssocID="{9C6A9405-3577-406C-B867-2C48445C2573}" presName="level" presStyleLbl="node1" presStyleIdx="4" presStyleCnt="8">
        <dgm:presLayoutVars>
          <dgm:chMax val="1"/>
          <dgm:bulletEnabled val="1"/>
        </dgm:presLayoutVars>
      </dgm:prSet>
      <dgm:spPr/>
    </dgm:pt>
    <dgm:pt modelId="{5EC7CB33-BB78-40A4-B108-780FE883656F}" type="pres">
      <dgm:prSet presAssocID="{9C6A9405-3577-406C-B867-2C48445C2573}" presName="levelTx" presStyleLbl="revTx" presStyleIdx="0" presStyleCnt="0">
        <dgm:presLayoutVars>
          <dgm:chMax val="1"/>
          <dgm:bulletEnabled val="1"/>
        </dgm:presLayoutVars>
      </dgm:prSet>
      <dgm:spPr/>
    </dgm:pt>
    <dgm:pt modelId="{D8B1EADF-C319-4B1C-B7A8-9407DC8F465A}" type="pres">
      <dgm:prSet presAssocID="{97A3560A-17CE-4FE2-B744-717093425A26}" presName="Name8" presStyleCnt="0"/>
      <dgm:spPr/>
    </dgm:pt>
    <dgm:pt modelId="{F33CFE1E-973B-42FF-9208-A86040D79D44}" type="pres">
      <dgm:prSet presAssocID="{97A3560A-17CE-4FE2-B744-717093425A26}" presName="level" presStyleLbl="node1" presStyleIdx="5" presStyleCnt="8">
        <dgm:presLayoutVars>
          <dgm:chMax val="1"/>
          <dgm:bulletEnabled val="1"/>
        </dgm:presLayoutVars>
      </dgm:prSet>
      <dgm:spPr/>
    </dgm:pt>
    <dgm:pt modelId="{BC9F8658-93F3-48EB-81EA-631F8913FB36}" type="pres">
      <dgm:prSet presAssocID="{97A3560A-17CE-4FE2-B744-717093425A26}" presName="levelTx" presStyleLbl="revTx" presStyleIdx="0" presStyleCnt="0">
        <dgm:presLayoutVars>
          <dgm:chMax val="1"/>
          <dgm:bulletEnabled val="1"/>
        </dgm:presLayoutVars>
      </dgm:prSet>
      <dgm:spPr/>
    </dgm:pt>
    <dgm:pt modelId="{3B124826-278E-456C-9730-2EEC216B461E}" type="pres">
      <dgm:prSet presAssocID="{037F0989-36AA-4252-BA06-10C5A5573E7E}" presName="Name8" presStyleCnt="0"/>
      <dgm:spPr/>
    </dgm:pt>
    <dgm:pt modelId="{2E0C5741-41D0-4F56-B654-BA77299F7AAE}" type="pres">
      <dgm:prSet presAssocID="{037F0989-36AA-4252-BA06-10C5A5573E7E}" presName="level" presStyleLbl="node1" presStyleIdx="6" presStyleCnt="8">
        <dgm:presLayoutVars>
          <dgm:chMax val="1"/>
          <dgm:bulletEnabled val="1"/>
        </dgm:presLayoutVars>
      </dgm:prSet>
      <dgm:spPr/>
    </dgm:pt>
    <dgm:pt modelId="{0C36BBE5-DF2C-4BBD-AD31-FAFFE07D4662}" type="pres">
      <dgm:prSet presAssocID="{037F0989-36AA-4252-BA06-10C5A5573E7E}" presName="levelTx" presStyleLbl="revTx" presStyleIdx="0" presStyleCnt="0">
        <dgm:presLayoutVars>
          <dgm:chMax val="1"/>
          <dgm:bulletEnabled val="1"/>
        </dgm:presLayoutVars>
      </dgm:prSet>
      <dgm:spPr/>
    </dgm:pt>
    <dgm:pt modelId="{EB2CC47A-2343-40A2-8A50-F7599ECB590E}" type="pres">
      <dgm:prSet presAssocID="{92192B94-DC45-4E29-8ED2-58D9AF03AC55}" presName="Name8" presStyleCnt="0"/>
      <dgm:spPr/>
    </dgm:pt>
    <dgm:pt modelId="{9AC3F588-8FD2-49B5-BD61-8F5591BA39B4}" type="pres">
      <dgm:prSet presAssocID="{92192B94-DC45-4E29-8ED2-58D9AF03AC55}" presName="level" presStyleLbl="node1" presStyleIdx="7" presStyleCnt="8">
        <dgm:presLayoutVars>
          <dgm:chMax val="1"/>
          <dgm:bulletEnabled val="1"/>
        </dgm:presLayoutVars>
      </dgm:prSet>
      <dgm:spPr/>
    </dgm:pt>
    <dgm:pt modelId="{F0838052-1BEB-47C2-83EC-39A89B4D285E}" type="pres">
      <dgm:prSet presAssocID="{92192B94-DC45-4E29-8ED2-58D9AF03AC55}" presName="levelTx" presStyleLbl="revTx" presStyleIdx="0" presStyleCnt="0">
        <dgm:presLayoutVars>
          <dgm:chMax val="1"/>
          <dgm:bulletEnabled val="1"/>
        </dgm:presLayoutVars>
      </dgm:prSet>
      <dgm:spPr/>
    </dgm:pt>
  </dgm:ptLst>
  <dgm:cxnLst>
    <dgm:cxn modelId="{FB13CE0A-68E3-41D8-85E6-45E559813367}" srcId="{27E012D6-78DD-4AA7-817F-6B46A8D74B9C}" destId="{0FED753E-7185-4020-94A6-B4CB4AFB9A5B}" srcOrd="1" destOrd="0" parTransId="{A2C1818A-5E94-46CA-B283-5E83ECE95158}" sibTransId="{319B53F3-409C-45C0-83E8-32AD827AB742}"/>
    <dgm:cxn modelId="{C310230C-0A80-4529-848D-1FE415CD8376}" type="presOf" srcId="{037F0989-36AA-4252-BA06-10C5A5573E7E}" destId="{0C36BBE5-DF2C-4BBD-AD31-FAFFE07D4662}" srcOrd="1" destOrd="0" presId="urn:microsoft.com/office/officeart/2005/8/layout/pyramid1"/>
    <dgm:cxn modelId="{8EF4201E-BACC-45AE-9AEF-D0A5C95CB1D3}" type="presOf" srcId="{97A3560A-17CE-4FE2-B744-717093425A26}" destId="{F33CFE1E-973B-42FF-9208-A86040D79D44}" srcOrd="0" destOrd="0" presId="urn:microsoft.com/office/officeart/2005/8/layout/pyramid1"/>
    <dgm:cxn modelId="{9200B42F-0054-4274-968B-17026D622CDA}" type="presOf" srcId="{037F0989-36AA-4252-BA06-10C5A5573E7E}" destId="{2E0C5741-41D0-4F56-B654-BA77299F7AAE}" srcOrd="0" destOrd="0" presId="urn:microsoft.com/office/officeart/2005/8/layout/pyramid1"/>
    <dgm:cxn modelId="{2C0D2B37-B8B3-41F6-986A-401B9FB3D8E1}" type="presOf" srcId="{81EB5AB9-62B6-41D9-A803-3763877D8481}" destId="{E250D35B-D1CB-4C69-B5C5-E4C326F6D7F1}" srcOrd="0" destOrd="0" presId="urn:microsoft.com/office/officeart/2005/8/layout/pyramid1"/>
    <dgm:cxn modelId="{8E6DF05B-9900-46CD-97DB-9216D7542152}" type="presOf" srcId="{97A3560A-17CE-4FE2-B744-717093425A26}" destId="{BC9F8658-93F3-48EB-81EA-631F8913FB36}" srcOrd="1" destOrd="0" presId="urn:microsoft.com/office/officeart/2005/8/layout/pyramid1"/>
    <dgm:cxn modelId="{7A35D262-ED92-4320-B9D5-1B5546956D81}" type="presOf" srcId="{9C6A9405-3577-406C-B867-2C48445C2573}" destId="{C09FAAD4-64F9-44E8-BC43-8A8F82AF7B80}" srcOrd="0" destOrd="0" presId="urn:microsoft.com/office/officeart/2005/8/layout/pyramid1"/>
    <dgm:cxn modelId="{3E53D065-F81F-4053-AC7E-35330D7B460F}" type="presOf" srcId="{0FED753E-7185-4020-94A6-B4CB4AFB9A5B}" destId="{37751493-6ED8-45F2-A2F2-AFCCFF168764}" srcOrd="1" destOrd="0" presId="urn:microsoft.com/office/officeart/2005/8/layout/pyramid1"/>
    <dgm:cxn modelId="{287DB467-C5F3-48CD-9BBD-A9077AA7A11B}" srcId="{27E012D6-78DD-4AA7-817F-6B46A8D74B9C}" destId="{92192B94-DC45-4E29-8ED2-58D9AF03AC55}" srcOrd="7" destOrd="0" parTransId="{613C28D4-28D4-4BC9-897C-F81AC96FEF67}" sibTransId="{04E668D5-793C-4FC6-9EC0-10B727650525}"/>
    <dgm:cxn modelId="{06FE134B-C804-4308-BB2C-ACDDEADCB088}" srcId="{27E012D6-78DD-4AA7-817F-6B46A8D74B9C}" destId="{81EB5AB9-62B6-41D9-A803-3763877D8481}" srcOrd="3" destOrd="0" parTransId="{9705E963-5C9E-4EBE-ACB4-309FE0B3B049}" sibTransId="{ABB4C835-84ED-495A-9643-C7C54957A5AC}"/>
    <dgm:cxn modelId="{F3BCA778-F7CB-4F40-B86C-3100A4989B13}" type="presOf" srcId="{0FED753E-7185-4020-94A6-B4CB4AFB9A5B}" destId="{8E9C8AF7-393A-4EEC-B7D3-D51A2864E7BC}" srcOrd="0" destOrd="0" presId="urn:microsoft.com/office/officeart/2005/8/layout/pyramid1"/>
    <dgm:cxn modelId="{CD01527D-3E15-48E6-8A5A-1432FDBC6DDE}" type="presOf" srcId="{92192B94-DC45-4E29-8ED2-58D9AF03AC55}" destId="{9AC3F588-8FD2-49B5-BD61-8F5591BA39B4}" srcOrd="0" destOrd="0" presId="urn:microsoft.com/office/officeart/2005/8/layout/pyramid1"/>
    <dgm:cxn modelId="{BC4A9F86-4159-42B6-9A14-FA3BB603635A}" type="presOf" srcId="{180FB6D5-2EE5-40CC-8C32-BAF4C65B5202}" destId="{C6C7A9B4-F456-4F5B-BC11-6D90C4FBDD47}" srcOrd="1" destOrd="0" presId="urn:microsoft.com/office/officeart/2005/8/layout/pyramid1"/>
    <dgm:cxn modelId="{208E049E-18D1-4F54-BF8A-F179EE5D47D4}" type="presOf" srcId="{81EB5AB9-62B6-41D9-A803-3763877D8481}" destId="{5A78FA67-0F59-40FB-805E-59AFC2C1C84F}" srcOrd="1" destOrd="0" presId="urn:microsoft.com/office/officeart/2005/8/layout/pyramid1"/>
    <dgm:cxn modelId="{1FFD0DAA-A365-4D65-90A5-490E5DE1F40A}" srcId="{27E012D6-78DD-4AA7-817F-6B46A8D74B9C}" destId="{180FB6D5-2EE5-40CC-8C32-BAF4C65B5202}" srcOrd="2" destOrd="0" parTransId="{9E5E1D86-E9A4-4380-B449-C0F9843E7DAE}" sibTransId="{CB35A268-597E-4815-8963-0904A9720EA5}"/>
    <dgm:cxn modelId="{CD4601AF-39ED-4FD5-AC72-A696643CF57E}" type="presOf" srcId="{A9BEE519-82C0-48E0-BB03-6D553AD838F6}" destId="{B8776E4E-CE7E-436F-BE54-759FE9821EFE}" srcOrd="1" destOrd="0" presId="urn:microsoft.com/office/officeart/2005/8/layout/pyramid1"/>
    <dgm:cxn modelId="{7B8157AF-1DAF-4CD2-B22E-EAE29AF4CCB8}" srcId="{27E012D6-78DD-4AA7-817F-6B46A8D74B9C}" destId="{A9BEE519-82C0-48E0-BB03-6D553AD838F6}" srcOrd="0" destOrd="0" parTransId="{15D657C2-9113-494E-A75E-13A16EA29463}" sibTransId="{03615E40-C36C-4475-986C-A5AA8861685D}"/>
    <dgm:cxn modelId="{9D190AB9-6D67-437C-8CA9-C2A6F5C63C55}" type="presOf" srcId="{A9BEE519-82C0-48E0-BB03-6D553AD838F6}" destId="{58A087BC-6199-41B1-AC66-E12BFA9BB6F4}" srcOrd="0" destOrd="0" presId="urn:microsoft.com/office/officeart/2005/8/layout/pyramid1"/>
    <dgm:cxn modelId="{516893C9-B9CE-4DA7-A222-4AD9D00BE9BB}" type="presOf" srcId="{9C6A9405-3577-406C-B867-2C48445C2573}" destId="{5EC7CB33-BB78-40A4-B108-780FE883656F}" srcOrd="1" destOrd="0" presId="urn:microsoft.com/office/officeart/2005/8/layout/pyramid1"/>
    <dgm:cxn modelId="{44B1B9D7-4A50-4D00-9886-B6B16C108638}" srcId="{27E012D6-78DD-4AA7-817F-6B46A8D74B9C}" destId="{97A3560A-17CE-4FE2-B744-717093425A26}" srcOrd="5" destOrd="0" parTransId="{7E99E0D2-BDE9-47E3-95AF-194EA3DC0908}" sibTransId="{16426CCA-09D9-48FB-BA09-AD89B0C81ADC}"/>
    <dgm:cxn modelId="{549974D8-1B39-40C4-B0C9-72739E75F575}" type="presOf" srcId="{180FB6D5-2EE5-40CC-8C32-BAF4C65B5202}" destId="{D5E7F87B-7AC5-4653-A7E2-0FCD5B2205E5}" srcOrd="0" destOrd="0" presId="urn:microsoft.com/office/officeart/2005/8/layout/pyramid1"/>
    <dgm:cxn modelId="{21DD0DDC-7875-40E7-BC43-8D8B995548F8}" srcId="{27E012D6-78DD-4AA7-817F-6B46A8D74B9C}" destId="{9C6A9405-3577-406C-B867-2C48445C2573}" srcOrd="4" destOrd="0" parTransId="{09EFC55C-283B-4E42-A4F7-ABEFF8741C4F}" sibTransId="{2D54D5DB-0289-4D0F-A9DC-AA114BA9AAB3}"/>
    <dgm:cxn modelId="{48F9FADE-8489-4CD8-8593-69B5EDB7AAF7}" type="presOf" srcId="{92192B94-DC45-4E29-8ED2-58D9AF03AC55}" destId="{F0838052-1BEB-47C2-83EC-39A89B4D285E}" srcOrd="1" destOrd="0" presId="urn:microsoft.com/office/officeart/2005/8/layout/pyramid1"/>
    <dgm:cxn modelId="{4D068EEC-4655-4C6D-B3E2-AA4F5D3C864F}" type="presOf" srcId="{27E012D6-78DD-4AA7-817F-6B46A8D74B9C}" destId="{A7D384E0-45E1-4108-9310-F4624B0B7645}" srcOrd="0" destOrd="0" presId="urn:microsoft.com/office/officeart/2005/8/layout/pyramid1"/>
    <dgm:cxn modelId="{BC7231ED-E951-445A-834D-E43E6AEBC90B}" srcId="{27E012D6-78DD-4AA7-817F-6B46A8D74B9C}" destId="{037F0989-36AA-4252-BA06-10C5A5573E7E}" srcOrd="6" destOrd="0" parTransId="{DA551A6E-6A68-40E1-AE24-0DB0781662A5}" sibTransId="{DBDAA210-BFC3-4A49-AEE7-CE2677A19730}"/>
    <dgm:cxn modelId="{7BB37F3A-C7B9-4E18-89AE-1443158ABDB0}" type="presParOf" srcId="{A7D384E0-45E1-4108-9310-F4624B0B7645}" destId="{9F7C9697-4FAF-4C33-8ABB-0D62623B254C}" srcOrd="0" destOrd="0" presId="urn:microsoft.com/office/officeart/2005/8/layout/pyramid1"/>
    <dgm:cxn modelId="{A2540225-D34A-4A6A-BDCE-2BA97BC1D2E9}" type="presParOf" srcId="{9F7C9697-4FAF-4C33-8ABB-0D62623B254C}" destId="{58A087BC-6199-41B1-AC66-E12BFA9BB6F4}" srcOrd="0" destOrd="0" presId="urn:microsoft.com/office/officeart/2005/8/layout/pyramid1"/>
    <dgm:cxn modelId="{23623D39-0B09-41B6-95C5-871368E6ACE9}" type="presParOf" srcId="{9F7C9697-4FAF-4C33-8ABB-0D62623B254C}" destId="{B8776E4E-CE7E-436F-BE54-759FE9821EFE}" srcOrd="1" destOrd="0" presId="urn:microsoft.com/office/officeart/2005/8/layout/pyramid1"/>
    <dgm:cxn modelId="{898B5AB3-4B24-4248-8A4C-1150C31588A6}" type="presParOf" srcId="{A7D384E0-45E1-4108-9310-F4624B0B7645}" destId="{BB26E846-DBC8-4B5D-A325-BF894A385136}" srcOrd="1" destOrd="0" presId="urn:microsoft.com/office/officeart/2005/8/layout/pyramid1"/>
    <dgm:cxn modelId="{C953E1E8-F184-450A-B5BF-FE020F734208}" type="presParOf" srcId="{BB26E846-DBC8-4B5D-A325-BF894A385136}" destId="{8E9C8AF7-393A-4EEC-B7D3-D51A2864E7BC}" srcOrd="0" destOrd="0" presId="urn:microsoft.com/office/officeart/2005/8/layout/pyramid1"/>
    <dgm:cxn modelId="{203A747B-DFAA-4522-B200-76B53C70F86F}" type="presParOf" srcId="{BB26E846-DBC8-4B5D-A325-BF894A385136}" destId="{37751493-6ED8-45F2-A2F2-AFCCFF168764}" srcOrd="1" destOrd="0" presId="urn:microsoft.com/office/officeart/2005/8/layout/pyramid1"/>
    <dgm:cxn modelId="{7EEA75A8-CBF4-4DCE-9C52-227F80A26AD8}" type="presParOf" srcId="{A7D384E0-45E1-4108-9310-F4624B0B7645}" destId="{C89E8DE1-75A0-45B7-A0DB-4F0656136D4E}" srcOrd="2" destOrd="0" presId="urn:microsoft.com/office/officeart/2005/8/layout/pyramid1"/>
    <dgm:cxn modelId="{91BCF10C-385E-44C6-98AD-6B4D3BA57EEC}" type="presParOf" srcId="{C89E8DE1-75A0-45B7-A0DB-4F0656136D4E}" destId="{D5E7F87B-7AC5-4653-A7E2-0FCD5B2205E5}" srcOrd="0" destOrd="0" presId="urn:microsoft.com/office/officeart/2005/8/layout/pyramid1"/>
    <dgm:cxn modelId="{293E0E4B-D4DD-4D05-B45F-0C9DD637E8B7}" type="presParOf" srcId="{C89E8DE1-75A0-45B7-A0DB-4F0656136D4E}" destId="{C6C7A9B4-F456-4F5B-BC11-6D90C4FBDD47}" srcOrd="1" destOrd="0" presId="urn:microsoft.com/office/officeart/2005/8/layout/pyramid1"/>
    <dgm:cxn modelId="{D759BA11-57E6-4435-AF9D-290FC92632FD}" type="presParOf" srcId="{A7D384E0-45E1-4108-9310-F4624B0B7645}" destId="{DE05F7D4-4759-43DA-A19B-ADE56F5A579E}" srcOrd="3" destOrd="0" presId="urn:microsoft.com/office/officeart/2005/8/layout/pyramid1"/>
    <dgm:cxn modelId="{8A67006B-450B-402E-8773-D5438A8C5A8E}" type="presParOf" srcId="{DE05F7D4-4759-43DA-A19B-ADE56F5A579E}" destId="{E250D35B-D1CB-4C69-B5C5-E4C326F6D7F1}" srcOrd="0" destOrd="0" presId="urn:microsoft.com/office/officeart/2005/8/layout/pyramid1"/>
    <dgm:cxn modelId="{11F0691C-90E3-402A-BCF8-58A70F087ADA}" type="presParOf" srcId="{DE05F7D4-4759-43DA-A19B-ADE56F5A579E}" destId="{5A78FA67-0F59-40FB-805E-59AFC2C1C84F}" srcOrd="1" destOrd="0" presId="urn:microsoft.com/office/officeart/2005/8/layout/pyramid1"/>
    <dgm:cxn modelId="{058D2AC3-2D89-4D2F-BF2E-94DBF4E21E1D}" type="presParOf" srcId="{A7D384E0-45E1-4108-9310-F4624B0B7645}" destId="{A0DF8ED7-96BB-4DA7-B7DE-160195827DDA}" srcOrd="4" destOrd="0" presId="urn:microsoft.com/office/officeart/2005/8/layout/pyramid1"/>
    <dgm:cxn modelId="{D0B8C83C-BCCA-481B-9E2B-F50D583D1AD4}" type="presParOf" srcId="{A0DF8ED7-96BB-4DA7-B7DE-160195827DDA}" destId="{C09FAAD4-64F9-44E8-BC43-8A8F82AF7B80}" srcOrd="0" destOrd="0" presId="urn:microsoft.com/office/officeart/2005/8/layout/pyramid1"/>
    <dgm:cxn modelId="{162AA780-56E6-42F5-B27F-DAB27A0242E2}" type="presParOf" srcId="{A0DF8ED7-96BB-4DA7-B7DE-160195827DDA}" destId="{5EC7CB33-BB78-40A4-B108-780FE883656F}" srcOrd="1" destOrd="0" presId="urn:microsoft.com/office/officeart/2005/8/layout/pyramid1"/>
    <dgm:cxn modelId="{4F430136-E042-4B02-B0FF-6B385BC6BA2B}" type="presParOf" srcId="{A7D384E0-45E1-4108-9310-F4624B0B7645}" destId="{D8B1EADF-C319-4B1C-B7A8-9407DC8F465A}" srcOrd="5" destOrd="0" presId="urn:microsoft.com/office/officeart/2005/8/layout/pyramid1"/>
    <dgm:cxn modelId="{72B6C666-36DF-47CD-8954-C66C5A9E91C5}" type="presParOf" srcId="{D8B1EADF-C319-4B1C-B7A8-9407DC8F465A}" destId="{F33CFE1E-973B-42FF-9208-A86040D79D44}" srcOrd="0" destOrd="0" presId="urn:microsoft.com/office/officeart/2005/8/layout/pyramid1"/>
    <dgm:cxn modelId="{D527891F-ACFF-4C6E-873D-480FD605CE89}" type="presParOf" srcId="{D8B1EADF-C319-4B1C-B7A8-9407DC8F465A}" destId="{BC9F8658-93F3-48EB-81EA-631F8913FB36}" srcOrd="1" destOrd="0" presId="urn:microsoft.com/office/officeart/2005/8/layout/pyramid1"/>
    <dgm:cxn modelId="{30E13381-4A85-41E5-A1C2-7E8D74542A92}" type="presParOf" srcId="{A7D384E0-45E1-4108-9310-F4624B0B7645}" destId="{3B124826-278E-456C-9730-2EEC216B461E}" srcOrd="6" destOrd="0" presId="urn:microsoft.com/office/officeart/2005/8/layout/pyramid1"/>
    <dgm:cxn modelId="{1E09E2C6-559A-4EE0-9233-0968F0C9C93F}" type="presParOf" srcId="{3B124826-278E-456C-9730-2EEC216B461E}" destId="{2E0C5741-41D0-4F56-B654-BA77299F7AAE}" srcOrd="0" destOrd="0" presId="urn:microsoft.com/office/officeart/2005/8/layout/pyramid1"/>
    <dgm:cxn modelId="{7D3B9FA4-27DC-47EF-B60E-41928464A555}" type="presParOf" srcId="{3B124826-278E-456C-9730-2EEC216B461E}" destId="{0C36BBE5-DF2C-4BBD-AD31-FAFFE07D4662}" srcOrd="1" destOrd="0" presId="urn:microsoft.com/office/officeart/2005/8/layout/pyramid1"/>
    <dgm:cxn modelId="{D0C691BF-02D8-408A-AC93-EED8BF9651BE}" type="presParOf" srcId="{A7D384E0-45E1-4108-9310-F4624B0B7645}" destId="{EB2CC47A-2343-40A2-8A50-F7599ECB590E}" srcOrd="7" destOrd="0" presId="urn:microsoft.com/office/officeart/2005/8/layout/pyramid1"/>
    <dgm:cxn modelId="{E8A065EC-62C1-4A15-83A3-BDA018A62C5B}" type="presParOf" srcId="{EB2CC47A-2343-40A2-8A50-F7599ECB590E}" destId="{9AC3F588-8FD2-49B5-BD61-8F5591BA39B4}" srcOrd="0" destOrd="0" presId="urn:microsoft.com/office/officeart/2005/8/layout/pyramid1"/>
    <dgm:cxn modelId="{6EA4BFF9-9D39-4F47-923A-1DA2CC36DC7D}" type="presParOf" srcId="{EB2CC47A-2343-40A2-8A50-F7599ECB590E}" destId="{F0838052-1BEB-47C2-83EC-39A89B4D285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15BEAA2-09E2-4FE2-B8F5-98FDCB6C55D2}"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FB2F9777-1F4E-479E-9F24-6A37F48A9B92}">
      <dgm:prSet/>
      <dgm:spPr/>
      <dgm:t>
        <a:bodyPr/>
        <a:lstStyle/>
        <a:p>
          <a:r>
            <a:rPr lang="en-AU" dirty="0"/>
            <a:t>Prevent Infection and Spread (Control) of AMR; globally coordinated surveillance (One health)</a:t>
          </a:r>
          <a:endParaRPr lang="en-US" dirty="0"/>
        </a:p>
      </dgm:t>
    </dgm:pt>
    <dgm:pt modelId="{61F6BCF3-8325-49FB-B2C3-FC8F5235B29D}" type="parTrans" cxnId="{823E5948-3CF3-4B9E-8634-62B622652199}">
      <dgm:prSet/>
      <dgm:spPr/>
      <dgm:t>
        <a:bodyPr/>
        <a:lstStyle/>
        <a:p>
          <a:endParaRPr lang="en-US"/>
        </a:p>
      </dgm:t>
    </dgm:pt>
    <dgm:pt modelId="{2E11E77F-1384-4B28-BE14-0D593480F1FF}" type="sibTrans" cxnId="{823E5948-3CF3-4B9E-8634-62B622652199}">
      <dgm:prSet phldrT="01" phldr="0"/>
      <dgm:spPr/>
      <dgm:t>
        <a:bodyPr/>
        <a:lstStyle/>
        <a:p>
          <a:endParaRPr lang="en-US"/>
        </a:p>
      </dgm:t>
    </dgm:pt>
    <dgm:pt modelId="{43DB1783-AD73-4BEE-BC32-A970AE7C735A}">
      <dgm:prSet/>
      <dgm:spPr/>
      <dgm:t>
        <a:bodyPr/>
        <a:lstStyle/>
        <a:p>
          <a:r>
            <a:rPr lang="en-AU" dirty="0"/>
            <a:t>Prevent infections through Vaccines</a:t>
          </a:r>
          <a:endParaRPr lang="en-US" dirty="0"/>
        </a:p>
      </dgm:t>
    </dgm:pt>
    <dgm:pt modelId="{45C857FD-59FF-42FA-B052-EBB8A9878CA7}" type="parTrans" cxnId="{8922E526-4474-45FF-9DD0-99326CA58A58}">
      <dgm:prSet/>
      <dgm:spPr/>
      <dgm:t>
        <a:bodyPr/>
        <a:lstStyle/>
        <a:p>
          <a:endParaRPr lang="en-US"/>
        </a:p>
      </dgm:t>
    </dgm:pt>
    <dgm:pt modelId="{24E6A14F-7B34-45B7-B633-AD35B0F82809}" type="sibTrans" cxnId="{8922E526-4474-45FF-9DD0-99326CA58A58}">
      <dgm:prSet phldrT="02" phldr="0"/>
      <dgm:spPr/>
      <dgm:t>
        <a:bodyPr/>
        <a:lstStyle/>
        <a:p>
          <a:endParaRPr lang="en-US"/>
        </a:p>
      </dgm:t>
    </dgm:pt>
    <dgm:pt modelId="{6E4129C8-8E80-4FF6-98F7-923064BC4812}">
      <dgm:prSet/>
      <dgm:spPr/>
      <dgm:t>
        <a:bodyPr/>
        <a:lstStyle/>
        <a:p>
          <a:r>
            <a:rPr lang="en-AU" dirty="0"/>
            <a:t>Improve use /avoid misuse of antimicrobials- Antimicrobial Stewardship; Improve use in Animals and farming</a:t>
          </a:r>
          <a:endParaRPr lang="en-US" dirty="0"/>
        </a:p>
      </dgm:t>
    </dgm:pt>
    <dgm:pt modelId="{64E5C710-AFE2-4AFC-8AA9-A6D660640E4E}" type="parTrans" cxnId="{E0E29567-7C3C-4629-8C6F-99BEE758D84B}">
      <dgm:prSet/>
      <dgm:spPr/>
      <dgm:t>
        <a:bodyPr/>
        <a:lstStyle/>
        <a:p>
          <a:endParaRPr lang="en-US"/>
        </a:p>
      </dgm:t>
    </dgm:pt>
    <dgm:pt modelId="{0425A59D-D1B3-4811-A94F-7331F8BBCE62}" type="sibTrans" cxnId="{E0E29567-7C3C-4629-8C6F-99BEE758D84B}">
      <dgm:prSet phldrT="03" phldr="0"/>
      <dgm:spPr/>
      <dgm:t>
        <a:bodyPr/>
        <a:lstStyle/>
        <a:p>
          <a:endParaRPr lang="en-US"/>
        </a:p>
      </dgm:t>
    </dgm:pt>
    <dgm:pt modelId="{3D2409EB-6D52-4C1C-BD40-A0AE8A4DF60D}">
      <dgm:prSet/>
      <dgm:spPr/>
      <dgm:t>
        <a:bodyPr/>
        <a:lstStyle/>
        <a:p>
          <a:r>
            <a:rPr lang="en-US" dirty="0"/>
            <a:t>Research and </a:t>
          </a:r>
          <a:r>
            <a:rPr lang="en-US" dirty="0" err="1"/>
            <a:t>Innovation,New</a:t>
          </a:r>
          <a:r>
            <a:rPr lang="en-US" dirty="0"/>
            <a:t> Drugs, New Vaccines, New Diagnostic tests </a:t>
          </a:r>
        </a:p>
      </dgm:t>
    </dgm:pt>
    <dgm:pt modelId="{D45976ED-D172-4B45-A75F-0B0BA3FB18AA}" type="parTrans" cxnId="{51ACCE48-515E-4554-A1C6-2117C3FFE209}">
      <dgm:prSet/>
      <dgm:spPr/>
      <dgm:t>
        <a:bodyPr/>
        <a:lstStyle/>
        <a:p>
          <a:endParaRPr lang="en-US"/>
        </a:p>
      </dgm:t>
    </dgm:pt>
    <dgm:pt modelId="{80DE1B3A-1A0C-4393-AD2F-4C0158373946}" type="sibTrans" cxnId="{51ACCE48-515E-4554-A1C6-2117C3FFE209}">
      <dgm:prSet phldrT="04" phldr="0"/>
      <dgm:spPr/>
      <dgm:t>
        <a:bodyPr/>
        <a:lstStyle/>
        <a:p>
          <a:endParaRPr lang="en-US"/>
        </a:p>
      </dgm:t>
    </dgm:pt>
    <dgm:pt modelId="{E403C3DA-CC53-4B4E-A46A-66A53FFFEA19}" type="pres">
      <dgm:prSet presAssocID="{D15BEAA2-09E2-4FE2-B8F5-98FDCB6C55D2}" presName="linear" presStyleCnt="0">
        <dgm:presLayoutVars>
          <dgm:animLvl val="lvl"/>
          <dgm:resizeHandles val="exact"/>
        </dgm:presLayoutVars>
      </dgm:prSet>
      <dgm:spPr/>
    </dgm:pt>
    <dgm:pt modelId="{05989FF0-6811-4637-963A-FEAAD98A33AF}" type="pres">
      <dgm:prSet presAssocID="{FB2F9777-1F4E-479E-9F24-6A37F48A9B92}" presName="parentText" presStyleLbl="node1" presStyleIdx="0" presStyleCnt="4">
        <dgm:presLayoutVars>
          <dgm:chMax val="0"/>
          <dgm:bulletEnabled val="1"/>
        </dgm:presLayoutVars>
      </dgm:prSet>
      <dgm:spPr/>
    </dgm:pt>
    <dgm:pt modelId="{A7618B79-80F6-43D0-B614-6130E41FB4FD}" type="pres">
      <dgm:prSet presAssocID="{2E11E77F-1384-4B28-BE14-0D593480F1FF}" presName="spacer" presStyleCnt="0"/>
      <dgm:spPr/>
    </dgm:pt>
    <dgm:pt modelId="{D5DE9E7A-D9E9-465F-BE43-638962D39328}" type="pres">
      <dgm:prSet presAssocID="{43DB1783-AD73-4BEE-BC32-A970AE7C735A}" presName="parentText" presStyleLbl="node1" presStyleIdx="1" presStyleCnt="4">
        <dgm:presLayoutVars>
          <dgm:chMax val="0"/>
          <dgm:bulletEnabled val="1"/>
        </dgm:presLayoutVars>
      </dgm:prSet>
      <dgm:spPr/>
    </dgm:pt>
    <dgm:pt modelId="{9AD0841D-590F-4F9D-BB9C-19D3EA1852C4}" type="pres">
      <dgm:prSet presAssocID="{24E6A14F-7B34-45B7-B633-AD35B0F82809}" presName="spacer" presStyleCnt="0"/>
      <dgm:spPr/>
    </dgm:pt>
    <dgm:pt modelId="{141E5B64-A2C7-432E-90D3-C206BC9A56DA}" type="pres">
      <dgm:prSet presAssocID="{6E4129C8-8E80-4FF6-98F7-923064BC4812}" presName="parentText" presStyleLbl="node1" presStyleIdx="2" presStyleCnt="4" custScaleY="192803">
        <dgm:presLayoutVars>
          <dgm:chMax val="0"/>
          <dgm:bulletEnabled val="1"/>
        </dgm:presLayoutVars>
      </dgm:prSet>
      <dgm:spPr/>
    </dgm:pt>
    <dgm:pt modelId="{E6330B6B-2529-4FB2-B748-BB836077E559}" type="pres">
      <dgm:prSet presAssocID="{0425A59D-D1B3-4811-A94F-7331F8BBCE62}" presName="spacer" presStyleCnt="0"/>
      <dgm:spPr/>
    </dgm:pt>
    <dgm:pt modelId="{1F4DF91A-601A-4C08-A36B-5148AB1A02E0}" type="pres">
      <dgm:prSet presAssocID="{3D2409EB-6D52-4C1C-BD40-A0AE8A4DF60D}" presName="parentText" presStyleLbl="node1" presStyleIdx="3" presStyleCnt="4">
        <dgm:presLayoutVars>
          <dgm:chMax val="0"/>
          <dgm:bulletEnabled val="1"/>
        </dgm:presLayoutVars>
      </dgm:prSet>
      <dgm:spPr/>
    </dgm:pt>
  </dgm:ptLst>
  <dgm:cxnLst>
    <dgm:cxn modelId="{8922E526-4474-45FF-9DD0-99326CA58A58}" srcId="{D15BEAA2-09E2-4FE2-B8F5-98FDCB6C55D2}" destId="{43DB1783-AD73-4BEE-BC32-A970AE7C735A}" srcOrd="1" destOrd="0" parTransId="{45C857FD-59FF-42FA-B052-EBB8A9878CA7}" sibTransId="{24E6A14F-7B34-45B7-B633-AD35B0F82809}"/>
    <dgm:cxn modelId="{E0E29567-7C3C-4629-8C6F-99BEE758D84B}" srcId="{D15BEAA2-09E2-4FE2-B8F5-98FDCB6C55D2}" destId="{6E4129C8-8E80-4FF6-98F7-923064BC4812}" srcOrd="2" destOrd="0" parTransId="{64E5C710-AFE2-4AFC-8AA9-A6D660640E4E}" sibTransId="{0425A59D-D1B3-4811-A94F-7331F8BBCE62}"/>
    <dgm:cxn modelId="{823E5948-3CF3-4B9E-8634-62B622652199}" srcId="{D15BEAA2-09E2-4FE2-B8F5-98FDCB6C55D2}" destId="{FB2F9777-1F4E-479E-9F24-6A37F48A9B92}" srcOrd="0" destOrd="0" parTransId="{61F6BCF3-8325-49FB-B2C3-FC8F5235B29D}" sibTransId="{2E11E77F-1384-4B28-BE14-0D593480F1FF}"/>
    <dgm:cxn modelId="{51ACCE48-515E-4554-A1C6-2117C3FFE209}" srcId="{D15BEAA2-09E2-4FE2-B8F5-98FDCB6C55D2}" destId="{3D2409EB-6D52-4C1C-BD40-A0AE8A4DF60D}" srcOrd="3" destOrd="0" parTransId="{D45976ED-D172-4B45-A75F-0B0BA3FB18AA}" sibTransId="{80DE1B3A-1A0C-4393-AD2F-4C0158373946}"/>
    <dgm:cxn modelId="{8D5DD957-0F81-425C-A5D9-90BE7846DD1D}" type="presOf" srcId="{43DB1783-AD73-4BEE-BC32-A970AE7C735A}" destId="{D5DE9E7A-D9E9-465F-BE43-638962D39328}" srcOrd="0" destOrd="0" presId="urn:microsoft.com/office/officeart/2005/8/layout/vList2"/>
    <dgm:cxn modelId="{458A62A7-17AA-43AD-893D-4F4CE898FC40}" type="presOf" srcId="{D15BEAA2-09E2-4FE2-B8F5-98FDCB6C55D2}" destId="{E403C3DA-CC53-4B4E-A46A-66A53FFFEA19}" srcOrd="0" destOrd="0" presId="urn:microsoft.com/office/officeart/2005/8/layout/vList2"/>
    <dgm:cxn modelId="{965A73D0-947F-4A6A-941C-56613CE55950}" type="presOf" srcId="{6E4129C8-8E80-4FF6-98F7-923064BC4812}" destId="{141E5B64-A2C7-432E-90D3-C206BC9A56DA}" srcOrd="0" destOrd="0" presId="urn:microsoft.com/office/officeart/2005/8/layout/vList2"/>
    <dgm:cxn modelId="{3755DAEA-3097-4732-91A9-548FA32BE6A3}" type="presOf" srcId="{FB2F9777-1F4E-479E-9F24-6A37F48A9B92}" destId="{05989FF0-6811-4637-963A-FEAAD98A33AF}" srcOrd="0" destOrd="0" presId="urn:microsoft.com/office/officeart/2005/8/layout/vList2"/>
    <dgm:cxn modelId="{83E038EE-337D-44A4-9F09-BAF91005CBAA}" type="presOf" srcId="{3D2409EB-6D52-4C1C-BD40-A0AE8A4DF60D}" destId="{1F4DF91A-601A-4C08-A36B-5148AB1A02E0}" srcOrd="0" destOrd="0" presId="urn:microsoft.com/office/officeart/2005/8/layout/vList2"/>
    <dgm:cxn modelId="{0AD62387-892B-42EA-830C-0033FE07CBF5}" type="presParOf" srcId="{E403C3DA-CC53-4B4E-A46A-66A53FFFEA19}" destId="{05989FF0-6811-4637-963A-FEAAD98A33AF}" srcOrd="0" destOrd="0" presId="urn:microsoft.com/office/officeart/2005/8/layout/vList2"/>
    <dgm:cxn modelId="{20D22D4C-56F6-493A-A4C0-090EE34204B0}" type="presParOf" srcId="{E403C3DA-CC53-4B4E-A46A-66A53FFFEA19}" destId="{A7618B79-80F6-43D0-B614-6130E41FB4FD}" srcOrd="1" destOrd="0" presId="urn:microsoft.com/office/officeart/2005/8/layout/vList2"/>
    <dgm:cxn modelId="{76C8B58C-8028-4416-8F85-3D023005B678}" type="presParOf" srcId="{E403C3DA-CC53-4B4E-A46A-66A53FFFEA19}" destId="{D5DE9E7A-D9E9-465F-BE43-638962D39328}" srcOrd="2" destOrd="0" presId="urn:microsoft.com/office/officeart/2005/8/layout/vList2"/>
    <dgm:cxn modelId="{BD9DA95A-5473-4F83-BF98-AFCB222A07D4}" type="presParOf" srcId="{E403C3DA-CC53-4B4E-A46A-66A53FFFEA19}" destId="{9AD0841D-590F-4F9D-BB9C-19D3EA1852C4}" srcOrd="3" destOrd="0" presId="urn:microsoft.com/office/officeart/2005/8/layout/vList2"/>
    <dgm:cxn modelId="{1CA8F17E-D2B3-45FD-9B6C-45AA73560954}" type="presParOf" srcId="{E403C3DA-CC53-4B4E-A46A-66A53FFFEA19}" destId="{141E5B64-A2C7-432E-90D3-C206BC9A56DA}" srcOrd="4" destOrd="0" presId="urn:microsoft.com/office/officeart/2005/8/layout/vList2"/>
    <dgm:cxn modelId="{FB52BA72-D26B-41D0-B8BB-7E9AE42403A4}" type="presParOf" srcId="{E403C3DA-CC53-4B4E-A46A-66A53FFFEA19}" destId="{E6330B6B-2529-4FB2-B748-BB836077E559}" srcOrd="5" destOrd="0" presId="urn:microsoft.com/office/officeart/2005/8/layout/vList2"/>
    <dgm:cxn modelId="{94D90DB9-6750-4AA5-A352-5CC4A7D96516}" type="presParOf" srcId="{E403C3DA-CC53-4B4E-A46A-66A53FFFEA19}" destId="{1F4DF91A-601A-4C08-A36B-5148AB1A02E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CA8AD-BF57-4CD9-89B5-7A9A5D6D155C}">
      <dsp:nvSpPr>
        <dsp:cNvPr id="0" name=""/>
        <dsp:cNvSpPr/>
      </dsp:nvSpPr>
      <dsp:spPr>
        <a:xfrm>
          <a:off x="2944495" y="1261258"/>
          <a:ext cx="2306146" cy="266826"/>
        </a:xfrm>
        <a:custGeom>
          <a:avLst/>
          <a:gdLst/>
          <a:ahLst/>
          <a:cxnLst/>
          <a:rect l="0" t="0" r="0" b="0"/>
          <a:pathLst>
            <a:path>
              <a:moveTo>
                <a:pt x="0" y="0"/>
              </a:moveTo>
              <a:lnTo>
                <a:pt x="0" y="133413"/>
              </a:lnTo>
              <a:lnTo>
                <a:pt x="2306146" y="133413"/>
              </a:lnTo>
              <a:lnTo>
                <a:pt x="2306146" y="26682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DC7BDB-04EA-4824-9198-1CCEB07EEF52}">
      <dsp:nvSpPr>
        <dsp:cNvPr id="0" name=""/>
        <dsp:cNvSpPr/>
      </dsp:nvSpPr>
      <dsp:spPr>
        <a:xfrm>
          <a:off x="2944495" y="1261258"/>
          <a:ext cx="814431" cy="266826"/>
        </a:xfrm>
        <a:custGeom>
          <a:avLst/>
          <a:gdLst/>
          <a:ahLst/>
          <a:cxnLst/>
          <a:rect l="0" t="0" r="0" b="0"/>
          <a:pathLst>
            <a:path>
              <a:moveTo>
                <a:pt x="0" y="0"/>
              </a:moveTo>
              <a:lnTo>
                <a:pt x="0" y="133413"/>
              </a:lnTo>
              <a:lnTo>
                <a:pt x="814431" y="133413"/>
              </a:lnTo>
              <a:lnTo>
                <a:pt x="814431" y="26682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3651ED-8DCF-4E07-B1F9-A58DEBFD9697}">
      <dsp:nvSpPr>
        <dsp:cNvPr id="0" name=""/>
        <dsp:cNvSpPr/>
      </dsp:nvSpPr>
      <dsp:spPr>
        <a:xfrm>
          <a:off x="2175779" y="1261258"/>
          <a:ext cx="768715" cy="266826"/>
        </a:xfrm>
        <a:custGeom>
          <a:avLst/>
          <a:gdLst/>
          <a:ahLst/>
          <a:cxnLst/>
          <a:rect l="0" t="0" r="0" b="0"/>
          <a:pathLst>
            <a:path>
              <a:moveTo>
                <a:pt x="768715" y="0"/>
              </a:moveTo>
              <a:lnTo>
                <a:pt x="768715" y="133413"/>
              </a:lnTo>
              <a:lnTo>
                <a:pt x="0" y="133413"/>
              </a:lnTo>
              <a:lnTo>
                <a:pt x="0" y="26682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387D2F-49DD-4501-A024-FD621C75C873}">
      <dsp:nvSpPr>
        <dsp:cNvPr id="0" name=""/>
        <dsp:cNvSpPr/>
      </dsp:nvSpPr>
      <dsp:spPr>
        <a:xfrm>
          <a:off x="638348" y="1261258"/>
          <a:ext cx="2306146" cy="266826"/>
        </a:xfrm>
        <a:custGeom>
          <a:avLst/>
          <a:gdLst/>
          <a:ahLst/>
          <a:cxnLst/>
          <a:rect l="0" t="0" r="0" b="0"/>
          <a:pathLst>
            <a:path>
              <a:moveTo>
                <a:pt x="2306146" y="0"/>
              </a:moveTo>
              <a:lnTo>
                <a:pt x="2306146" y="133413"/>
              </a:lnTo>
              <a:lnTo>
                <a:pt x="0" y="133413"/>
              </a:lnTo>
              <a:lnTo>
                <a:pt x="0" y="26682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4E55EF-3247-47CC-BF58-514BFC342D83}">
      <dsp:nvSpPr>
        <dsp:cNvPr id="0" name=""/>
        <dsp:cNvSpPr/>
      </dsp:nvSpPr>
      <dsp:spPr>
        <a:xfrm>
          <a:off x="1863090" y="625955"/>
          <a:ext cx="2162809" cy="635302"/>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t>Microorganisms</a:t>
          </a:r>
        </a:p>
      </dsp:txBody>
      <dsp:txXfrm>
        <a:off x="1863090" y="625955"/>
        <a:ext cx="2162809" cy="635302"/>
      </dsp:txXfrm>
    </dsp:sp>
    <dsp:sp modelId="{E3A0F463-8216-4F3A-A341-5F6157590910}">
      <dsp:nvSpPr>
        <dsp:cNvPr id="0" name=""/>
        <dsp:cNvSpPr/>
      </dsp:nvSpPr>
      <dsp:spPr>
        <a:xfrm>
          <a:off x="3046" y="1528084"/>
          <a:ext cx="1270604" cy="635302"/>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t>Bacteria</a:t>
          </a:r>
        </a:p>
      </dsp:txBody>
      <dsp:txXfrm>
        <a:off x="3046" y="1528084"/>
        <a:ext cx="1270604" cy="635302"/>
      </dsp:txXfrm>
    </dsp:sp>
    <dsp:sp modelId="{FD477EDF-D457-41B3-96D9-F9DB302354F8}">
      <dsp:nvSpPr>
        <dsp:cNvPr id="0" name=""/>
        <dsp:cNvSpPr/>
      </dsp:nvSpPr>
      <dsp:spPr>
        <a:xfrm>
          <a:off x="1540477" y="1528084"/>
          <a:ext cx="1270604" cy="635302"/>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t>Viruses</a:t>
          </a:r>
        </a:p>
      </dsp:txBody>
      <dsp:txXfrm>
        <a:off x="1540477" y="1528084"/>
        <a:ext cx="1270604" cy="635302"/>
      </dsp:txXfrm>
    </dsp:sp>
    <dsp:sp modelId="{89DEF2C1-8BDC-48BC-B0F3-A30CE6CA0D19}">
      <dsp:nvSpPr>
        <dsp:cNvPr id="0" name=""/>
        <dsp:cNvSpPr/>
      </dsp:nvSpPr>
      <dsp:spPr>
        <a:xfrm>
          <a:off x="3123624" y="1528084"/>
          <a:ext cx="1270604" cy="635302"/>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t>Fungi</a:t>
          </a:r>
        </a:p>
      </dsp:txBody>
      <dsp:txXfrm>
        <a:off x="3123624" y="1528084"/>
        <a:ext cx="1270604" cy="635302"/>
      </dsp:txXfrm>
    </dsp:sp>
    <dsp:sp modelId="{CAE9D020-3F99-4689-922F-4F8E45C65A39}">
      <dsp:nvSpPr>
        <dsp:cNvPr id="0" name=""/>
        <dsp:cNvSpPr/>
      </dsp:nvSpPr>
      <dsp:spPr>
        <a:xfrm>
          <a:off x="4615339" y="1528084"/>
          <a:ext cx="1270604" cy="635302"/>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t>Parasites</a:t>
          </a:r>
        </a:p>
      </dsp:txBody>
      <dsp:txXfrm>
        <a:off x="4615339" y="1528084"/>
        <a:ext cx="1270604" cy="635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CA8AD-BF57-4CD9-89B5-7A9A5D6D155C}">
      <dsp:nvSpPr>
        <dsp:cNvPr id="0" name=""/>
        <dsp:cNvSpPr/>
      </dsp:nvSpPr>
      <dsp:spPr>
        <a:xfrm>
          <a:off x="5348200" y="1152690"/>
          <a:ext cx="4182818" cy="483962"/>
        </a:xfrm>
        <a:custGeom>
          <a:avLst/>
          <a:gdLst/>
          <a:ahLst/>
          <a:cxnLst/>
          <a:rect l="0" t="0" r="0" b="0"/>
          <a:pathLst>
            <a:path>
              <a:moveTo>
                <a:pt x="0" y="0"/>
              </a:moveTo>
              <a:lnTo>
                <a:pt x="0" y="241981"/>
              </a:lnTo>
              <a:lnTo>
                <a:pt x="4182818" y="241981"/>
              </a:lnTo>
              <a:lnTo>
                <a:pt x="4182818" y="48396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DC7BDB-04EA-4824-9198-1CCEB07EEF52}">
      <dsp:nvSpPr>
        <dsp:cNvPr id="0" name=""/>
        <dsp:cNvSpPr/>
      </dsp:nvSpPr>
      <dsp:spPr>
        <a:xfrm>
          <a:off x="5348200" y="1152690"/>
          <a:ext cx="1477191" cy="483962"/>
        </a:xfrm>
        <a:custGeom>
          <a:avLst/>
          <a:gdLst/>
          <a:ahLst/>
          <a:cxnLst/>
          <a:rect l="0" t="0" r="0" b="0"/>
          <a:pathLst>
            <a:path>
              <a:moveTo>
                <a:pt x="0" y="0"/>
              </a:moveTo>
              <a:lnTo>
                <a:pt x="0" y="241981"/>
              </a:lnTo>
              <a:lnTo>
                <a:pt x="1477191" y="241981"/>
              </a:lnTo>
              <a:lnTo>
                <a:pt x="1477191" y="48396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3651ED-8DCF-4E07-B1F9-A58DEBFD9697}">
      <dsp:nvSpPr>
        <dsp:cNvPr id="0" name=""/>
        <dsp:cNvSpPr/>
      </dsp:nvSpPr>
      <dsp:spPr>
        <a:xfrm>
          <a:off x="3953927" y="1152690"/>
          <a:ext cx="1394272" cy="483962"/>
        </a:xfrm>
        <a:custGeom>
          <a:avLst/>
          <a:gdLst/>
          <a:ahLst/>
          <a:cxnLst/>
          <a:rect l="0" t="0" r="0" b="0"/>
          <a:pathLst>
            <a:path>
              <a:moveTo>
                <a:pt x="1394272" y="0"/>
              </a:moveTo>
              <a:lnTo>
                <a:pt x="1394272" y="241981"/>
              </a:lnTo>
              <a:lnTo>
                <a:pt x="0" y="241981"/>
              </a:lnTo>
              <a:lnTo>
                <a:pt x="0" y="48396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387D2F-49DD-4501-A024-FD621C75C873}">
      <dsp:nvSpPr>
        <dsp:cNvPr id="0" name=""/>
        <dsp:cNvSpPr/>
      </dsp:nvSpPr>
      <dsp:spPr>
        <a:xfrm>
          <a:off x="1165381" y="1152690"/>
          <a:ext cx="4182818" cy="483962"/>
        </a:xfrm>
        <a:custGeom>
          <a:avLst/>
          <a:gdLst/>
          <a:ahLst/>
          <a:cxnLst/>
          <a:rect l="0" t="0" r="0" b="0"/>
          <a:pathLst>
            <a:path>
              <a:moveTo>
                <a:pt x="4182818" y="0"/>
              </a:moveTo>
              <a:lnTo>
                <a:pt x="4182818" y="241981"/>
              </a:lnTo>
              <a:lnTo>
                <a:pt x="0" y="241981"/>
              </a:lnTo>
              <a:lnTo>
                <a:pt x="0" y="48396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4E55EF-3247-47CC-BF58-514BFC342D83}">
      <dsp:nvSpPr>
        <dsp:cNvPr id="0" name=""/>
        <dsp:cNvSpPr/>
      </dsp:nvSpPr>
      <dsp:spPr>
        <a:xfrm>
          <a:off x="3386781" y="398"/>
          <a:ext cx="3922838" cy="115229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t>Examples of some</a:t>
          </a:r>
        </a:p>
        <a:p>
          <a:pPr marL="0" lvl="0" indent="0" algn="ctr" defTabSz="1066800">
            <a:lnSpc>
              <a:spcPct val="90000"/>
            </a:lnSpc>
            <a:spcBef>
              <a:spcPct val="0"/>
            </a:spcBef>
            <a:spcAft>
              <a:spcPct val="35000"/>
            </a:spcAft>
            <a:buNone/>
          </a:pPr>
          <a:r>
            <a:rPr lang="en-AU" sz="2400" kern="1200" dirty="0"/>
            <a:t>Microorganisms of concern</a:t>
          </a:r>
        </a:p>
      </dsp:txBody>
      <dsp:txXfrm>
        <a:off x="3386781" y="398"/>
        <a:ext cx="3922838" cy="1152291"/>
      </dsp:txXfrm>
    </dsp:sp>
    <dsp:sp modelId="{E3A0F463-8216-4F3A-A341-5F6157590910}">
      <dsp:nvSpPr>
        <dsp:cNvPr id="0" name=""/>
        <dsp:cNvSpPr/>
      </dsp:nvSpPr>
      <dsp:spPr>
        <a:xfrm>
          <a:off x="13089" y="1636652"/>
          <a:ext cx="2304583" cy="115229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t>Bacteria</a:t>
          </a:r>
        </a:p>
      </dsp:txBody>
      <dsp:txXfrm>
        <a:off x="13089" y="1636652"/>
        <a:ext cx="2304583" cy="1152291"/>
      </dsp:txXfrm>
    </dsp:sp>
    <dsp:sp modelId="{FD477EDF-D457-41B3-96D9-F9DB302354F8}">
      <dsp:nvSpPr>
        <dsp:cNvPr id="0" name=""/>
        <dsp:cNvSpPr/>
      </dsp:nvSpPr>
      <dsp:spPr>
        <a:xfrm>
          <a:off x="2801635" y="1636652"/>
          <a:ext cx="2304583" cy="115229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t>Viruses</a:t>
          </a:r>
        </a:p>
      </dsp:txBody>
      <dsp:txXfrm>
        <a:off x="2801635" y="1636652"/>
        <a:ext cx="2304583" cy="1152291"/>
      </dsp:txXfrm>
    </dsp:sp>
    <dsp:sp modelId="{89DEF2C1-8BDC-48BC-B0F3-A30CE6CA0D19}">
      <dsp:nvSpPr>
        <dsp:cNvPr id="0" name=""/>
        <dsp:cNvSpPr/>
      </dsp:nvSpPr>
      <dsp:spPr>
        <a:xfrm>
          <a:off x="5673100" y="1636652"/>
          <a:ext cx="2304583" cy="115229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t>Fungi</a:t>
          </a:r>
        </a:p>
      </dsp:txBody>
      <dsp:txXfrm>
        <a:off x="5673100" y="1636652"/>
        <a:ext cx="2304583" cy="1152291"/>
      </dsp:txXfrm>
    </dsp:sp>
    <dsp:sp modelId="{CAE9D020-3F99-4689-922F-4F8E45C65A39}">
      <dsp:nvSpPr>
        <dsp:cNvPr id="0" name=""/>
        <dsp:cNvSpPr/>
      </dsp:nvSpPr>
      <dsp:spPr>
        <a:xfrm>
          <a:off x="8378727" y="1636652"/>
          <a:ext cx="2304583" cy="115229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t>Parasites</a:t>
          </a:r>
        </a:p>
      </dsp:txBody>
      <dsp:txXfrm>
        <a:off x="8378727" y="1636652"/>
        <a:ext cx="2304583" cy="11522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087BC-6199-41B1-AC66-E12BFA9BB6F4}">
      <dsp:nvSpPr>
        <dsp:cNvPr id="0" name=""/>
        <dsp:cNvSpPr/>
      </dsp:nvSpPr>
      <dsp:spPr>
        <a:xfrm>
          <a:off x="2947260" y="0"/>
          <a:ext cx="842074" cy="714279"/>
        </a:xfrm>
        <a:prstGeom prst="trapezoid">
          <a:avLst>
            <a:gd name="adj" fmla="val 73719"/>
          </a:avLst>
        </a:prstGeom>
        <a:solidFill>
          <a:srgbClr val="FF000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AU" sz="1600" kern="1200" dirty="0">
            <a:solidFill>
              <a:sysClr val="windowText" lastClr="000000">
                <a:hueOff val="0"/>
                <a:satOff val="0"/>
                <a:lumOff val="0"/>
                <a:alphaOff val="0"/>
              </a:sysClr>
            </a:solidFill>
            <a:latin typeface="+mn-lt"/>
            <a:ea typeface="+mn-ea"/>
            <a:cs typeface="+mn-cs"/>
          </a:endParaRPr>
        </a:p>
      </dsp:txBody>
      <dsp:txXfrm>
        <a:off x="3227951" y="238093"/>
        <a:ext cx="280692" cy="476186"/>
      </dsp:txXfrm>
    </dsp:sp>
    <dsp:sp modelId="{8E9C8AF7-393A-4EEC-B7D3-D51A2864E7BC}">
      <dsp:nvSpPr>
        <dsp:cNvPr id="0" name=""/>
        <dsp:cNvSpPr/>
      </dsp:nvSpPr>
      <dsp:spPr>
        <a:xfrm>
          <a:off x="2335072" y="714279"/>
          <a:ext cx="2066450" cy="714279"/>
        </a:xfrm>
        <a:prstGeom prst="trapezoid">
          <a:avLst>
            <a:gd name="adj" fmla="val 73719"/>
          </a:avLst>
        </a:prstGeom>
        <a:solidFill>
          <a:schemeClr val="accent3">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solidFill>
                <a:sysClr val="windowText" lastClr="000000">
                  <a:hueOff val="0"/>
                  <a:satOff val="0"/>
                  <a:lumOff val="0"/>
                  <a:alphaOff val="0"/>
                </a:sysClr>
              </a:solidFill>
              <a:latin typeface="+mn-lt"/>
              <a:ea typeface="+mn-ea"/>
              <a:cs typeface="+mn-cs"/>
            </a:rPr>
            <a:t>ICU</a:t>
          </a:r>
        </a:p>
      </dsp:txBody>
      <dsp:txXfrm>
        <a:off x="3047741" y="900954"/>
        <a:ext cx="641113" cy="527604"/>
      </dsp:txXfrm>
    </dsp:sp>
    <dsp:sp modelId="{D5E7F87B-7AC5-4653-A7E2-0FCD5B2205E5}">
      <dsp:nvSpPr>
        <dsp:cNvPr id="0" name=""/>
        <dsp:cNvSpPr/>
      </dsp:nvSpPr>
      <dsp:spPr>
        <a:xfrm>
          <a:off x="2004440" y="1428558"/>
          <a:ext cx="2727715" cy="714279"/>
        </a:xfrm>
        <a:prstGeom prst="trapezoid">
          <a:avLst>
            <a:gd name="adj" fmla="val 73719"/>
          </a:avLst>
        </a:prstGeom>
        <a:solidFill>
          <a:srgbClr val="EF8025">
            <a:hueOff val="278819"/>
            <a:satOff val="3907"/>
            <a:lumOff val="-117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solidFill>
                <a:sysClr val="windowText" lastClr="000000">
                  <a:hueOff val="0"/>
                  <a:satOff val="0"/>
                  <a:lumOff val="0"/>
                  <a:alphaOff val="0"/>
                </a:sysClr>
              </a:solidFill>
              <a:latin typeface="+mn-lt"/>
              <a:ea typeface="+mn-ea"/>
              <a:cs typeface="+mn-cs"/>
            </a:rPr>
            <a:t>Hospital</a:t>
          </a:r>
        </a:p>
      </dsp:txBody>
      <dsp:txXfrm>
        <a:off x="2832830" y="1569978"/>
        <a:ext cx="1070934" cy="572859"/>
      </dsp:txXfrm>
    </dsp:sp>
    <dsp:sp modelId="{E250D35B-D1CB-4C69-B5C5-E4C326F6D7F1}">
      <dsp:nvSpPr>
        <dsp:cNvPr id="0" name=""/>
        <dsp:cNvSpPr/>
      </dsp:nvSpPr>
      <dsp:spPr>
        <a:xfrm>
          <a:off x="1684149" y="2142838"/>
          <a:ext cx="3368298" cy="714279"/>
        </a:xfrm>
        <a:prstGeom prst="trapezoid">
          <a:avLst>
            <a:gd name="adj" fmla="val 73719"/>
          </a:avLst>
        </a:prstGeom>
        <a:solidFill>
          <a:schemeClr val="accent5">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solidFill>
                <a:sysClr val="windowText" lastClr="000000">
                  <a:hueOff val="0"/>
                  <a:satOff val="0"/>
                  <a:lumOff val="0"/>
                  <a:alphaOff val="0"/>
                </a:sysClr>
              </a:solidFill>
              <a:latin typeface="+mn-lt"/>
              <a:ea typeface="+mn-ea"/>
              <a:cs typeface="+mn-cs"/>
            </a:rPr>
            <a:t>GP visit</a:t>
          </a:r>
        </a:p>
      </dsp:txBody>
      <dsp:txXfrm>
        <a:off x="2624641" y="2257363"/>
        <a:ext cx="1487313" cy="599754"/>
      </dsp:txXfrm>
    </dsp:sp>
    <dsp:sp modelId="{C09FAAD4-64F9-44E8-BC43-8A8F82AF7B80}">
      <dsp:nvSpPr>
        <dsp:cNvPr id="0" name=""/>
        <dsp:cNvSpPr/>
      </dsp:nvSpPr>
      <dsp:spPr>
        <a:xfrm>
          <a:off x="1263111" y="2857117"/>
          <a:ext cx="4210372" cy="714279"/>
        </a:xfrm>
        <a:prstGeom prst="trapezoid">
          <a:avLst>
            <a:gd name="adj" fmla="val 73719"/>
          </a:avLst>
        </a:prstGeom>
        <a:solidFill>
          <a:schemeClr val="accent5">
            <a:lumMod val="40000"/>
            <a:lumOff val="6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solidFill>
                <a:sysClr val="windowText" lastClr="000000">
                  <a:hueOff val="0"/>
                  <a:satOff val="0"/>
                  <a:lumOff val="0"/>
                  <a:alphaOff val="0"/>
                </a:sysClr>
              </a:solidFill>
              <a:latin typeface="+mn-lt"/>
              <a:ea typeface="+mn-ea"/>
              <a:cs typeface="+mn-cs"/>
            </a:rPr>
            <a:t>Symptomatic</a:t>
          </a:r>
        </a:p>
      </dsp:txBody>
      <dsp:txXfrm>
        <a:off x="2350966" y="2948737"/>
        <a:ext cx="2034662" cy="622659"/>
      </dsp:txXfrm>
    </dsp:sp>
    <dsp:sp modelId="{F33CFE1E-973B-42FF-9208-A86040D79D44}">
      <dsp:nvSpPr>
        <dsp:cNvPr id="0" name=""/>
        <dsp:cNvSpPr/>
      </dsp:nvSpPr>
      <dsp:spPr>
        <a:xfrm>
          <a:off x="842074" y="3571396"/>
          <a:ext cx="5052447" cy="714279"/>
        </a:xfrm>
        <a:prstGeom prst="trapezoid">
          <a:avLst>
            <a:gd name="adj" fmla="val 73719"/>
          </a:avLst>
        </a:prstGeom>
        <a:solidFill>
          <a:schemeClr val="accent5">
            <a:lumMod val="40000"/>
            <a:lumOff val="6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solidFill>
                <a:sysClr val="windowText" lastClr="000000">
                  <a:hueOff val="0"/>
                  <a:satOff val="0"/>
                  <a:lumOff val="0"/>
                  <a:alphaOff val="0"/>
                </a:sysClr>
              </a:solidFill>
              <a:latin typeface="+mn-lt"/>
              <a:ea typeface="+mn-ea"/>
              <a:cs typeface="+mn-cs"/>
            </a:rPr>
            <a:t>Infected</a:t>
          </a:r>
        </a:p>
      </dsp:txBody>
      <dsp:txXfrm>
        <a:off x="2077292" y="3647746"/>
        <a:ext cx="2582010" cy="637929"/>
      </dsp:txXfrm>
    </dsp:sp>
    <dsp:sp modelId="{2E0C5741-41D0-4F56-B654-BA77299F7AAE}">
      <dsp:nvSpPr>
        <dsp:cNvPr id="0" name=""/>
        <dsp:cNvSpPr/>
      </dsp:nvSpPr>
      <dsp:spPr>
        <a:xfrm>
          <a:off x="421037" y="4285676"/>
          <a:ext cx="5894521" cy="714279"/>
        </a:xfrm>
        <a:prstGeom prst="trapezoid">
          <a:avLst>
            <a:gd name="adj" fmla="val 73719"/>
          </a:avLst>
        </a:prstGeom>
        <a:solidFill>
          <a:schemeClr val="accent5">
            <a:lumMod val="20000"/>
            <a:lumOff val="8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solidFill>
                <a:sysClr val="windowText" lastClr="000000">
                  <a:hueOff val="0"/>
                  <a:satOff val="0"/>
                  <a:lumOff val="0"/>
                  <a:alphaOff val="0"/>
                </a:sysClr>
              </a:solidFill>
              <a:latin typeface="+mn-lt"/>
              <a:ea typeface="+mn-ea"/>
              <a:cs typeface="+mn-cs"/>
            </a:rPr>
            <a:t>Exposed</a:t>
          </a:r>
        </a:p>
      </dsp:txBody>
      <dsp:txXfrm>
        <a:off x="1803618" y="4351119"/>
        <a:ext cx="3129358" cy="648836"/>
      </dsp:txXfrm>
    </dsp:sp>
    <dsp:sp modelId="{9AC3F588-8FD2-49B5-BD61-8F5591BA39B4}">
      <dsp:nvSpPr>
        <dsp:cNvPr id="0" name=""/>
        <dsp:cNvSpPr/>
      </dsp:nvSpPr>
      <dsp:spPr>
        <a:xfrm>
          <a:off x="0" y="4999955"/>
          <a:ext cx="6736596" cy="714279"/>
        </a:xfrm>
        <a:prstGeom prst="trapezoid">
          <a:avLst>
            <a:gd name="adj" fmla="val 73719"/>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solidFill>
                <a:sysClr val="windowText" lastClr="000000">
                  <a:hueOff val="0"/>
                  <a:satOff val="0"/>
                  <a:lumOff val="0"/>
                  <a:alphaOff val="0"/>
                </a:sysClr>
              </a:solidFill>
              <a:latin typeface="+mn-lt"/>
              <a:ea typeface="+mn-ea"/>
              <a:cs typeface="+mn-cs"/>
            </a:rPr>
            <a:t>General population</a:t>
          </a:r>
        </a:p>
      </dsp:txBody>
      <dsp:txXfrm>
        <a:off x="1529944" y="5057217"/>
        <a:ext cx="3676707" cy="6570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89FF0-6811-4637-963A-FEAAD98A33AF}">
      <dsp:nvSpPr>
        <dsp:cNvPr id="0" name=""/>
        <dsp:cNvSpPr/>
      </dsp:nvSpPr>
      <dsp:spPr>
        <a:xfrm>
          <a:off x="0" y="93968"/>
          <a:ext cx="4796262" cy="897682"/>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AU" sz="1800" kern="1200" dirty="0"/>
            <a:t>Prevent Infection and Spread (Control) of AMR; globally coordinated surveillance (One health)</a:t>
          </a:r>
          <a:endParaRPr lang="en-US" sz="1800" kern="1200" dirty="0"/>
        </a:p>
      </dsp:txBody>
      <dsp:txXfrm>
        <a:off x="43821" y="137789"/>
        <a:ext cx="4708620" cy="810040"/>
      </dsp:txXfrm>
    </dsp:sp>
    <dsp:sp modelId="{D5DE9E7A-D9E9-465F-BE43-638962D39328}">
      <dsp:nvSpPr>
        <dsp:cNvPr id="0" name=""/>
        <dsp:cNvSpPr/>
      </dsp:nvSpPr>
      <dsp:spPr>
        <a:xfrm>
          <a:off x="0" y="1043490"/>
          <a:ext cx="4796262" cy="897682"/>
        </a:xfrm>
        <a:prstGeom prst="roundRect">
          <a:avLst/>
        </a:prstGeom>
        <a:gradFill rotWithShape="0">
          <a:gsLst>
            <a:gs pos="0">
              <a:schemeClr val="accent5">
                <a:hueOff val="63928"/>
                <a:satOff val="11195"/>
                <a:lumOff val="-9020"/>
                <a:alphaOff val="0"/>
                <a:tint val="100000"/>
                <a:shade val="100000"/>
                <a:satMod val="130000"/>
              </a:schemeClr>
            </a:gs>
            <a:gs pos="100000">
              <a:schemeClr val="accent5">
                <a:hueOff val="63928"/>
                <a:satOff val="11195"/>
                <a:lumOff val="-902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AU" sz="1800" kern="1200" dirty="0"/>
            <a:t>Prevent infections through Vaccines</a:t>
          </a:r>
          <a:endParaRPr lang="en-US" sz="1800" kern="1200" dirty="0"/>
        </a:p>
      </dsp:txBody>
      <dsp:txXfrm>
        <a:off x="43821" y="1087311"/>
        <a:ext cx="4708620" cy="810040"/>
      </dsp:txXfrm>
    </dsp:sp>
    <dsp:sp modelId="{141E5B64-A2C7-432E-90D3-C206BC9A56DA}">
      <dsp:nvSpPr>
        <dsp:cNvPr id="0" name=""/>
        <dsp:cNvSpPr/>
      </dsp:nvSpPr>
      <dsp:spPr>
        <a:xfrm>
          <a:off x="0" y="1993013"/>
          <a:ext cx="4796262" cy="1730758"/>
        </a:xfrm>
        <a:prstGeom prst="roundRect">
          <a:avLst/>
        </a:prstGeom>
        <a:gradFill rotWithShape="0">
          <a:gsLst>
            <a:gs pos="0">
              <a:schemeClr val="accent5">
                <a:hueOff val="127855"/>
                <a:satOff val="22389"/>
                <a:lumOff val="-18041"/>
                <a:alphaOff val="0"/>
                <a:tint val="100000"/>
                <a:shade val="100000"/>
                <a:satMod val="130000"/>
              </a:schemeClr>
            </a:gs>
            <a:gs pos="100000">
              <a:schemeClr val="accent5">
                <a:hueOff val="127855"/>
                <a:satOff val="22389"/>
                <a:lumOff val="-1804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AU" sz="1800" kern="1200" dirty="0"/>
            <a:t>Improve use /avoid misuse of antimicrobials- Antimicrobial Stewardship; Improve use in Animals and farming</a:t>
          </a:r>
          <a:endParaRPr lang="en-US" sz="1800" kern="1200" dirty="0"/>
        </a:p>
      </dsp:txBody>
      <dsp:txXfrm>
        <a:off x="84489" y="2077502"/>
        <a:ext cx="4627284" cy="1561780"/>
      </dsp:txXfrm>
    </dsp:sp>
    <dsp:sp modelId="{1F4DF91A-601A-4C08-A36B-5148AB1A02E0}">
      <dsp:nvSpPr>
        <dsp:cNvPr id="0" name=""/>
        <dsp:cNvSpPr/>
      </dsp:nvSpPr>
      <dsp:spPr>
        <a:xfrm>
          <a:off x="0" y="3775612"/>
          <a:ext cx="4796262" cy="897682"/>
        </a:xfrm>
        <a:prstGeom prst="roundRect">
          <a:avLst/>
        </a:prstGeom>
        <a:gradFill rotWithShape="0">
          <a:gsLst>
            <a:gs pos="0">
              <a:schemeClr val="accent5">
                <a:hueOff val="191783"/>
                <a:satOff val="33584"/>
                <a:lumOff val="-27061"/>
                <a:alphaOff val="0"/>
                <a:tint val="100000"/>
                <a:shade val="100000"/>
                <a:satMod val="130000"/>
              </a:schemeClr>
            </a:gs>
            <a:gs pos="100000">
              <a:schemeClr val="accent5">
                <a:hueOff val="191783"/>
                <a:satOff val="33584"/>
                <a:lumOff val="-2706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Research and </a:t>
          </a:r>
          <a:r>
            <a:rPr lang="en-US" sz="1800" kern="1200" dirty="0" err="1"/>
            <a:t>Innovation,New</a:t>
          </a:r>
          <a:r>
            <a:rPr lang="en-US" sz="1800" kern="1200" dirty="0"/>
            <a:t> Drugs, New Vaccines, New Diagnostic tests </a:t>
          </a:r>
        </a:p>
      </dsp:txBody>
      <dsp:txXfrm>
        <a:off x="43821" y="3819433"/>
        <a:ext cx="4708620" cy="81004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9C82F7-4817-4CBB-89B1-DBE2CD793076}" type="datetimeFigureOut">
              <a:rPr lang="en-AU" smtClean="0"/>
              <a:t>21/09/2022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A624AF-760A-4B8A-8039-655EAF7CEEC8}" type="slidenum">
              <a:rPr lang="en-AU" smtClean="0"/>
              <a:t>‹#›</a:t>
            </a:fld>
            <a:endParaRPr lang="en-AU"/>
          </a:p>
        </p:txBody>
      </p:sp>
    </p:spTree>
    <p:extLst>
      <p:ext uri="{BB962C8B-B14F-4D97-AF65-F5344CB8AC3E}">
        <p14:creationId xmlns:p14="http://schemas.microsoft.com/office/powerpoint/2010/main" val="1557692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66E3C55-0A01-46DD-BDBC-F23F3511BD5D}" type="slidenum">
              <a:rPr lang="en-AU" smtClean="0"/>
              <a:t>6</a:t>
            </a:fld>
            <a:endParaRPr lang="en-AU"/>
          </a:p>
        </p:txBody>
      </p:sp>
    </p:spTree>
    <p:extLst>
      <p:ext uri="{BB962C8B-B14F-4D97-AF65-F5344CB8AC3E}">
        <p14:creationId xmlns:p14="http://schemas.microsoft.com/office/powerpoint/2010/main" val="4182908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most common and clinically significant resistance mechanisms for Enterobacteriaceae are  β-lactamases.</a:t>
            </a:r>
          </a:p>
          <a:p>
            <a:r>
              <a:rPr lang="en-AU" dirty="0"/>
              <a:t>There are many types and some are intrinsic, but many are acquired on mobile genetic elements, able to persist and spread to other organisms.</a:t>
            </a:r>
          </a:p>
          <a:p>
            <a:r>
              <a:rPr lang="en-AU" dirty="0"/>
              <a:t>Increasing over time in all settings</a:t>
            </a:r>
          </a:p>
          <a:p>
            <a:endParaRPr lang="en-AU" dirty="0"/>
          </a:p>
          <a:p>
            <a:r>
              <a:rPr lang="en-AU" dirty="0"/>
              <a:t>In 2015 ESBL phenotype in 6–12% of E. coli and 5–7% of K. pneumoniae.</a:t>
            </a:r>
          </a:p>
          <a:p>
            <a:endParaRPr lang="en-AU" dirty="0"/>
          </a:p>
          <a:p>
            <a:r>
              <a:rPr lang="en-AU" dirty="0"/>
              <a:t>Also increased risk of resistance to other drugs (gentamicin, ciprofloxacin)</a:t>
            </a:r>
          </a:p>
          <a:p>
            <a:endParaRPr lang="en-AU" dirty="0"/>
          </a:p>
        </p:txBody>
      </p:sp>
      <p:sp>
        <p:nvSpPr>
          <p:cNvPr id="4" name="Slide Number Placeholder 3"/>
          <p:cNvSpPr>
            <a:spLocks noGrp="1"/>
          </p:cNvSpPr>
          <p:nvPr>
            <p:ph type="sldNum" sz="quarter" idx="5"/>
          </p:nvPr>
        </p:nvSpPr>
        <p:spPr/>
        <p:txBody>
          <a:bodyPr/>
          <a:lstStyle/>
          <a:p>
            <a:fld id="{43A624AF-760A-4B8A-8039-655EAF7CEEC8}" type="slidenum">
              <a:rPr lang="en-AU" smtClean="0"/>
              <a:t>21</a:t>
            </a:fld>
            <a:endParaRPr lang="en-AU"/>
          </a:p>
        </p:txBody>
      </p:sp>
    </p:spTree>
    <p:extLst>
      <p:ext uri="{BB962C8B-B14F-4D97-AF65-F5344CB8AC3E}">
        <p14:creationId xmlns:p14="http://schemas.microsoft.com/office/powerpoint/2010/main" val="2392259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A624AF-760A-4B8A-8039-655EAF7CEEC8}" type="slidenum">
              <a:rPr lang="en-AU" smtClean="0"/>
              <a:t>22</a:t>
            </a:fld>
            <a:endParaRPr lang="en-AU"/>
          </a:p>
        </p:txBody>
      </p:sp>
    </p:spTree>
    <p:extLst>
      <p:ext uri="{BB962C8B-B14F-4D97-AF65-F5344CB8AC3E}">
        <p14:creationId xmlns:p14="http://schemas.microsoft.com/office/powerpoint/2010/main" val="2496991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A624AF-760A-4B8A-8039-655EAF7CEEC8}" type="slidenum">
              <a:rPr lang="en-AU" smtClean="0"/>
              <a:t>23</a:t>
            </a:fld>
            <a:endParaRPr lang="en-AU"/>
          </a:p>
        </p:txBody>
      </p:sp>
    </p:spTree>
    <p:extLst>
      <p:ext uri="{BB962C8B-B14F-4D97-AF65-F5344CB8AC3E}">
        <p14:creationId xmlns:p14="http://schemas.microsoft.com/office/powerpoint/2010/main" val="1161043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A624AF-760A-4B8A-8039-655EAF7CEEC8}" type="slidenum">
              <a:rPr lang="en-AU" smtClean="0"/>
              <a:t>24</a:t>
            </a:fld>
            <a:endParaRPr lang="en-AU"/>
          </a:p>
        </p:txBody>
      </p:sp>
    </p:spTree>
    <p:extLst>
      <p:ext uri="{BB962C8B-B14F-4D97-AF65-F5344CB8AC3E}">
        <p14:creationId xmlns:p14="http://schemas.microsoft.com/office/powerpoint/2010/main" val="1040630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A624AF-760A-4B8A-8039-655EAF7CEEC8}" type="slidenum">
              <a:rPr lang="en-AU" smtClean="0"/>
              <a:t>25</a:t>
            </a:fld>
            <a:endParaRPr lang="en-AU"/>
          </a:p>
        </p:txBody>
      </p:sp>
    </p:spTree>
    <p:extLst>
      <p:ext uri="{BB962C8B-B14F-4D97-AF65-F5344CB8AC3E}">
        <p14:creationId xmlns:p14="http://schemas.microsoft.com/office/powerpoint/2010/main" val="171484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impact of COVID-19 on antimicrobial resistance remains unclear and may be influenced by a number of contributing factors. A combination of COVID-19 related travel restrictions on incoming travellers throughout much of 2020 and 2021, and an increasing awareness of and utilization of antimicrobial stewardship as part of the National Safety and Quality Health Service Standards 313 implementation and accreditation Australia-wide, may have reduced some resistance particularly for ESBLs.</a:t>
            </a:r>
          </a:p>
          <a:p>
            <a:r>
              <a:rPr lang="en-AU" dirty="0"/>
              <a:t>Pharmaceutical Benefits Scheme data indicate that the COVID-19 pandemic had a profound impact on antimicrobial use in 2020, with a 40% drop in antimicrobials dispensed between March and April in 2020, with use remaining at this lower level for the rest of the year.14</a:t>
            </a:r>
          </a:p>
          <a:p>
            <a:r>
              <a:rPr lang="en-AU" dirty="0"/>
              <a:t>It is also possible that a reduction in elective surgery and, related to this, post-surgical blood stream infections may have occurred during 2020 and 2021.</a:t>
            </a:r>
          </a:p>
          <a:p>
            <a:r>
              <a:rPr lang="en-AU" dirty="0"/>
              <a:t>Future AGAR surveys will help determine if the observed reduction in resistance rates is sustained.</a:t>
            </a:r>
          </a:p>
          <a:p>
            <a:endParaRPr lang="en-AU" dirty="0"/>
          </a:p>
        </p:txBody>
      </p:sp>
      <p:sp>
        <p:nvSpPr>
          <p:cNvPr id="4" name="Slide Number Placeholder 3"/>
          <p:cNvSpPr>
            <a:spLocks noGrp="1"/>
          </p:cNvSpPr>
          <p:nvPr>
            <p:ph type="sldNum" sz="quarter" idx="5"/>
          </p:nvPr>
        </p:nvSpPr>
        <p:spPr/>
        <p:txBody>
          <a:bodyPr/>
          <a:lstStyle/>
          <a:p>
            <a:fld id="{43A624AF-760A-4B8A-8039-655EAF7CEEC8}" type="slidenum">
              <a:rPr lang="en-AU" smtClean="0"/>
              <a:t>26</a:t>
            </a:fld>
            <a:endParaRPr lang="en-AU"/>
          </a:p>
        </p:txBody>
      </p:sp>
    </p:spTree>
    <p:extLst>
      <p:ext uri="{BB962C8B-B14F-4D97-AF65-F5344CB8AC3E}">
        <p14:creationId xmlns:p14="http://schemas.microsoft.com/office/powerpoint/2010/main" val="581875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3F794-8FC8-401C-BEDD-71040510D183}" type="slidenum">
              <a:rPr lang="en-AU" smtClean="0"/>
              <a:t>27</a:t>
            </a:fld>
            <a:endParaRPr lang="en-AU"/>
          </a:p>
        </p:txBody>
      </p:sp>
    </p:spTree>
    <p:extLst>
      <p:ext uri="{BB962C8B-B14F-4D97-AF65-F5344CB8AC3E}">
        <p14:creationId xmlns:p14="http://schemas.microsoft.com/office/powerpoint/2010/main" val="477953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A624AF-760A-4B8A-8039-655EAF7CEEC8}" type="slidenum">
              <a:rPr lang="en-AU" smtClean="0"/>
              <a:t>28</a:t>
            </a:fld>
            <a:endParaRPr lang="en-AU"/>
          </a:p>
        </p:txBody>
      </p:sp>
    </p:spTree>
    <p:extLst>
      <p:ext uri="{BB962C8B-B14F-4D97-AF65-F5344CB8AC3E}">
        <p14:creationId xmlns:p14="http://schemas.microsoft.com/office/powerpoint/2010/main" val="4291574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pic>
        <p:nvPicPr>
          <p:cNvPr id="5" name="Picture 4">
            <a:extLst>
              <a:ext uri="{FF2B5EF4-FFF2-40B4-BE49-F238E27FC236}">
                <a16:creationId xmlns:a16="http://schemas.microsoft.com/office/drawing/2014/main" id="{56F43AFF-6F53-CDAB-334F-CBEF3A3BB3D9}"/>
              </a:ext>
            </a:extLst>
          </p:cNvPr>
          <p:cNvPicPr>
            <a:picLocks noChangeAspect="1"/>
          </p:cNvPicPr>
          <p:nvPr/>
        </p:nvPicPr>
        <p:blipFill>
          <a:blip r:embed="rId3"/>
          <a:stretch>
            <a:fillRect/>
          </a:stretch>
        </p:blipFill>
        <p:spPr>
          <a:xfrm>
            <a:off x="1230283" y="4572000"/>
            <a:ext cx="4000928" cy="2082825"/>
          </a:xfrm>
          <a:prstGeom prst="rect">
            <a:avLst/>
          </a:prstGeom>
        </p:spPr>
      </p:pic>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3A624AF-760A-4B8A-8039-655EAF7CEEC8}" type="slidenum">
              <a:rPr lang="en-AU" smtClean="0"/>
              <a:t>29</a:t>
            </a:fld>
            <a:endParaRPr lang="en-AU"/>
          </a:p>
        </p:txBody>
      </p:sp>
    </p:spTree>
    <p:extLst>
      <p:ext uri="{BB962C8B-B14F-4D97-AF65-F5344CB8AC3E}">
        <p14:creationId xmlns:p14="http://schemas.microsoft.com/office/powerpoint/2010/main" val="1680553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Built environment</a:t>
            </a:r>
          </a:p>
          <a:p>
            <a:r>
              <a:rPr lang="en-AU" dirty="0"/>
              <a:t>Health care Staffing</a:t>
            </a:r>
          </a:p>
          <a:p>
            <a:r>
              <a:rPr lang="en-AU" dirty="0"/>
              <a:t>Bed occupancy should not exceed capacity</a:t>
            </a:r>
          </a:p>
          <a:p>
            <a:r>
              <a:rPr lang="en-AU" dirty="0"/>
              <a:t>These</a:t>
            </a:r>
          </a:p>
          <a:p>
            <a:endParaRPr lang="en-AU" dirty="0"/>
          </a:p>
          <a:p>
            <a:r>
              <a:rPr lang="en-AU" dirty="0"/>
              <a:t>only one of the six leading pathogens</a:t>
            </a:r>
          </a:p>
          <a:p>
            <a:r>
              <a:rPr lang="en-AU" dirty="0"/>
              <a:t>(S pneumoniae), although new vaccine programmes are</a:t>
            </a:r>
          </a:p>
          <a:p>
            <a:r>
              <a:rPr lang="en-AU" dirty="0"/>
              <a:t>underway for S aureus, E coli, and others.45 Vaccination</a:t>
            </a:r>
          </a:p>
          <a:p>
            <a:r>
              <a:rPr lang="en-AU" dirty="0"/>
              <a:t>programmes are an important strategy for preventing</a:t>
            </a:r>
          </a:p>
          <a:p>
            <a:r>
              <a:rPr lang="en-AU" dirty="0"/>
              <a:t>S pneumoniae,46 and vaccine development is crucial for</a:t>
            </a:r>
          </a:p>
          <a:p>
            <a:r>
              <a:rPr lang="en-AU" dirty="0"/>
              <a:t>pathogens that currently have no vaccine. Other vaccines,</a:t>
            </a:r>
          </a:p>
          <a:p>
            <a:r>
              <a:rPr lang="en-AU" dirty="0"/>
              <a:t>such as the influenza or rotavirus vaccines, also play a</a:t>
            </a:r>
          </a:p>
          <a:p>
            <a:r>
              <a:rPr lang="en-AU" dirty="0"/>
              <a:t>role in preventing febrile illness, which can lead to a</a:t>
            </a:r>
          </a:p>
          <a:p>
            <a:endParaRPr lang="en-AU" dirty="0"/>
          </a:p>
        </p:txBody>
      </p:sp>
      <p:sp>
        <p:nvSpPr>
          <p:cNvPr id="4" name="Slide Number Placeholder 3"/>
          <p:cNvSpPr>
            <a:spLocks noGrp="1"/>
          </p:cNvSpPr>
          <p:nvPr>
            <p:ph type="sldNum" sz="quarter" idx="5"/>
          </p:nvPr>
        </p:nvSpPr>
        <p:spPr/>
        <p:txBody>
          <a:bodyPr/>
          <a:lstStyle/>
          <a:p>
            <a:fld id="{43A624AF-760A-4B8A-8039-655EAF7CEEC8}" type="slidenum">
              <a:rPr lang="en-AU" smtClean="0"/>
              <a:t>31</a:t>
            </a:fld>
            <a:endParaRPr lang="en-AU"/>
          </a:p>
        </p:txBody>
      </p:sp>
    </p:spTree>
    <p:extLst>
      <p:ext uri="{BB962C8B-B14F-4D97-AF65-F5344CB8AC3E}">
        <p14:creationId xmlns:p14="http://schemas.microsoft.com/office/powerpoint/2010/main" val="2648038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Interconnected ecosystem approach</a:t>
            </a:r>
            <a:r>
              <a:rPr lang="en-US" baseline="0" dirty="0"/>
              <a:t> – tree provides evidence of animal-human transfer, more common than vice versa but at present we have very little animal data from which to derive these associations</a:t>
            </a:r>
            <a:endParaRPr lang="en-US" dirty="0"/>
          </a:p>
        </p:txBody>
      </p:sp>
      <p:sp>
        <p:nvSpPr>
          <p:cNvPr id="4" name="Slide Number Placeholder 3"/>
          <p:cNvSpPr>
            <a:spLocks noGrp="1"/>
          </p:cNvSpPr>
          <p:nvPr>
            <p:ph type="sldNum" sz="quarter" idx="10"/>
          </p:nvPr>
        </p:nvSpPr>
        <p:spPr/>
        <p:txBody>
          <a:bodyPr/>
          <a:lstStyle/>
          <a:p>
            <a:fld id="{A6C761A6-FD83-4A34-9825-20378726BECC}" type="slidenum">
              <a:rPr lang="en-AU" smtClean="0"/>
              <a:t>9</a:t>
            </a:fld>
            <a:endParaRPr lang="en-AU"/>
          </a:p>
        </p:txBody>
      </p:sp>
    </p:spTree>
    <p:extLst>
      <p:ext uri="{BB962C8B-B14F-4D97-AF65-F5344CB8AC3E}">
        <p14:creationId xmlns:p14="http://schemas.microsoft.com/office/powerpoint/2010/main" val="1206064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Adherence to prescribing guidelines</a:t>
            </a:r>
          </a:p>
          <a:p>
            <a:r>
              <a:rPr lang="en-AU" dirty="0"/>
              <a:t>Reduced mortality RRR 35% p&lt;0.001</a:t>
            </a:r>
          </a:p>
          <a:p>
            <a:r>
              <a:rPr lang="en-AU" dirty="0"/>
              <a:t>Restriction of access to broad spectrum antibiotics</a:t>
            </a:r>
          </a:p>
          <a:p>
            <a:r>
              <a:rPr lang="en-AU" dirty="0"/>
              <a:t>Reduces antibiotic consumption, and (sometimes) reduces resistance</a:t>
            </a:r>
          </a:p>
          <a:p>
            <a:r>
              <a:rPr lang="en-AU" dirty="0"/>
              <a:t>Culture driven de-escalation</a:t>
            </a:r>
          </a:p>
          <a:p>
            <a:r>
              <a:rPr lang="en-AU" dirty="0"/>
              <a:t>Reduces mortality RRR 56%p&lt;0.001</a:t>
            </a:r>
          </a:p>
          <a:p>
            <a:r>
              <a:rPr lang="en-AU" dirty="0"/>
              <a:t>Staph aureus bacteraemia ID expert review</a:t>
            </a:r>
          </a:p>
          <a:p>
            <a:r>
              <a:rPr lang="en-AU" dirty="0"/>
              <a:t>Reduces mortality RRR 66%p&lt;0.001</a:t>
            </a:r>
          </a:p>
          <a:p>
            <a:r>
              <a:rPr lang="en-AU" dirty="0"/>
              <a:t>IV to oral switch strategies</a:t>
            </a:r>
          </a:p>
          <a:p>
            <a:r>
              <a:rPr lang="en-AU" dirty="0"/>
              <a:t>Shorter length of stay, no difference in mortality</a:t>
            </a:r>
          </a:p>
          <a:p>
            <a:r>
              <a:rPr lang="en-AU" dirty="0"/>
              <a:t>Use of therapeutic drug monitoring</a:t>
            </a:r>
          </a:p>
          <a:p>
            <a:r>
              <a:rPr lang="en-AU" dirty="0"/>
              <a:t>Reduces nephrotoxicity</a:t>
            </a:r>
          </a:p>
        </p:txBody>
      </p:sp>
      <p:sp>
        <p:nvSpPr>
          <p:cNvPr id="4" name="Slide Number Placeholder 3"/>
          <p:cNvSpPr>
            <a:spLocks noGrp="1"/>
          </p:cNvSpPr>
          <p:nvPr>
            <p:ph type="sldNum" sz="quarter" idx="5"/>
          </p:nvPr>
        </p:nvSpPr>
        <p:spPr/>
        <p:txBody>
          <a:bodyPr/>
          <a:lstStyle/>
          <a:p>
            <a:fld id="{43A624AF-760A-4B8A-8039-655EAF7CEEC8}" type="slidenum">
              <a:rPr lang="en-AU" smtClean="0"/>
              <a:t>32</a:t>
            </a:fld>
            <a:endParaRPr lang="en-AU"/>
          </a:p>
        </p:txBody>
      </p:sp>
    </p:spTree>
    <p:extLst>
      <p:ext uri="{BB962C8B-B14F-4D97-AF65-F5344CB8AC3E}">
        <p14:creationId xmlns:p14="http://schemas.microsoft.com/office/powerpoint/2010/main" val="1419763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3A624AF-760A-4B8A-8039-655EAF7CEEC8}" type="slidenum">
              <a:rPr lang="en-AU" smtClean="0"/>
              <a:t>34</a:t>
            </a:fld>
            <a:endParaRPr lang="en-AU" dirty="0"/>
          </a:p>
        </p:txBody>
      </p:sp>
    </p:spTree>
    <p:extLst>
      <p:ext uri="{BB962C8B-B14F-4D97-AF65-F5344CB8AC3E}">
        <p14:creationId xmlns:p14="http://schemas.microsoft.com/office/powerpoint/2010/main" val="174295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Human</a:t>
            </a:r>
            <a:r>
              <a:rPr lang="en-US" baseline="0" dirty="0"/>
              <a:t> population mobility further promotes resistance – visiting friends and family, eating street food, medical tourism additional sources for resistant strains to be imported to Australia</a:t>
            </a:r>
            <a:endParaRPr lang="en-US" dirty="0"/>
          </a:p>
        </p:txBody>
      </p:sp>
      <p:sp>
        <p:nvSpPr>
          <p:cNvPr id="4" name="Slide Number Placeholder 3"/>
          <p:cNvSpPr>
            <a:spLocks noGrp="1"/>
          </p:cNvSpPr>
          <p:nvPr>
            <p:ph type="sldNum" sz="quarter" idx="10"/>
          </p:nvPr>
        </p:nvSpPr>
        <p:spPr/>
        <p:txBody>
          <a:bodyPr/>
          <a:lstStyle/>
          <a:p>
            <a:fld id="{A6C761A6-FD83-4A34-9825-20378726BECC}" type="slidenum">
              <a:rPr lang="en-AU" smtClean="0"/>
              <a:t>10</a:t>
            </a:fld>
            <a:endParaRPr lang="en-AU"/>
          </a:p>
        </p:txBody>
      </p:sp>
    </p:spTree>
    <p:extLst>
      <p:ext uri="{BB962C8B-B14F-4D97-AF65-F5344CB8AC3E}">
        <p14:creationId xmlns:p14="http://schemas.microsoft.com/office/powerpoint/2010/main" val="1908680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4613" y="8686800"/>
            <a:ext cx="2971800" cy="455613"/>
          </a:xfrm>
          <a:prstGeom prst="rect">
            <a:avLst/>
          </a:prstGeom>
          <a:noFill/>
          <a:ln w="9525">
            <a:noFill/>
            <a:miter lim="800000"/>
            <a:headEnd/>
            <a:tailEnd/>
          </a:ln>
        </p:spPr>
        <p:txBody>
          <a:bodyPr lIns="91019" tIns="45510" rIns="91019" bIns="45510" anchor="b"/>
          <a:lstStyle/>
          <a:p>
            <a:pPr algn="r" defTabSz="455613"/>
            <a:fld id="{470E5BB5-E41C-43DD-98FD-F669B5F0C18B}" type="slidenum">
              <a:rPr lang="en-US" sz="1200">
                <a:latin typeface="Calibri" pitchFamily="34" charset="0"/>
              </a:rPr>
              <a:pPr algn="r" defTabSz="455613"/>
              <a:t>12</a:t>
            </a:fld>
            <a:endParaRPr lang="en-US" sz="1200">
              <a:latin typeface="Calibri" pitchFamily="34" charset="0"/>
            </a:endParaRPr>
          </a:p>
        </p:txBody>
      </p:sp>
      <p:sp>
        <p:nvSpPr>
          <p:cNvPr id="5120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1204" name="Rectangle 3"/>
          <p:cNvSpPr>
            <a:spLocks noGrp="1" noChangeArrowheads="1"/>
          </p:cNvSpPr>
          <p:nvPr>
            <p:ph type="body" idx="1"/>
          </p:nvPr>
        </p:nvSpPr>
        <p:spPr bwMode="auto">
          <a:noFill/>
        </p:spPr>
        <p:txBody>
          <a:bodyPr lIns="91019" tIns="45510" rIns="91019" bIns="45510"/>
          <a:lstStyle/>
          <a:p>
            <a:pPr defTabSz="914400" eaLnBrk="1" hangingPunct="1"/>
            <a:r>
              <a:rPr lang="en-US"/>
              <a:t>Advances in modern medicines such as transplantation, neonatal care, cancer treatments, safe surgery and obstetric care and ICU interventions all rely on effective antibiotics to control infection.  Without antibiotics these therapies will be endangered and our most vulnerable patients put at risk.</a:t>
            </a:r>
          </a:p>
          <a:p>
            <a:pPr defTabSz="914400" eaLnBrk="1" hangingPunct="1"/>
            <a:endParaRPr lang="en-US"/>
          </a:p>
        </p:txBody>
      </p:sp>
    </p:spTree>
    <p:extLst>
      <p:ext uri="{BB962C8B-B14F-4D97-AF65-F5344CB8AC3E}">
        <p14:creationId xmlns:p14="http://schemas.microsoft.com/office/powerpoint/2010/main" val="279742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noRot="1" noChangeAspect="1"/>
          </p:cNvSpPr>
          <p:nvPr>
            <p:ph type="sldImg"/>
          </p:nvPr>
        </p:nvSpPr>
        <p:spPr>
          <a:xfrm>
            <a:off x="533400" y="763588"/>
            <a:ext cx="6705600" cy="3771900"/>
          </a:xfrm>
          <a:prstGeom prst="rect">
            <a:avLst/>
          </a:prstGeom>
        </p:spPr>
      </p:sp>
      <p:sp>
        <p:nvSpPr>
          <p:cNvPr id="72"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dirty="0">
                <a:latin typeface="Arial"/>
              </a:rPr>
              <a:t>Burden of infections with antibiotic-resistant bacteria in DALYs, EU and European Economic Area, 2015</a:t>
            </a:r>
          </a:p>
          <a:p>
            <a:endParaRPr lang="en-US" sz="900" b="0" strike="noStrike" spc="-1" dirty="0">
              <a:latin typeface="Arial"/>
            </a:endParaRPr>
          </a:p>
          <a:p>
            <a:r>
              <a:rPr lang="en-US" sz="900" b="0" strike="noStrike" spc="-1" dirty="0">
                <a:latin typeface="Arial"/>
              </a:rPr>
              <a:t>Error bars are 95% uncertainty intervals. Greece did not report data on </a:t>
            </a:r>
            <a:r>
              <a:rPr lang="en-US" sz="900" b="0" i="1" strike="noStrike" spc="-1" dirty="0">
                <a:latin typeface="Arial"/>
              </a:rPr>
              <a:t>S pneumoniae</a:t>
            </a:r>
            <a:r>
              <a:rPr lang="en-US" sz="900" b="0" strike="noStrike" spc="-1" dirty="0">
                <a:latin typeface="Arial"/>
              </a:rPr>
              <a:t> isolates to the European Antimicrobial Resistance Surveillance Network in 2015. DALY rates are age-</a:t>
            </a:r>
            <a:r>
              <a:rPr lang="en-US" sz="900" b="0" strike="noStrike" spc="-1" dirty="0" err="1">
                <a:latin typeface="Arial"/>
              </a:rPr>
              <a:t>standardised</a:t>
            </a:r>
            <a:r>
              <a:rPr lang="en-US" sz="900" b="0" strike="noStrike" spc="-1" dirty="0">
                <a:latin typeface="Arial"/>
              </a:rPr>
              <a:t> to limit the effect of demographic differences across countries; numbers of cases and deaths are not age-</a:t>
            </a:r>
            <a:r>
              <a:rPr lang="en-US" sz="900" b="0" strike="noStrike" spc="-1" dirty="0" err="1">
                <a:latin typeface="Arial"/>
              </a:rPr>
              <a:t>standardised</a:t>
            </a:r>
            <a:r>
              <a:rPr lang="en-US" sz="900" b="0" strike="noStrike" spc="-1" dirty="0">
                <a:latin typeface="Arial"/>
              </a:rPr>
              <a:t>. DALYs=disability-adjusted life-years. *Excludes those resistant to carbapenem or colistin. †In 2015, most of the third-generation cephalosporin-resistant </a:t>
            </a:r>
            <a:r>
              <a:rPr lang="en-US" sz="900" b="0" i="1" strike="noStrike" spc="-1" dirty="0">
                <a:latin typeface="Arial"/>
              </a:rPr>
              <a:t>E coli</a:t>
            </a:r>
            <a:r>
              <a:rPr lang="en-US" sz="900" b="0" strike="noStrike" spc="-1" dirty="0">
                <a:latin typeface="Arial"/>
              </a:rPr>
              <a:t> (88·6%) and </a:t>
            </a:r>
            <a:r>
              <a:rPr lang="en-US" sz="900" b="0" i="1" strike="noStrike" spc="-1" dirty="0">
                <a:latin typeface="Arial"/>
              </a:rPr>
              <a:t>K pneumoniae</a:t>
            </a:r>
            <a:r>
              <a:rPr lang="en-US" sz="900" b="0" strike="noStrike" spc="-1" dirty="0">
                <a:latin typeface="Arial"/>
              </a:rPr>
              <a:t> (85·3%) isolates reported to the European Antimicrobial Resistance Surveillance Network produced an extended-spectrum β-lactamase.</a:t>
            </a:r>
            <a:r>
              <a:rPr lang="en-US" sz="900" b="0" strike="noStrike" spc="-1" baseline="33000" dirty="0">
                <a:latin typeface="Arial"/>
              </a:rPr>
              <a:t>9</a:t>
            </a:r>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laceHolder 1"/>
          <p:cNvSpPr>
            <a:spLocks noGrp="1" noRot="1" noChangeAspect="1"/>
          </p:cNvSpPr>
          <p:nvPr>
            <p:ph type="sldImg"/>
          </p:nvPr>
        </p:nvSpPr>
        <p:spPr>
          <a:xfrm>
            <a:off x="533400" y="763588"/>
            <a:ext cx="6705600" cy="3771900"/>
          </a:xfrm>
          <a:prstGeom prst="rect">
            <a:avLst/>
          </a:prstGeom>
        </p:spPr>
      </p:sp>
      <p:sp>
        <p:nvSpPr>
          <p:cNvPr id="117"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dirty="0">
                <a:latin typeface="Arial"/>
              </a:rPr>
              <a:t>Global deaths (counts) attributable to and associated with bacterial antimicrobial resistance by infectious syndrome, 2019</a:t>
            </a:r>
          </a:p>
          <a:p>
            <a:endParaRPr lang="en-US" sz="900" b="0" strike="noStrike" spc="-1" dirty="0">
              <a:latin typeface="Arial"/>
            </a:endParaRPr>
          </a:p>
          <a:p>
            <a:r>
              <a:rPr lang="en-US" sz="900" b="0" strike="noStrike" spc="-1" dirty="0">
                <a:latin typeface="Arial"/>
              </a:rPr>
              <a:t>Estimates were aggregated across drugs, accounting for the co-occurrence of resistance to multiple drugs. Error bars show 95% uncertainty intervals. Does not include </a:t>
            </a:r>
            <a:r>
              <a:rPr lang="en-US" sz="900" b="0" strike="noStrike" spc="-1" dirty="0" err="1">
                <a:latin typeface="Arial"/>
              </a:rPr>
              <a:t>gonorrhoea</a:t>
            </a:r>
            <a:r>
              <a:rPr lang="en-US" sz="900" b="0" strike="noStrike" spc="-1" dirty="0">
                <a:latin typeface="Arial"/>
              </a:rPr>
              <a:t> and chlamydia because we did not estimate the fatal burden of this infectious syndrome. Bone+=infections of bones, joints, and related organs. BSI=bloodstream infections. Cardiac=endocarditis and other cardiac infections. CNS=meningitis and other bacterial CNS infections. Intra-abdominal=peritoneal and intra-abdominal infections. LRI+=lower respiratory infections and all related infections in the thorax. Skin=bacterial infections of the skin and subcutaneous systems. TF–PF–</a:t>
            </a:r>
            <a:r>
              <a:rPr lang="en-US" sz="900" b="0" strike="noStrike" spc="-1" dirty="0" err="1">
                <a:latin typeface="Arial"/>
              </a:rPr>
              <a:t>iNTS</a:t>
            </a:r>
            <a:r>
              <a:rPr lang="en-US" sz="900" b="0" strike="noStrike" spc="-1" dirty="0">
                <a:latin typeface="Arial"/>
              </a:rPr>
              <a:t>= typhoid fever, paratyphoid fever, and invasive non-typhoidal </a:t>
            </a:r>
            <a:r>
              <a:rPr lang="en-US" sz="900" b="0" i="1" strike="noStrike" spc="-1" dirty="0">
                <a:latin typeface="Arial"/>
              </a:rPr>
              <a:t>Salmonella</a:t>
            </a:r>
            <a:r>
              <a:rPr lang="en-US" sz="900" b="0" strike="noStrike" spc="-1" dirty="0">
                <a:latin typeface="Arial"/>
              </a:rPr>
              <a:t> spp. UTI=urinary tract infections and pyelonephritis.</a:t>
            </a: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laceHolder 1"/>
          <p:cNvSpPr>
            <a:spLocks noGrp="1" noRot="1" noChangeAspect="1"/>
          </p:cNvSpPr>
          <p:nvPr>
            <p:ph type="sldImg"/>
          </p:nvPr>
        </p:nvSpPr>
        <p:spPr>
          <a:xfrm>
            <a:off x="533400" y="763588"/>
            <a:ext cx="6705600" cy="3771900"/>
          </a:xfrm>
          <a:prstGeom prst="rect">
            <a:avLst/>
          </a:prstGeom>
        </p:spPr>
      </p:sp>
      <p:sp>
        <p:nvSpPr>
          <p:cNvPr id="115"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All-age rate of deaths attributable to and associated with bacterial antimicrobial resistance by GBD region, 2019</a:t>
            </a:r>
          </a:p>
          <a:p>
            <a:endParaRPr lang="en-US" sz="900" b="0" strike="noStrike" spc="-1">
              <a:latin typeface="Arial"/>
            </a:endParaRPr>
          </a:p>
          <a:p>
            <a:r>
              <a:rPr lang="en-US" sz="900" b="0" strike="noStrike" spc="-1">
                <a:latin typeface="Arial"/>
              </a:rPr>
              <a:t>Estimates were aggregated across drugs, accounting for the co-occurrence of resistance to multiple drugs. Error bars show 95% uncertainty intervals. GBD=Global Burden of Diseases, Injuries, and Risk Factors Study.</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Europe, the EU/EEA population-weighted</a:t>
            </a:r>
          </a:p>
          <a:p>
            <a:r>
              <a:rPr lang="en-AU" dirty="0"/>
              <a:t>mean percentage has significantly decreased</a:t>
            </a:r>
          </a:p>
          <a:p>
            <a:r>
              <a:rPr lang="en-AU" dirty="0"/>
              <a:t>from 23.2% in 2009 to 15.5% in 2019. A decrease</a:t>
            </a:r>
          </a:p>
          <a:p>
            <a:r>
              <a:rPr lang="en-AU" dirty="0"/>
              <a:t>in methicillin-resistant SAB has been reported</a:t>
            </a:r>
          </a:p>
          <a:p>
            <a:r>
              <a:rPr lang="en-AU" dirty="0"/>
              <a:t>in several parts of the world,19,20 and is believed</a:t>
            </a:r>
          </a:p>
          <a:p>
            <a:r>
              <a:rPr lang="en-AU" dirty="0"/>
              <a:t>to be due to the implementation of antimicrobial stewardship and a package of improved</a:t>
            </a:r>
          </a:p>
          <a:p>
            <a:r>
              <a:rPr lang="en-AU" dirty="0"/>
              <a:t>infection control procedures including hand</a:t>
            </a:r>
          </a:p>
          <a:p>
            <a:r>
              <a:rPr lang="en-AU" dirty="0"/>
              <a:t>hygiene, MRSA screening and decolonisation,</a:t>
            </a:r>
          </a:p>
          <a:p>
            <a:r>
              <a:rPr lang="en-AU" dirty="0"/>
              <a:t>patient isolation and infection prevention care</a:t>
            </a:r>
          </a:p>
          <a:p>
            <a:r>
              <a:rPr lang="en-AU" dirty="0"/>
              <a:t>bundles.21–25The percentage of </a:t>
            </a:r>
            <a:r>
              <a:rPr lang="en-AU" dirty="0" err="1"/>
              <a:t>methicillinresistant</a:t>
            </a:r>
            <a:r>
              <a:rPr lang="en-AU" dirty="0"/>
              <a:t> SAB in Australia, however, has </a:t>
            </a:r>
            <a:r>
              <a:rPr lang="en-AU" dirty="0" err="1"/>
              <a:t>notdecreased</a:t>
            </a:r>
            <a:r>
              <a:rPr lang="en-AU" dirty="0"/>
              <a:t> significantly over the eight years of</a:t>
            </a:r>
          </a:p>
          <a:p>
            <a:r>
              <a:rPr lang="en-AU" dirty="0"/>
              <a:t>ASSOP, ranging from 18.3% in 2013 to 17.6%</a:t>
            </a:r>
          </a:p>
          <a:p>
            <a:r>
              <a:rPr lang="en-AU" dirty="0"/>
              <a:t>in 2020 (p = 0.06).</a:t>
            </a:r>
          </a:p>
          <a:p>
            <a:r>
              <a:rPr lang="en-AU" dirty="0"/>
              <a:t>A total of 2,734 SAB episodes were reported, of which 79.7% were community-onset. Of S. aureus isolates, 17.6% were methicillin resistant. The 30-day all-cause mortality associated with methicillin-resistant SAB was 14.2%,</a:t>
            </a:r>
          </a:p>
          <a:p>
            <a:r>
              <a:rPr lang="en-AU" dirty="0"/>
              <a:t>which was not significantly different from the 13.3% mortality associated with methicillin-susceptible SAB (p = 0.6). With the exception of the β-lactams and erythromycin, antimicrobial resistance</a:t>
            </a:r>
          </a:p>
          <a:p>
            <a:r>
              <a:rPr lang="en-AU" dirty="0"/>
              <a:t>in methicillin-susceptible S. aureus was rare.</a:t>
            </a:r>
          </a:p>
          <a:p>
            <a:endParaRPr lang="en-AU" dirty="0"/>
          </a:p>
        </p:txBody>
      </p:sp>
      <p:sp>
        <p:nvSpPr>
          <p:cNvPr id="4" name="Slide Number Placeholder 3"/>
          <p:cNvSpPr>
            <a:spLocks noGrp="1"/>
          </p:cNvSpPr>
          <p:nvPr>
            <p:ph type="sldNum" sz="quarter" idx="5"/>
          </p:nvPr>
        </p:nvSpPr>
        <p:spPr/>
        <p:txBody>
          <a:bodyPr/>
          <a:lstStyle/>
          <a:p>
            <a:fld id="{43A624AF-760A-4B8A-8039-655EAF7CEEC8}" type="slidenum">
              <a:rPr lang="en-AU" smtClean="0"/>
              <a:t>19</a:t>
            </a:fld>
            <a:endParaRPr lang="en-AU"/>
          </a:p>
        </p:txBody>
      </p:sp>
      <p:sp>
        <p:nvSpPr>
          <p:cNvPr id="5" name="TextBox 4">
            <a:extLst>
              <a:ext uri="{FF2B5EF4-FFF2-40B4-BE49-F238E27FC236}">
                <a16:creationId xmlns:a16="http://schemas.microsoft.com/office/drawing/2014/main" id="{129B808F-052C-17C9-98C6-08DB4DF3748D}"/>
              </a:ext>
            </a:extLst>
          </p:cNvPr>
          <p:cNvSpPr txBox="1"/>
          <p:nvPr/>
        </p:nvSpPr>
        <p:spPr>
          <a:xfrm>
            <a:off x="685800" y="7881442"/>
            <a:ext cx="6098146" cy="923330"/>
          </a:xfrm>
          <a:prstGeom prst="rect">
            <a:avLst/>
          </a:prstGeom>
          <a:noFill/>
        </p:spPr>
        <p:txBody>
          <a:bodyPr wrap="square">
            <a:spAutoFit/>
          </a:bodyPr>
          <a:lstStyle/>
          <a:p>
            <a:r>
              <a:rPr lang="en-US" dirty="0"/>
              <a:t>Australian Staphylococcus aureus Surveillance Outcome Programme (ASSOP) Blood Stream Infection annual reports prepared by the Australian Group on Antimicrobial Resistance</a:t>
            </a:r>
            <a:endParaRPr lang="en-AU" dirty="0"/>
          </a:p>
        </p:txBody>
      </p:sp>
    </p:spTree>
    <p:extLst>
      <p:ext uri="{BB962C8B-B14F-4D97-AF65-F5344CB8AC3E}">
        <p14:creationId xmlns:p14="http://schemas.microsoft.com/office/powerpoint/2010/main" val="750709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A624AF-760A-4B8A-8039-655EAF7CEEC8}" type="slidenum">
              <a:rPr lang="en-AU" smtClean="0"/>
              <a:t>20</a:t>
            </a:fld>
            <a:endParaRPr lang="en-AU"/>
          </a:p>
        </p:txBody>
      </p:sp>
    </p:spTree>
    <p:extLst>
      <p:ext uri="{BB962C8B-B14F-4D97-AF65-F5344CB8AC3E}">
        <p14:creationId xmlns:p14="http://schemas.microsoft.com/office/powerpoint/2010/main" val="167293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4A03D8D5-1BC9-410B-9E44-3BD6FEE67D18}" type="datetimeFigureOut">
              <a:rPr lang="en-AU" smtClean="0"/>
              <a:t>21/09/2022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C959C7-DE8D-4EAC-9A86-2606E9A38748}" type="slidenum">
              <a:rPr lang="en-AU" smtClean="0"/>
              <a:t>‹#›</a:t>
            </a:fld>
            <a:endParaRPr lang="en-AU"/>
          </a:p>
        </p:txBody>
      </p:sp>
    </p:spTree>
    <p:extLst>
      <p:ext uri="{BB962C8B-B14F-4D97-AF65-F5344CB8AC3E}">
        <p14:creationId xmlns:p14="http://schemas.microsoft.com/office/powerpoint/2010/main" val="2205762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A03D8D5-1BC9-410B-9E44-3BD6FEE67D18}" type="datetimeFigureOut">
              <a:rPr lang="en-AU" smtClean="0"/>
              <a:t>21/09/2022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C959C7-DE8D-4EAC-9A86-2606E9A38748}" type="slidenum">
              <a:rPr lang="en-AU" smtClean="0"/>
              <a:t>‹#›</a:t>
            </a:fld>
            <a:endParaRPr lang="en-AU"/>
          </a:p>
        </p:txBody>
      </p:sp>
    </p:spTree>
    <p:extLst>
      <p:ext uri="{BB962C8B-B14F-4D97-AF65-F5344CB8AC3E}">
        <p14:creationId xmlns:p14="http://schemas.microsoft.com/office/powerpoint/2010/main" val="3661258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A03D8D5-1BC9-410B-9E44-3BD6FEE67D18}" type="datetimeFigureOut">
              <a:rPr lang="en-AU" smtClean="0"/>
              <a:t>21/09/2022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C959C7-DE8D-4EAC-9A86-2606E9A38748}" type="slidenum">
              <a:rPr lang="en-AU" smtClean="0"/>
              <a:t>‹#›</a:t>
            </a:fld>
            <a:endParaRPr lang="en-AU"/>
          </a:p>
        </p:txBody>
      </p:sp>
    </p:spTree>
    <p:extLst>
      <p:ext uri="{BB962C8B-B14F-4D97-AF65-F5344CB8AC3E}">
        <p14:creationId xmlns:p14="http://schemas.microsoft.com/office/powerpoint/2010/main" val="178456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484463" y="6356351"/>
            <a:ext cx="2781300" cy="365125"/>
          </a:xfrm>
          <a:prstGeom prst="rect">
            <a:avLst/>
          </a:prstGeom>
        </p:spPr>
        <p:txBody>
          <a:bodyPr/>
          <a:lstStyle/>
          <a:p>
            <a:fld id="{F9EAA3B1-625A-4DC7-B529-3E34F89125F7}" type="datetimeFigureOut">
              <a:rPr lang="en-AU" smtClean="0"/>
              <a:t>21/09/2022</a:t>
            </a:fld>
            <a:endParaRPr lang="en-AU"/>
          </a:p>
        </p:txBody>
      </p:sp>
      <p:sp>
        <p:nvSpPr>
          <p:cNvPr id="3" name="Footer Placeholder 2"/>
          <p:cNvSpPr>
            <a:spLocks noGrp="1"/>
          </p:cNvSpPr>
          <p:nvPr>
            <p:ph type="ftr" sz="quarter" idx="11"/>
          </p:nvPr>
        </p:nvSpPr>
        <p:spPr>
          <a:xfrm>
            <a:off x="878887" y="6356351"/>
            <a:ext cx="37973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11391038" y="6356351"/>
            <a:ext cx="749300" cy="365125"/>
          </a:xfrm>
          <a:prstGeom prst="rect">
            <a:avLst/>
          </a:prstGeom>
        </p:spPr>
        <p:txBody>
          <a:bodyPr/>
          <a:lstStyle/>
          <a:p>
            <a:fld id="{495978B8-4FA8-482D-919D-2102BB87F382}" type="slidenum">
              <a:rPr lang="en-AU" smtClean="0"/>
              <a:t>‹#›</a:t>
            </a:fld>
            <a:endParaRPr lang="en-AU"/>
          </a:p>
        </p:txBody>
      </p:sp>
    </p:spTree>
    <p:extLst>
      <p:ext uri="{BB962C8B-B14F-4D97-AF65-F5344CB8AC3E}">
        <p14:creationId xmlns:p14="http://schemas.microsoft.com/office/powerpoint/2010/main" val="74538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itle and 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609600" y="117475"/>
            <a:ext cx="10972800" cy="1143000"/>
          </a:xfrm>
          <a:prstGeom prst="rect">
            <a:avLst/>
          </a:prstGeo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359926"/>
            <a:ext cx="5384800" cy="4525963"/>
          </a:xfrm>
          <a:prstGeom prst="rect">
            <a:avLst/>
          </a:prstGeom>
        </p:spPr>
        <p:txBody>
          <a:bodyPr>
            <a:normAutofit/>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1359926"/>
            <a:ext cx="5384800" cy="4525963"/>
          </a:xfrm>
          <a:prstGeom prst="rect">
            <a:avLst/>
          </a:prstGeom>
        </p:spPr>
        <p:txBody>
          <a:bodyPr>
            <a:normAutofit/>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187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2" y="340896"/>
            <a:ext cx="9978189" cy="1259304"/>
          </a:xfrm>
          <a:prstGeom prst="rect">
            <a:avLst/>
          </a:prstGeom>
        </p:spPr>
        <p:txBody>
          <a:bodyPr lIns="0" tIns="0" rIns="0" bIns="0" anchor="t" anchorCtr="0"/>
          <a:lstStyle>
            <a:lvl1pPr algn="l">
              <a:lnSpc>
                <a:spcPct val="100000"/>
              </a:lnSpc>
              <a:defRPr sz="3000">
                <a:solidFill>
                  <a:srgbClr val="0C0037"/>
                </a:solidFill>
                <a:latin typeface="Open Sans Semibold"/>
                <a:cs typeface="Open Sans Semibold"/>
              </a:defRPr>
            </a:lvl1pPr>
          </a:lstStyle>
          <a:p>
            <a:r>
              <a:rPr lang="en-AU" dirty="0"/>
              <a:t>Click to edit Master title style</a:t>
            </a:r>
            <a:endParaRPr lang="en-US" dirty="0"/>
          </a:p>
        </p:txBody>
      </p:sp>
      <p:sp>
        <p:nvSpPr>
          <p:cNvPr id="3" name="Content Placeholder 2"/>
          <p:cNvSpPr>
            <a:spLocks noGrp="1"/>
          </p:cNvSpPr>
          <p:nvPr>
            <p:ph idx="1"/>
          </p:nvPr>
        </p:nvSpPr>
        <p:spPr>
          <a:xfrm>
            <a:off x="609600" y="1771317"/>
            <a:ext cx="10972800" cy="4354847"/>
          </a:xfrm>
          <a:prstGeom prst="rect">
            <a:avLst/>
          </a:prstGeom>
        </p:spPr>
        <p:txBody>
          <a:bodyPr lIns="0" tIns="0" rIns="0" bIns="0"/>
          <a:lstStyle>
            <a:lvl1pPr>
              <a:defRPr sz="2500">
                <a:solidFill>
                  <a:srgbClr val="2F4354"/>
                </a:solidFill>
                <a:latin typeface="Open Sans Semibold"/>
                <a:cs typeface="Open Sans Semibold"/>
              </a:defRPr>
            </a:lvl1pPr>
            <a:lvl2pPr>
              <a:defRPr sz="2400">
                <a:solidFill>
                  <a:srgbClr val="2F4354"/>
                </a:solidFill>
                <a:latin typeface="Open Sans"/>
                <a:cs typeface="Open Sans"/>
              </a:defRPr>
            </a:lvl2pPr>
            <a:lvl3pPr>
              <a:defRPr sz="2300">
                <a:solidFill>
                  <a:srgbClr val="2F4354"/>
                </a:solidFill>
                <a:latin typeface="Open Sans"/>
                <a:cs typeface="Open Sans"/>
              </a:defRPr>
            </a:lvl3pPr>
            <a:lvl4pPr>
              <a:defRPr>
                <a:solidFill>
                  <a:srgbClr val="2F4354"/>
                </a:solidFill>
                <a:latin typeface="Open Sans"/>
                <a:cs typeface="Open Sans"/>
              </a:defRPr>
            </a:lvl4pPr>
            <a:lvl5pPr>
              <a:defRPr>
                <a:solidFill>
                  <a:srgbClr val="2F4354"/>
                </a:solidFill>
                <a:latin typeface="Open Sans"/>
                <a:cs typeface="Open Sans"/>
              </a:defRPr>
            </a:lvl5pPr>
          </a:lstStyle>
          <a:p>
            <a:pPr lvl="0"/>
            <a:r>
              <a:rPr lang="en-AU" dirty="0"/>
              <a:t>Click to edit Master text styles</a:t>
            </a:r>
          </a:p>
        </p:txBody>
      </p:sp>
    </p:spTree>
    <p:extLst>
      <p:ext uri="{BB962C8B-B14F-4D97-AF65-F5344CB8AC3E}">
        <p14:creationId xmlns:p14="http://schemas.microsoft.com/office/powerpoint/2010/main" val="2235306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36E8-B4C2-499F-9848-4B3B3181863E}"/>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9F9AD1-5C7B-4150-8919-77B47D5A17E8}"/>
              </a:ext>
            </a:extLst>
          </p:cNvPr>
          <p:cNvSpPr>
            <a:spLocks noGrp="1"/>
          </p:cNvSpPr>
          <p:nvPr>
            <p:ph type="dt" sz="half" idx="10"/>
          </p:nvPr>
        </p:nvSpPr>
        <p:spPr>
          <a:xfrm>
            <a:off x="838200" y="6356352"/>
            <a:ext cx="2743200" cy="365125"/>
          </a:xfrm>
          <a:prstGeom prst="rect">
            <a:avLst/>
          </a:prstGeom>
        </p:spPr>
        <p:txBody>
          <a:bodyPr/>
          <a:lstStyle/>
          <a:p>
            <a:fld id="{88836930-BD74-4335-A8AB-C36A18C31559}" type="datetimeFigureOut">
              <a:rPr lang="en-US" smtClean="0"/>
              <a:t>9/21/2022</a:t>
            </a:fld>
            <a:endParaRPr lang="en-US"/>
          </a:p>
        </p:txBody>
      </p:sp>
      <p:sp>
        <p:nvSpPr>
          <p:cNvPr id="4" name="Footer Placeholder 3">
            <a:extLst>
              <a:ext uri="{FF2B5EF4-FFF2-40B4-BE49-F238E27FC236}">
                <a16:creationId xmlns:a16="http://schemas.microsoft.com/office/drawing/2014/main" id="{9039E711-5A6B-4A6B-AA92-80DD4049C82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568450-073A-4B75-9D5C-D7543DE3FB3C}"/>
              </a:ext>
            </a:extLst>
          </p:cNvPr>
          <p:cNvSpPr>
            <a:spLocks noGrp="1"/>
          </p:cNvSpPr>
          <p:nvPr>
            <p:ph type="sldNum" sz="quarter" idx="12"/>
          </p:nvPr>
        </p:nvSpPr>
        <p:spPr>
          <a:xfrm>
            <a:off x="8610600" y="6356352"/>
            <a:ext cx="2743200" cy="365125"/>
          </a:xfrm>
          <a:prstGeom prst="rect">
            <a:avLst/>
          </a:prstGeom>
        </p:spPr>
        <p:txBody>
          <a:bodyPr/>
          <a:lstStyle/>
          <a:p>
            <a:fld id="{A0BE3D44-5A7B-43B3-BF7F-501F02454085}" type="slidenum">
              <a:rPr lang="en-US" smtClean="0"/>
              <a:t>‹#›</a:t>
            </a:fld>
            <a:endParaRPr lang="en-US"/>
          </a:p>
        </p:txBody>
      </p:sp>
    </p:spTree>
    <p:extLst>
      <p:ext uri="{BB962C8B-B14F-4D97-AF65-F5344CB8AC3E}">
        <p14:creationId xmlns:p14="http://schemas.microsoft.com/office/powerpoint/2010/main" val="3118865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8479-EE3F-4523-9B08-16B55AAFAFFD}"/>
              </a:ext>
            </a:extLst>
          </p:cNvPr>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B685EC6-308E-4234-8D71-CFF44464EE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24BF41D-0041-40CF-B30F-8B6576E3E3A8}"/>
              </a:ext>
            </a:extLst>
          </p:cNvPr>
          <p:cNvSpPr>
            <a:spLocks noGrp="1"/>
          </p:cNvSpPr>
          <p:nvPr>
            <p:ph type="dt" sz="half" idx="10"/>
          </p:nvPr>
        </p:nvSpPr>
        <p:spPr>
          <a:xfrm>
            <a:off x="838200" y="6356352"/>
            <a:ext cx="2743200" cy="365125"/>
          </a:xfrm>
          <a:prstGeom prst="rect">
            <a:avLst/>
          </a:prstGeom>
        </p:spPr>
        <p:txBody>
          <a:bodyPr/>
          <a:lstStyle/>
          <a:p>
            <a:fld id="{88836930-BD74-4335-A8AB-C36A18C31559}" type="datetimeFigureOut">
              <a:rPr lang="en-US" smtClean="0"/>
              <a:pPr/>
              <a:t>9/21/2022</a:t>
            </a:fld>
            <a:endParaRPr lang="en-US"/>
          </a:p>
        </p:txBody>
      </p:sp>
      <p:sp>
        <p:nvSpPr>
          <p:cNvPr id="5" name="Footer Placeholder 4">
            <a:extLst>
              <a:ext uri="{FF2B5EF4-FFF2-40B4-BE49-F238E27FC236}">
                <a16:creationId xmlns:a16="http://schemas.microsoft.com/office/drawing/2014/main" id="{D74A3A2F-1E25-40B2-9FCA-4923EB929E9A}"/>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06721A-0C0E-4FC3-8D03-FEE9212B492B}"/>
              </a:ext>
            </a:extLst>
          </p:cNvPr>
          <p:cNvSpPr>
            <a:spLocks noGrp="1"/>
          </p:cNvSpPr>
          <p:nvPr>
            <p:ph type="sldNum" sz="quarter" idx="12"/>
          </p:nvPr>
        </p:nvSpPr>
        <p:spPr>
          <a:xfrm>
            <a:off x="8610600" y="6356352"/>
            <a:ext cx="2743200" cy="365125"/>
          </a:xfrm>
          <a:prstGeom prst="rect">
            <a:avLst/>
          </a:prstGeom>
        </p:spPr>
        <p:txBody>
          <a:bodyPr/>
          <a:lstStyle/>
          <a:p>
            <a:fld id="{A0BE3D44-5A7B-43B3-BF7F-501F02454085}" type="slidenum">
              <a:rPr lang="en-US" smtClean="0"/>
              <a:pPr/>
              <a:t>‹#›</a:t>
            </a:fld>
            <a:endParaRPr lang="en-US"/>
          </a:p>
        </p:txBody>
      </p:sp>
    </p:spTree>
    <p:extLst>
      <p:ext uri="{BB962C8B-B14F-4D97-AF65-F5344CB8AC3E}">
        <p14:creationId xmlns:p14="http://schemas.microsoft.com/office/powerpoint/2010/main" val="2153301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484463" y="6356351"/>
            <a:ext cx="2781300" cy="365125"/>
          </a:xfrm>
          <a:prstGeom prst="rect">
            <a:avLst/>
          </a:prstGeom>
        </p:spPr>
        <p:txBody>
          <a:bodyPr/>
          <a:lstStyle/>
          <a:p>
            <a:fld id="{F9EAA3B1-625A-4DC7-B529-3E34F89125F7}" type="datetimeFigureOut">
              <a:rPr lang="en-AU" smtClean="0"/>
              <a:t>21/09/2022</a:t>
            </a:fld>
            <a:endParaRPr lang="en-AU"/>
          </a:p>
        </p:txBody>
      </p:sp>
      <p:sp>
        <p:nvSpPr>
          <p:cNvPr id="3" name="Footer Placeholder 2"/>
          <p:cNvSpPr>
            <a:spLocks noGrp="1"/>
          </p:cNvSpPr>
          <p:nvPr>
            <p:ph type="ftr" sz="quarter" idx="11"/>
          </p:nvPr>
        </p:nvSpPr>
        <p:spPr>
          <a:xfrm>
            <a:off x="878887" y="6356351"/>
            <a:ext cx="37973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11391038" y="6356351"/>
            <a:ext cx="749300" cy="365125"/>
          </a:xfrm>
          <a:prstGeom prst="rect">
            <a:avLst/>
          </a:prstGeom>
        </p:spPr>
        <p:txBody>
          <a:bodyPr/>
          <a:lstStyle/>
          <a:p>
            <a:fld id="{495978B8-4FA8-482D-919D-2102BB87F382}" type="slidenum">
              <a:rPr lang="en-AU" smtClean="0"/>
              <a:t>‹#›</a:t>
            </a:fld>
            <a:endParaRPr lang="en-AU"/>
          </a:p>
        </p:txBody>
      </p:sp>
    </p:spTree>
    <p:extLst>
      <p:ext uri="{BB962C8B-B14F-4D97-AF65-F5344CB8AC3E}">
        <p14:creationId xmlns:p14="http://schemas.microsoft.com/office/powerpoint/2010/main" val="1588670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itle and 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609600" y="117475"/>
            <a:ext cx="10972800" cy="1143000"/>
          </a:xfrm>
          <a:prstGeom prst="rect">
            <a:avLst/>
          </a:prstGeo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359926"/>
            <a:ext cx="5384800" cy="4525963"/>
          </a:xfrm>
          <a:prstGeom prst="rect">
            <a:avLst/>
          </a:prstGeom>
        </p:spPr>
        <p:txBody>
          <a:bodyPr>
            <a:normAutofit/>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1359926"/>
            <a:ext cx="5384800" cy="4525963"/>
          </a:xfrm>
          <a:prstGeom prst="rect">
            <a:avLst/>
          </a:prstGeom>
        </p:spPr>
        <p:txBody>
          <a:bodyPr>
            <a:normAutofit/>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77714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2" y="340896"/>
            <a:ext cx="9978189" cy="1259304"/>
          </a:xfrm>
          <a:prstGeom prst="rect">
            <a:avLst/>
          </a:prstGeom>
        </p:spPr>
        <p:txBody>
          <a:bodyPr lIns="0" tIns="0" rIns="0" bIns="0" anchor="t" anchorCtr="0"/>
          <a:lstStyle>
            <a:lvl1pPr algn="l">
              <a:lnSpc>
                <a:spcPct val="100000"/>
              </a:lnSpc>
              <a:defRPr sz="3000">
                <a:solidFill>
                  <a:srgbClr val="0C0037"/>
                </a:solidFill>
                <a:latin typeface="Open Sans Semibold"/>
                <a:cs typeface="Open Sans Semibold"/>
              </a:defRPr>
            </a:lvl1pPr>
          </a:lstStyle>
          <a:p>
            <a:r>
              <a:rPr lang="en-AU" dirty="0"/>
              <a:t>Click to edit Master title style</a:t>
            </a:r>
            <a:endParaRPr lang="en-US" dirty="0"/>
          </a:p>
        </p:txBody>
      </p:sp>
      <p:sp>
        <p:nvSpPr>
          <p:cNvPr id="3" name="Content Placeholder 2"/>
          <p:cNvSpPr>
            <a:spLocks noGrp="1"/>
          </p:cNvSpPr>
          <p:nvPr>
            <p:ph idx="1"/>
          </p:nvPr>
        </p:nvSpPr>
        <p:spPr>
          <a:xfrm>
            <a:off x="609600" y="1771317"/>
            <a:ext cx="10972800" cy="4354847"/>
          </a:xfrm>
          <a:prstGeom prst="rect">
            <a:avLst/>
          </a:prstGeom>
        </p:spPr>
        <p:txBody>
          <a:bodyPr lIns="0" tIns="0" rIns="0" bIns="0"/>
          <a:lstStyle>
            <a:lvl1pPr>
              <a:defRPr sz="2500">
                <a:solidFill>
                  <a:srgbClr val="2F4354"/>
                </a:solidFill>
                <a:latin typeface="Open Sans Semibold"/>
                <a:cs typeface="Open Sans Semibold"/>
              </a:defRPr>
            </a:lvl1pPr>
            <a:lvl2pPr>
              <a:defRPr sz="2400">
                <a:solidFill>
                  <a:srgbClr val="2F4354"/>
                </a:solidFill>
                <a:latin typeface="Open Sans"/>
                <a:cs typeface="Open Sans"/>
              </a:defRPr>
            </a:lvl2pPr>
            <a:lvl3pPr>
              <a:defRPr sz="2300">
                <a:solidFill>
                  <a:srgbClr val="2F4354"/>
                </a:solidFill>
                <a:latin typeface="Open Sans"/>
                <a:cs typeface="Open Sans"/>
              </a:defRPr>
            </a:lvl3pPr>
            <a:lvl4pPr>
              <a:defRPr>
                <a:solidFill>
                  <a:srgbClr val="2F4354"/>
                </a:solidFill>
                <a:latin typeface="Open Sans"/>
                <a:cs typeface="Open Sans"/>
              </a:defRPr>
            </a:lvl4pPr>
            <a:lvl5pPr>
              <a:defRPr>
                <a:solidFill>
                  <a:srgbClr val="2F4354"/>
                </a:solidFill>
                <a:latin typeface="Open Sans"/>
                <a:cs typeface="Open Sans"/>
              </a:defRPr>
            </a:lvl5pPr>
          </a:lstStyle>
          <a:p>
            <a:pPr lvl="0"/>
            <a:r>
              <a:rPr lang="en-AU" dirty="0"/>
              <a:t>Click to edit Master text styles</a:t>
            </a:r>
          </a:p>
        </p:txBody>
      </p:sp>
    </p:spTree>
    <p:extLst>
      <p:ext uri="{BB962C8B-B14F-4D97-AF65-F5344CB8AC3E}">
        <p14:creationId xmlns:p14="http://schemas.microsoft.com/office/powerpoint/2010/main" val="172687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A03D8D5-1BC9-410B-9E44-3BD6FEE67D18}" type="datetimeFigureOut">
              <a:rPr lang="en-AU" smtClean="0"/>
              <a:t>21/09/2022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C959C7-DE8D-4EAC-9A86-2606E9A38748}" type="slidenum">
              <a:rPr lang="en-AU" smtClean="0"/>
              <a:t>‹#›</a:t>
            </a:fld>
            <a:endParaRPr lang="en-AU"/>
          </a:p>
        </p:txBody>
      </p:sp>
    </p:spTree>
    <p:extLst>
      <p:ext uri="{BB962C8B-B14F-4D97-AF65-F5344CB8AC3E}">
        <p14:creationId xmlns:p14="http://schemas.microsoft.com/office/powerpoint/2010/main" val="2356580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36E8-B4C2-499F-9848-4B3B3181863E}"/>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9F9AD1-5C7B-4150-8919-77B47D5A17E8}"/>
              </a:ext>
            </a:extLst>
          </p:cNvPr>
          <p:cNvSpPr>
            <a:spLocks noGrp="1"/>
          </p:cNvSpPr>
          <p:nvPr>
            <p:ph type="dt" sz="half" idx="10"/>
          </p:nvPr>
        </p:nvSpPr>
        <p:spPr>
          <a:xfrm>
            <a:off x="838200" y="6356352"/>
            <a:ext cx="2743200" cy="365125"/>
          </a:xfrm>
          <a:prstGeom prst="rect">
            <a:avLst/>
          </a:prstGeom>
        </p:spPr>
        <p:txBody>
          <a:bodyPr/>
          <a:lstStyle/>
          <a:p>
            <a:fld id="{88836930-BD74-4335-A8AB-C36A18C31559}" type="datetimeFigureOut">
              <a:rPr lang="en-US" smtClean="0"/>
              <a:t>9/21/2022</a:t>
            </a:fld>
            <a:endParaRPr lang="en-US"/>
          </a:p>
        </p:txBody>
      </p:sp>
      <p:sp>
        <p:nvSpPr>
          <p:cNvPr id="4" name="Footer Placeholder 3">
            <a:extLst>
              <a:ext uri="{FF2B5EF4-FFF2-40B4-BE49-F238E27FC236}">
                <a16:creationId xmlns:a16="http://schemas.microsoft.com/office/drawing/2014/main" id="{9039E711-5A6B-4A6B-AA92-80DD4049C82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568450-073A-4B75-9D5C-D7543DE3FB3C}"/>
              </a:ext>
            </a:extLst>
          </p:cNvPr>
          <p:cNvSpPr>
            <a:spLocks noGrp="1"/>
          </p:cNvSpPr>
          <p:nvPr>
            <p:ph type="sldNum" sz="quarter" idx="12"/>
          </p:nvPr>
        </p:nvSpPr>
        <p:spPr>
          <a:xfrm>
            <a:off x="8610600" y="6356352"/>
            <a:ext cx="2743200" cy="365125"/>
          </a:xfrm>
          <a:prstGeom prst="rect">
            <a:avLst/>
          </a:prstGeom>
        </p:spPr>
        <p:txBody>
          <a:bodyPr/>
          <a:lstStyle/>
          <a:p>
            <a:fld id="{A0BE3D44-5A7B-43B3-BF7F-501F02454085}" type="slidenum">
              <a:rPr lang="en-US" smtClean="0"/>
              <a:t>‹#›</a:t>
            </a:fld>
            <a:endParaRPr lang="en-US"/>
          </a:p>
        </p:txBody>
      </p:sp>
    </p:spTree>
    <p:extLst>
      <p:ext uri="{BB962C8B-B14F-4D97-AF65-F5344CB8AC3E}">
        <p14:creationId xmlns:p14="http://schemas.microsoft.com/office/powerpoint/2010/main" val="1044928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marL="742950" indent="-285750">
              <a:lnSpc>
                <a:spcPct val="90000"/>
              </a:lnSpc>
              <a:buFont typeface="Lucida Grande"/>
              <a:buChar char="–"/>
              <a:defRPr/>
            </a:lvl2pPr>
            <a:lvl3pPr>
              <a:lnSpc>
                <a:spcPct val="90000"/>
              </a:lnSpc>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78583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Red option 1 (add own image)">
    <p:spTree>
      <p:nvGrpSpPr>
        <p:cNvPr id="1" name=""/>
        <p:cNvGrpSpPr/>
        <p:nvPr/>
      </p:nvGrpSpPr>
      <p:grpSpPr>
        <a:xfrm>
          <a:off x="0" y="0"/>
          <a:ext cx="0" cy="0"/>
          <a:chOff x="0" y="0"/>
          <a:chExt cx="0" cy="0"/>
        </a:xfrm>
      </p:grpSpPr>
      <p:pic>
        <p:nvPicPr>
          <p:cNvPr id="10" name="Picture 9" descr="PPT Template background file_Re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icture Placeholder 13"/>
          <p:cNvSpPr>
            <a:spLocks noGrp="1"/>
          </p:cNvSpPr>
          <p:nvPr>
            <p:ph type="pic" sz="quarter" idx="12"/>
          </p:nvPr>
        </p:nvSpPr>
        <p:spPr>
          <a:xfrm>
            <a:off x="6117168" y="0"/>
            <a:ext cx="6074833" cy="6858000"/>
          </a:xfrm>
          <a:solidFill>
            <a:schemeClr val="bg1">
              <a:lumMod val="85000"/>
            </a:schemeClr>
          </a:solidFill>
        </p:spPr>
        <p:txBody>
          <a:bodyPr anchor="ctr" anchorCtr="0"/>
          <a:lstStyle>
            <a:lvl1pPr marL="0" indent="0" algn="ctr">
              <a:buNone/>
              <a:defRPr/>
            </a:lvl1pPr>
          </a:lstStyle>
          <a:p>
            <a:pPr lvl="0"/>
            <a:r>
              <a:rPr lang="en-US" noProof="0"/>
              <a:t>Click icon to add picture</a:t>
            </a:r>
            <a:endParaRPr lang="en-US" noProof="0" dirty="0"/>
          </a:p>
        </p:txBody>
      </p:sp>
      <p:sp>
        <p:nvSpPr>
          <p:cNvPr id="7" name="Title 8"/>
          <p:cNvSpPr>
            <a:spLocks noGrp="1"/>
          </p:cNvSpPr>
          <p:nvPr>
            <p:ph type="title"/>
          </p:nvPr>
        </p:nvSpPr>
        <p:spPr>
          <a:xfrm>
            <a:off x="509179" y="1797599"/>
            <a:ext cx="5265165" cy="1322972"/>
          </a:xfrm>
        </p:spPr>
        <p:txBody>
          <a:bodyPr anchor="t"/>
          <a:lstStyle>
            <a:lvl1pPr>
              <a:defRPr sz="28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489255" y="3360968"/>
            <a:ext cx="5285089"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07136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3D8D5-1BC9-410B-9E44-3BD6FEE67D18}" type="datetimeFigureOut">
              <a:rPr lang="en-AU" smtClean="0"/>
              <a:t>21/09/2022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C959C7-DE8D-4EAC-9A86-2606E9A38748}" type="slidenum">
              <a:rPr lang="en-AU" smtClean="0"/>
              <a:t>‹#›</a:t>
            </a:fld>
            <a:endParaRPr lang="en-AU"/>
          </a:p>
        </p:txBody>
      </p:sp>
    </p:spTree>
    <p:extLst>
      <p:ext uri="{BB962C8B-B14F-4D97-AF65-F5344CB8AC3E}">
        <p14:creationId xmlns:p14="http://schemas.microsoft.com/office/powerpoint/2010/main" val="258086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4A03D8D5-1BC9-410B-9E44-3BD6FEE67D18}" type="datetimeFigureOut">
              <a:rPr lang="en-AU" smtClean="0"/>
              <a:t>21/09/2022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4C959C7-DE8D-4EAC-9A86-2606E9A38748}" type="slidenum">
              <a:rPr lang="en-AU" smtClean="0"/>
              <a:t>‹#›</a:t>
            </a:fld>
            <a:endParaRPr lang="en-AU"/>
          </a:p>
        </p:txBody>
      </p:sp>
    </p:spTree>
    <p:extLst>
      <p:ext uri="{BB962C8B-B14F-4D97-AF65-F5344CB8AC3E}">
        <p14:creationId xmlns:p14="http://schemas.microsoft.com/office/powerpoint/2010/main" val="547170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A03D8D5-1BC9-410B-9E44-3BD6FEE67D18}" type="datetimeFigureOut">
              <a:rPr lang="en-AU" smtClean="0"/>
              <a:t>21/09/2022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4C959C7-DE8D-4EAC-9A86-2606E9A38748}" type="slidenum">
              <a:rPr lang="en-AU" smtClean="0"/>
              <a:t>‹#›</a:t>
            </a:fld>
            <a:endParaRPr lang="en-AU"/>
          </a:p>
        </p:txBody>
      </p:sp>
    </p:spTree>
    <p:extLst>
      <p:ext uri="{BB962C8B-B14F-4D97-AF65-F5344CB8AC3E}">
        <p14:creationId xmlns:p14="http://schemas.microsoft.com/office/powerpoint/2010/main" val="2807357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4A03D8D5-1BC9-410B-9E44-3BD6FEE67D18}" type="datetimeFigureOut">
              <a:rPr lang="en-AU" smtClean="0"/>
              <a:t>21/09/2022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4C959C7-DE8D-4EAC-9A86-2606E9A38748}" type="slidenum">
              <a:rPr lang="en-AU" smtClean="0"/>
              <a:t>‹#›</a:t>
            </a:fld>
            <a:endParaRPr lang="en-AU"/>
          </a:p>
        </p:txBody>
      </p:sp>
    </p:spTree>
    <p:extLst>
      <p:ext uri="{BB962C8B-B14F-4D97-AF65-F5344CB8AC3E}">
        <p14:creationId xmlns:p14="http://schemas.microsoft.com/office/powerpoint/2010/main" val="259327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03D8D5-1BC9-410B-9E44-3BD6FEE67D18}" type="datetimeFigureOut">
              <a:rPr lang="en-AU" smtClean="0"/>
              <a:t>21/09/2022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4C959C7-DE8D-4EAC-9A86-2606E9A38748}" type="slidenum">
              <a:rPr lang="en-AU" smtClean="0"/>
              <a:t>‹#›</a:t>
            </a:fld>
            <a:endParaRPr lang="en-AU"/>
          </a:p>
        </p:txBody>
      </p:sp>
    </p:spTree>
    <p:extLst>
      <p:ext uri="{BB962C8B-B14F-4D97-AF65-F5344CB8AC3E}">
        <p14:creationId xmlns:p14="http://schemas.microsoft.com/office/powerpoint/2010/main" val="27056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03D8D5-1BC9-410B-9E44-3BD6FEE67D18}" type="datetimeFigureOut">
              <a:rPr lang="en-AU" smtClean="0"/>
              <a:t>21/09/2022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4C959C7-DE8D-4EAC-9A86-2606E9A38748}" type="slidenum">
              <a:rPr lang="en-AU" smtClean="0"/>
              <a:t>‹#›</a:t>
            </a:fld>
            <a:endParaRPr lang="en-AU"/>
          </a:p>
        </p:txBody>
      </p:sp>
    </p:spTree>
    <p:extLst>
      <p:ext uri="{BB962C8B-B14F-4D97-AF65-F5344CB8AC3E}">
        <p14:creationId xmlns:p14="http://schemas.microsoft.com/office/powerpoint/2010/main" val="1728276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03D8D5-1BC9-410B-9E44-3BD6FEE67D18}" type="datetimeFigureOut">
              <a:rPr lang="en-AU" smtClean="0"/>
              <a:t>21/09/2022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4C959C7-DE8D-4EAC-9A86-2606E9A38748}" type="slidenum">
              <a:rPr lang="en-AU" smtClean="0"/>
              <a:t>‹#›</a:t>
            </a:fld>
            <a:endParaRPr lang="en-AU"/>
          </a:p>
        </p:txBody>
      </p:sp>
    </p:spTree>
    <p:extLst>
      <p:ext uri="{BB962C8B-B14F-4D97-AF65-F5344CB8AC3E}">
        <p14:creationId xmlns:p14="http://schemas.microsoft.com/office/powerpoint/2010/main" val="278313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3D8D5-1BC9-410B-9E44-3BD6FEE67D18}" type="datetimeFigureOut">
              <a:rPr lang="en-AU" smtClean="0"/>
              <a:t>21/09/2022</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959C7-DE8D-4EAC-9A86-2606E9A38748}" type="slidenum">
              <a:rPr lang="en-AU" smtClean="0"/>
              <a:t>‹#›</a:t>
            </a:fld>
            <a:endParaRPr lang="en-AU"/>
          </a:p>
        </p:txBody>
      </p:sp>
    </p:spTree>
    <p:extLst>
      <p:ext uri="{BB962C8B-B14F-4D97-AF65-F5344CB8AC3E}">
        <p14:creationId xmlns:p14="http://schemas.microsoft.com/office/powerpoint/2010/main" val="3780466608"/>
      </p:ext>
    </p:extLst>
  </p:cSld>
  <p:clrMap bg1="lt1" tx1="dk1" bg2="lt2" tx2="dk2" accent1="accent1" accent2="accent2" accent3="accent3" accent4="accent4" accent5="accent5" accent6="accent6" hlink="hlink" folHlink="folHlink"/>
  <p:sldLayoutIdLst>
    <p:sldLayoutId id="2147483705" r:id="rId1"/>
    <p:sldLayoutId id="2147483704" r:id="rId2"/>
    <p:sldLayoutId id="2147483651" r:id="rId3"/>
    <p:sldLayoutId id="2147483707" r:id="rId4"/>
    <p:sldLayoutId id="2147483653" r:id="rId5"/>
    <p:sldLayoutId id="2147483708" r:id="rId6"/>
    <p:sldLayoutId id="2147483703" r:id="rId7"/>
    <p:sldLayoutId id="2147483709"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MC PPT-reg_dk_p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8111063"/>
      </p:ext>
    </p:extLst>
  </p:cSld>
  <p:clrMap bg1="lt1" tx1="dk1" bg2="lt2" tx2="dk2" accent1="accent1" accent2="accent2" accent3="accent3" accent4="accent4" accent5="accent5" accent6="accent6" hlink="hlink" folHlink="folHlink"/>
  <p:sldLayoutIdLst>
    <p:sldLayoutId id="2147483656" r:id="rId1"/>
    <p:sldLayoutId id="2147483654" r:id="rId2"/>
    <p:sldLayoutId id="2147483712" r:id="rId3"/>
    <p:sldLayoutId id="2147483661"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MC PPT-reg_dk_p2.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832798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17475"/>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Insert slide title here… 28pt</a:t>
            </a:r>
          </a:p>
        </p:txBody>
      </p:sp>
      <p:sp>
        <p:nvSpPr>
          <p:cNvPr id="3" name="Text Placeholder 2"/>
          <p:cNvSpPr>
            <a:spLocks noGrp="1"/>
          </p:cNvSpPr>
          <p:nvPr>
            <p:ph type="body" idx="1"/>
          </p:nvPr>
        </p:nvSpPr>
        <p:spPr>
          <a:xfrm>
            <a:off x="609600" y="1358901"/>
            <a:ext cx="10972800" cy="4767263"/>
          </a:xfrm>
          <a:prstGeom prst="rect">
            <a:avLst/>
          </a:prstGeom>
        </p:spPr>
        <p:txBody>
          <a:bodyPr vert="horz" lIns="91440" tIns="45720" rIns="91440" bIns="45720" rtlCol="0">
            <a:normAutofit/>
          </a:bodyPr>
          <a:lstStyle/>
          <a:p>
            <a:r>
              <a:rPr lang="en-US" dirty="0"/>
              <a:t>Sub-heading Bold… 24pt</a:t>
            </a:r>
          </a:p>
          <a:p>
            <a:pPr lvl="0"/>
            <a:r>
              <a:rPr lang="en-US" dirty="0"/>
              <a:t>Add body copy </a:t>
            </a:r>
          </a:p>
          <a:p>
            <a:r>
              <a:rPr lang="en-US" dirty="0"/>
              <a:t>Add bullet point</a:t>
            </a:r>
          </a:p>
          <a:p>
            <a:r>
              <a:rPr lang="en-US" dirty="0"/>
              <a:t>Add bullet point</a:t>
            </a:r>
          </a:p>
        </p:txBody>
      </p:sp>
      <p:sp>
        <p:nvSpPr>
          <p:cNvPr id="11" name="Date Placeholder 3"/>
          <p:cNvSpPr txBox="1">
            <a:spLocks/>
          </p:cNvSpPr>
          <p:nvPr/>
        </p:nvSpPr>
        <p:spPr>
          <a:xfrm>
            <a:off x="508000" y="6356351"/>
            <a:ext cx="2844800" cy="365125"/>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sz="900" dirty="0"/>
              <a:t>The University of Sydney</a:t>
            </a:r>
          </a:p>
        </p:txBody>
      </p:sp>
      <p:sp>
        <p:nvSpPr>
          <p:cNvPr id="12" name="Slide Number Placeholder 5"/>
          <p:cNvSpPr txBox="1">
            <a:spLocks/>
          </p:cNvSpPr>
          <p:nvPr/>
        </p:nvSpPr>
        <p:spPr>
          <a:xfrm>
            <a:off x="8839200" y="6356351"/>
            <a:ext cx="2844800" cy="365125"/>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t>Page </a:t>
            </a:r>
            <a:fld id="{3B11C02F-2186-5E4E-90C0-5210A150EF90}" type="slidenum">
              <a:rPr lang="en-US" sz="900" smtClean="0"/>
              <a:pPr fontAlgn="auto">
                <a:spcBef>
                  <a:spcPts val="0"/>
                </a:spcBef>
                <a:spcAft>
                  <a:spcPts val="0"/>
                </a:spcAft>
                <a:defRPr/>
              </a:pPr>
              <a:t>‹#›</a:t>
            </a:fld>
            <a:endParaRPr lang="en-US" sz="900" dirty="0"/>
          </a:p>
        </p:txBody>
      </p:sp>
    </p:spTree>
  </p:cSld>
  <p:clrMap bg1="lt1" tx1="dk1" bg2="lt2" tx2="dk2" accent1="accent1" accent2="accent2" accent3="accent3" accent4="accent4" accent5="accent5" accent6="accent6" hlink="hlink" folHlink="folHlink"/>
  <p:sldLayoutIdLst>
    <p:sldLayoutId id="2147483693" r:id="rId1"/>
    <p:sldLayoutId id="2147483701" r:id="rId2"/>
  </p:sldLayoutIdLst>
  <p:hf sldNum="0" hdr="0" ftr="0" dt="0"/>
  <p:txStyles>
    <p:titleStyle>
      <a:lvl1pPr algn="l" defTabSz="457200" rtl="0" eaLnBrk="1" fontAlgn="base" hangingPunct="1">
        <a:spcBef>
          <a:spcPct val="0"/>
        </a:spcBef>
        <a:spcAft>
          <a:spcPct val="0"/>
        </a:spcAft>
        <a:defRPr sz="2800" b="1" kern="1200">
          <a:solidFill>
            <a:schemeClr val="accent1"/>
          </a:solidFill>
          <a:latin typeface="Tw Cen MT"/>
          <a:ea typeface="ＭＳ Ｐゴシック" charset="0"/>
          <a:cs typeface="Tw Cen MT"/>
        </a:defRPr>
      </a:lvl1pPr>
      <a:lvl2pPr algn="l" defTabSz="457200" rtl="0" eaLnBrk="1" fontAlgn="base" hangingPunct="1">
        <a:spcBef>
          <a:spcPct val="0"/>
        </a:spcBef>
        <a:spcAft>
          <a:spcPct val="0"/>
        </a:spcAft>
        <a:defRPr sz="2400" b="1">
          <a:solidFill>
            <a:schemeClr val="accent1"/>
          </a:solidFill>
          <a:latin typeface="Tw Cen MT" charset="0"/>
          <a:ea typeface="ＭＳ Ｐゴシック" charset="0"/>
        </a:defRPr>
      </a:lvl2pPr>
      <a:lvl3pPr algn="l" defTabSz="457200" rtl="0" eaLnBrk="1" fontAlgn="base" hangingPunct="1">
        <a:spcBef>
          <a:spcPct val="0"/>
        </a:spcBef>
        <a:spcAft>
          <a:spcPct val="0"/>
        </a:spcAft>
        <a:defRPr sz="2400" b="1">
          <a:solidFill>
            <a:schemeClr val="accent1"/>
          </a:solidFill>
          <a:latin typeface="Tw Cen MT" charset="0"/>
          <a:ea typeface="ＭＳ Ｐゴシック" charset="0"/>
        </a:defRPr>
      </a:lvl3pPr>
      <a:lvl4pPr algn="l" defTabSz="457200" rtl="0" eaLnBrk="1" fontAlgn="base" hangingPunct="1">
        <a:spcBef>
          <a:spcPct val="0"/>
        </a:spcBef>
        <a:spcAft>
          <a:spcPct val="0"/>
        </a:spcAft>
        <a:defRPr sz="2400" b="1">
          <a:solidFill>
            <a:schemeClr val="accent1"/>
          </a:solidFill>
          <a:latin typeface="Tw Cen MT" charset="0"/>
          <a:ea typeface="ＭＳ Ｐゴシック" charset="0"/>
        </a:defRPr>
      </a:lvl4pPr>
      <a:lvl5pPr algn="l" defTabSz="457200" rtl="0" eaLnBrk="1" fontAlgn="base" hangingPunct="1">
        <a:spcBef>
          <a:spcPct val="0"/>
        </a:spcBef>
        <a:spcAft>
          <a:spcPct val="0"/>
        </a:spcAft>
        <a:defRPr sz="2400" b="1">
          <a:solidFill>
            <a:schemeClr val="accent1"/>
          </a:solidFill>
          <a:latin typeface="Tw Cen MT" charset="0"/>
          <a:ea typeface="ＭＳ Ｐゴシック" charset="0"/>
        </a:defRPr>
      </a:lvl5pPr>
      <a:lvl6pPr marL="457200" algn="l" defTabSz="457200" rtl="0" eaLnBrk="1" fontAlgn="base" hangingPunct="1">
        <a:spcBef>
          <a:spcPct val="0"/>
        </a:spcBef>
        <a:spcAft>
          <a:spcPct val="0"/>
        </a:spcAft>
        <a:defRPr sz="2400" b="1">
          <a:solidFill>
            <a:schemeClr val="accent1"/>
          </a:solidFill>
          <a:latin typeface="Tw Cen MT" charset="0"/>
          <a:ea typeface="ＭＳ Ｐゴシック" charset="0"/>
        </a:defRPr>
      </a:lvl6pPr>
      <a:lvl7pPr marL="914400" algn="l" defTabSz="457200" rtl="0" eaLnBrk="1" fontAlgn="base" hangingPunct="1">
        <a:spcBef>
          <a:spcPct val="0"/>
        </a:spcBef>
        <a:spcAft>
          <a:spcPct val="0"/>
        </a:spcAft>
        <a:defRPr sz="2400" b="1">
          <a:solidFill>
            <a:schemeClr val="accent1"/>
          </a:solidFill>
          <a:latin typeface="Tw Cen MT" charset="0"/>
          <a:ea typeface="ＭＳ Ｐゴシック" charset="0"/>
        </a:defRPr>
      </a:lvl7pPr>
      <a:lvl8pPr marL="1371600" algn="l" defTabSz="457200" rtl="0" eaLnBrk="1" fontAlgn="base" hangingPunct="1">
        <a:spcBef>
          <a:spcPct val="0"/>
        </a:spcBef>
        <a:spcAft>
          <a:spcPct val="0"/>
        </a:spcAft>
        <a:defRPr sz="2400" b="1">
          <a:solidFill>
            <a:schemeClr val="accent1"/>
          </a:solidFill>
          <a:latin typeface="Tw Cen MT" charset="0"/>
          <a:ea typeface="ＭＳ Ｐゴシック" charset="0"/>
        </a:defRPr>
      </a:lvl8pPr>
      <a:lvl9pPr marL="1828800" algn="l" defTabSz="457200" rtl="0" eaLnBrk="1" fontAlgn="base" hangingPunct="1">
        <a:spcBef>
          <a:spcPct val="0"/>
        </a:spcBef>
        <a:spcAft>
          <a:spcPct val="0"/>
        </a:spcAft>
        <a:defRPr sz="2400" b="1">
          <a:solidFill>
            <a:schemeClr val="accent1"/>
          </a:solidFill>
          <a:latin typeface="Tw Cen MT" charset="0"/>
          <a:ea typeface="ＭＳ Ｐゴシック" charset="0"/>
        </a:defRPr>
      </a:lvl9pPr>
    </p:titleStyle>
    <p:bodyStyle>
      <a:lvl1pPr marL="342900" indent="-342900" algn="l" defTabSz="457200" rtl="0" eaLnBrk="1" fontAlgn="base" hangingPunct="1">
        <a:spcBef>
          <a:spcPct val="20000"/>
        </a:spcBef>
        <a:spcAft>
          <a:spcPct val="0"/>
        </a:spcAft>
        <a:buFont typeface="Lucida Grande" charset="0"/>
        <a:buChar char="–"/>
        <a:defRPr sz="2400" kern="1200">
          <a:solidFill>
            <a:schemeClr val="tx1"/>
          </a:solidFill>
          <a:latin typeface="Tw Cen MT"/>
          <a:ea typeface="ＭＳ Ｐゴシック" charset="0"/>
          <a:cs typeface="Tw Cen MT"/>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35.jpeg"/><Relationship Id="rId4" Type="http://schemas.openxmlformats.org/officeDocument/2006/relationships/hyperlink" Target="http://www.elsevier.com/termsandconditio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diagramColors" Target="../diagrams/colors1.xml"/><Relationship Id="rId11" Type="http://schemas.openxmlformats.org/officeDocument/2006/relationships/image" Target="../media/image10.png"/><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a:latin typeface="Tw Cen MT" charset="0"/>
              </a:rPr>
              <a:t>Antimicrobial resistance (AMR)</a:t>
            </a:r>
            <a:br>
              <a:rPr lang="en-US" dirty="0">
                <a:latin typeface="Tw Cen MT" charset="0"/>
              </a:rPr>
            </a:br>
            <a:r>
              <a:rPr lang="en-US" dirty="0">
                <a:latin typeface="Tw Cen MT" charset="0"/>
              </a:rPr>
              <a:t>Parliamentary briefing</a:t>
            </a:r>
            <a:br>
              <a:rPr lang="en-US" dirty="0">
                <a:latin typeface="Tw Cen MT" charset="0"/>
              </a:rPr>
            </a:br>
            <a:r>
              <a:rPr lang="en-US" dirty="0">
                <a:latin typeface="Tw Cen MT" charset="0"/>
              </a:rPr>
              <a:t>Sept 21, 2022</a:t>
            </a:r>
            <a:endParaRPr lang="en-US" b="0" dirty="0">
              <a:solidFill>
                <a:schemeClr val="tx1"/>
              </a:solidFill>
              <a:latin typeface="Tw Cen MT" charset="0"/>
            </a:endParaRPr>
          </a:p>
        </p:txBody>
      </p:sp>
      <p:sp>
        <p:nvSpPr>
          <p:cNvPr id="2" name="Text Placeholder 1">
            <a:extLst>
              <a:ext uri="{FF2B5EF4-FFF2-40B4-BE49-F238E27FC236}">
                <a16:creationId xmlns:a16="http://schemas.microsoft.com/office/drawing/2014/main" id="{883CDA4D-EFB5-4B6B-A1AA-2CFBE702154D}"/>
              </a:ext>
            </a:extLst>
          </p:cNvPr>
          <p:cNvSpPr>
            <a:spLocks noGrp="1"/>
          </p:cNvSpPr>
          <p:nvPr>
            <p:ph type="body" sz="quarter" idx="11"/>
          </p:nvPr>
        </p:nvSpPr>
        <p:spPr/>
        <p:txBody>
          <a:bodyPr/>
          <a:lstStyle/>
          <a:p>
            <a:endParaRPr lang="en-AU" sz="2000" dirty="0"/>
          </a:p>
          <a:p>
            <a:endParaRPr lang="en-AU" sz="2000" dirty="0"/>
          </a:p>
          <a:p>
            <a:endParaRPr lang="en-AU" sz="2000" dirty="0"/>
          </a:p>
          <a:p>
            <a:r>
              <a:rPr lang="en-AU" dirty="0"/>
              <a:t>Prof Cheryl Jones </a:t>
            </a:r>
            <a:r>
              <a:rPr lang="en-AU" sz="1050" dirty="0"/>
              <a:t>MBBS (Hons) PhD FRACP GAICD FAHMS</a:t>
            </a:r>
          </a:p>
          <a:p>
            <a:r>
              <a:rPr lang="en-AU" sz="1200" dirty="0"/>
              <a:t>Head of School and Dean</a:t>
            </a:r>
          </a:p>
          <a:p>
            <a:r>
              <a:rPr lang="en-AU" sz="1200" dirty="0"/>
              <a:t>Sydney Medical School</a:t>
            </a:r>
          </a:p>
          <a:p>
            <a:r>
              <a:rPr lang="en-AU" sz="1200" dirty="0"/>
              <a:t>Faculty of Medicine and Health</a:t>
            </a:r>
          </a:p>
          <a:p>
            <a:r>
              <a:rPr lang="en-AU" sz="1200" dirty="0"/>
              <a:t>Cheryl.jones@sydney.edu.au</a:t>
            </a:r>
            <a:endParaRPr lang="en-AU" dirty="0"/>
          </a:p>
        </p:txBody>
      </p:sp>
      <p:sp>
        <p:nvSpPr>
          <p:cNvPr id="4" name="Picture Placeholder 3">
            <a:extLst>
              <a:ext uri="{FF2B5EF4-FFF2-40B4-BE49-F238E27FC236}">
                <a16:creationId xmlns:a16="http://schemas.microsoft.com/office/drawing/2014/main" id="{9B55024D-5228-3AD3-E20B-2F96573D5172}"/>
              </a:ext>
            </a:extLst>
          </p:cNvPr>
          <p:cNvSpPr>
            <a:spLocks noGrp="1"/>
          </p:cNvSpPr>
          <p:nvPr>
            <p:ph type="pic" sz="quarter" idx="12"/>
          </p:nvPr>
        </p:nvSpPr>
        <p:spPr>
          <a:solidFill>
            <a:schemeClr val="tx1"/>
          </a:solidFill>
        </p:spPr>
      </p:sp>
      <p:pic>
        <p:nvPicPr>
          <p:cNvPr id="6" name="Picture 5">
            <a:extLst>
              <a:ext uri="{FF2B5EF4-FFF2-40B4-BE49-F238E27FC236}">
                <a16:creationId xmlns:a16="http://schemas.microsoft.com/office/drawing/2014/main" id="{77FCEEA4-E70F-412F-FA97-BD444CDACA28}"/>
              </a:ext>
            </a:extLst>
          </p:cNvPr>
          <p:cNvPicPr>
            <a:picLocks noChangeAspect="1"/>
          </p:cNvPicPr>
          <p:nvPr/>
        </p:nvPicPr>
        <p:blipFill>
          <a:blip r:embed="rId2"/>
          <a:stretch>
            <a:fillRect/>
          </a:stretch>
        </p:blipFill>
        <p:spPr>
          <a:xfrm>
            <a:off x="6798361" y="201564"/>
            <a:ext cx="4712445" cy="6656436"/>
          </a:xfrm>
          <a:prstGeom prst="rect">
            <a:avLst/>
          </a:prstGeom>
        </p:spPr>
      </p:pic>
    </p:spTree>
    <p:extLst>
      <p:ext uri="{BB962C8B-B14F-4D97-AF65-F5344CB8AC3E}">
        <p14:creationId xmlns:p14="http://schemas.microsoft.com/office/powerpoint/2010/main" val="2083181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8BDE6C7-8187-5486-6CB2-50E811A560AB}"/>
              </a:ext>
            </a:extLst>
          </p:cNvPr>
          <p:cNvSpPr>
            <a:spLocks noGrp="1"/>
          </p:cNvSpPr>
          <p:nvPr>
            <p:ph idx="1"/>
          </p:nvPr>
        </p:nvSpPr>
        <p:spPr/>
        <p:txBody>
          <a:bodyPr/>
          <a:lstStyle/>
          <a:p>
            <a:endParaRPr lang="en-AU"/>
          </a:p>
        </p:txBody>
      </p:sp>
      <p:pic>
        <p:nvPicPr>
          <p:cNvPr id="4" name="Picture 3" descr="LancetID_Header.tiff"/>
          <p:cNvPicPr>
            <a:picLocks noChangeAspect="1"/>
          </p:cNvPicPr>
          <p:nvPr/>
        </p:nvPicPr>
        <p:blipFill rotWithShape="1">
          <a:blip r:embed="rId3">
            <a:extLst>
              <a:ext uri="{28A0092B-C50C-407E-A947-70E740481C1C}">
                <a14:useLocalDpi xmlns:a14="http://schemas.microsoft.com/office/drawing/2010/main" val="0"/>
              </a:ext>
            </a:extLst>
          </a:blip>
          <a:srcRect t="3471"/>
          <a:stretch/>
        </p:blipFill>
        <p:spPr>
          <a:xfrm>
            <a:off x="609600" y="1072587"/>
            <a:ext cx="7524328" cy="2507526"/>
          </a:xfrm>
          <a:prstGeom prst="rect">
            <a:avLst/>
          </a:prstGeom>
        </p:spPr>
      </p:pic>
      <p:pic>
        <p:nvPicPr>
          <p:cNvPr id="5" name="Picture 4" descr="LancetID_Fi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197" y="2215587"/>
            <a:ext cx="6552728" cy="4271300"/>
          </a:xfrm>
          <a:prstGeom prst="rect">
            <a:avLst/>
          </a:prstGeom>
        </p:spPr>
      </p:pic>
      <p:sp>
        <p:nvSpPr>
          <p:cNvPr id="8" name="Title 2">
            <a:extLst>
              <a:ext uri="{FF2B5EF4-FFF2-40B4-BE49-F238E27FC236}">
                <a16:creationId xmlns:a16="http://schemas.microsoft.com/office/drawing/2014/main" id="{2BB1E229-1961-C1FE-03A4-0716397C0BE3}"/>
              </a:ext>
            </a:extLst>
          </p:cNvPr>
          <p:cNvSpPr>
            <a:spLocks noGrp="1"/>
          </p:cNvSpPr>
          <p:nvPr>
            <p:ph type="title"/>
          </p:nvPr>
        </p:nvSpPr>
        <p:spPr>
          <a:xfrm>
            <a:off x="609600" y="117475"/>
            <a:ext cx="10972800" cy="1143000"/>
          </a:xfrm>
        </p:spPr>
        <p:txBody>
          <a:bodyPr/>
          <a:lstStyle/>
          <a:p>
            <a:r>
              <a:rPr lang="en-AU" dirty="0"/>
              <a:t>Sources of AMR</a:t>
            </a:r>
            <a:br>
              <a:rPr lang="en-AU" dirty="0"/>
            </a:br>
            <a:r>
              <a:rPr lang="en-AU" dirty="0"/>
              <a:t>International travel</a:t>
            </a:r>
          </a:p>
        </p:txBody>
      </p:sp>
    </p:spTree>
    <p:extLst>
      <p:ext uri="{BB962C8B-B14F-4D97-AF65-F5344CB8AC3E}">
        <p14:creationId xmlns:p14="http://schemas.microsoft.com/office/powerpoint/2010/main" val="2026718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is AMR important?- Cost and patient outcomes</a:t>
            </a:r>
          </a:p>
        </p:txBody>
      </p:sp>
      <p:pic>
        <p:nvPicPr>
          <p:cNvPr id="4" name="Picture 3">
            <a:extLst>
              <a:ext uri="{FF2B5EF4-FFF2-40B4-BE49-F238E27FC236}">
                <a16:creationId xmlns:a16="http://schemas.microsoft.com/office/drawing/2014/main" id="{633FA708-EAF8-7655-949A-8CD0D3CD59F0}"/>
              </a:ext>
            </a:extLst>
          </p:cNvPr>
          <p:cNvPicPr>
            <a:picLocks noChangeAspect="1"/>
          </p:cNvPicPr>
          <p:nvPr/>
        </p:nvPicPr>
        <p:blipFill>
          <a:blip r:embed="rId2"/>
          <a:stretch>
            <a:fillRect/>
          </a:stretch>
        </p:blipFill>
        <p:spPr>
          <a:xfrm>
            <a:off x="5123214" y="1080957"/>
            <a:ext cx="4722999" cy="3146083"/>
          </a:xfrm>
          <a:prstGeom prst="rect">
            <a:avLst/>
          </a:prstGeom>
        </p:spPr>
      </p:pic>
      <p:pic>
        <p:nvPicPr>
          <p:cNvPr id="3" name="Picture 2">
            <a:extLst>
              <a:ext uri="{FF2B5EF4-FFF2-40B4-BE49-F238E27FC236}">
                <a16:creationId xmlns:a16="http://schemas.microsoft.com/office/drawing/2014/main" id="{377A0E97-B579-5F84-090E-6CD833DC4F4C}"/>
              </a:ext>
            </a:extLst>
          </p:cNvPr>
          <p:cNvPicPr>
            <a:picLocks noChangeAspect="1"/>
          </p:cNvPicPr>
          <p:nvPr/>
        </p:nvPicPr>
        <p:blipFill>
          <a:blip r:embed="rId3"/>
          <a:stretch>
            <a:fillRect/>
          </a:stretch>
        </p:blipFill>
        <p:spPr>
          <a:xfrm>
            <a:off x="633937" y="1457323"/>
            <a:ext cx="3804234" cy="4919898"/>
          </a:xfrm>
          <a:prstGeom prst="rect">
            <a:avLst/>
          </a:prstGeom>
        </p:spPr>
      </p:pic>
      <p:pic>
        <p:nvPicPr>
          <p:cNvPr id="5" name="Picture 4">
            <a:extLst>
              <a:ext uri="{FF2B5EF4-FFF2-40B4-BE49-F238E27FC236}">
                <a16:creationId xmlns:a16="http://schemas.microsoft.com/office/drawing/2014/main" id="{1D515283-3B68-8F36-62BC-6F94A6817550}"/>
              </a:ext>
            </a:extLst>
          </p:cNvPr>
          <p:cNvPicPr>
            <a:picLocks noChangeAspect="1"/>
          </p:cNvPicPr>
          <p:nvPr/>
        </p:nvPicPr>
        <p:blipFill>
          <a:blip r:embed="rId4"/>
          <a:stretch>
            <a:fillRect/>
          </a:stretch>
        </p:blipFill>
        <p:spPr>
          <a:xfrm>
            <a:off x="5299969" y="3884677"/>
            <a:ext cx="3391270" cy="2543453"/>
          </a:xfrm>
          <a:prstGeom prst="rect">
            <a:avLst/>
          </a:prstGeom>
        </p:spPr>
      </p:pic>
    </p:spTree>
    <p:extLst>
      <p:ext uri="{BB962C8B-B14F-4D97-AF65-F5344CB8AC3E}">
        <p14:creationId xmlns:p14="http://schemas.microsoft.com/office/powerpoint/2010/main" val="395661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prstGeom prst="rect">
            <a:avLst/>
          </a:prstGeom>
        </p:spPr>
        <p:txBody>
          <a:bodyPr/>
          <a:lstStyle/>
          <a:p>
            <a:pPr eaLnBrk="1" hangingPunct="1"/>
            <a:r>
              <a:rPr lang="en-US" sz="4000" dirty="0">
                <a:cs typeface="Arial" pitchFamily="34" charset="0"/>
              </a:rPr>
              <a:t>Current healthcare depends </a:t>
            </a:r>
            <a:br>
              <a:rPr lang="en-US" sz="4000" dirty="0">
                <a:cs typeface="Arial" pitchFamily="34" charset="0"/>
              </a:rPr>
            </a:br>
            <a:r>
              <a:rPr lang="en-US" sz="4000" dirty="0">
                <a:cs typeface="Arial" pitchFamily="34" charset="0"/>
              </a:rPr>
              <a:t>on antibiotics</a:t>
            </a:r>
          </a:p>
        </p:txBody>
      </p:sp>
      <p:sp>
        <p:nvSpPr>
          <p:cNvPr id="9219" name="Content Placeholder 2"/>
          <p:cNvSpPr>
            <a:spLocks noGrp="1"/>
          </p:cNvSpPr>
          <p:nvPr>
            <p:ph idx="1"/>
          </p:nvPr>
        </p:nvSpPr>
        <p:spPr>
          <a:prstGeom prst="rect">
            <a:avLst/>
          </a:prstGeom>
        </p:spPr>
        <p:txBody>
          <a:bodyPr>
            <a:normAutofit/>
          </a:bodyPr>
          <a:lstStyle/>
          <a:p>
            <a:r>
              <a:rPr lang="en-AU" sz="2400" dirty="0">
                <a:latin typeface="Arial" pitchFamily="34" charset="0"/>
                <a:cs typeface="Arial" pitchFamily="34" charset="0"/>
              </a:rPr>
              <a:t>Safe surgery</a:t>
            </a:r>
          </a:p>
          <a:p>
            <a:r>
              <a:rPr lang="en-AU" sz="2400" dirty="0">
                <a:latin typeface="Arial" pitchFamily="34" charset="0"/>
                <a:cs typeface="Arial" pitchFamily="34" charset="0"/>
              </a:rPr>
              <a:t>Safe obstetric care</a:t>
            </a:r>
          </a:p>
          <a:p>
            <a:r>
              <a:rPr lang="en-AU" sz="2400" dirty="0">
                <a:latin typeface="Arial" pitchFamily="34" charset="0"/>
                <a:cs typeface="Arial" pitchFamily="34" charset="0"/>
              </a:rPr>
              <a:t>Intensive care </a:t>
            </a:r>
          </a:p>
          <a:p>
            <a:r>
              <a:rPr lang="en-AU" sz="2400" dirty="0">
                <a:latin typeface="Arial" pitchFamily="34" charset="0"/>
                <a:cs typeface="Arial" pitchFamily="34" charset="0"/>
              </a:rPr>
              <a:t>Transplantation</a:t>
            </a:r>
          </a:p>
          <a:p>
            <a:r>
              <a:rPr lang="en-AU" sz="2400" dirty="0">
                <a:latin typeface="Arial" pitchFamily="34" charset="0"/>
                <a:cs typeface="Arial" pitchFamily="34" charset="0"/>
              </a:rPr>
              <a:t>Chemotherapy for malignancy</a:t>
            </a:r>
          </a:p>
          <a:p>
            <a:r>
              <a:rPr lang="en-AU" sz="2400" dirty="0">
                <a:latin typeface="Arial" pitchFamily="34" charset="0"/>
                <a:cs typeface="Arial" pitchFamily="34" charset="0"/>
              </a:rPr>
              <a:t>Immunosuppression</a:t>
            </a:r>
          </a:p>
          <a:p>
            <a:r>
              <a:rPr lang="en-AU" sz="2400" dirty="0">
                <a:latin typeface="Arial" pitchFamily="34" charset="0"/>
                <a:cs typeface="Arial" pitchFamily="34" charset="0"/>
              </a:rPr>
              <a:t>Neonatal care</a:t>
            </a:r>
          </a:p>
          <a:p>
            <a:endParaRPr lang="en-AU" dirty="0">
              <a:latin typeface="Arial" pitchFamily="34" charset="0"/>
              <a:cs typeface="Arial" pitchFamily="34" charset="0"/>
            </a:endParaRPr>
          </a:p>
          <a:p>
            <a:endParaRPr lang="en-AU" dirty="0">
              <a:latin typeface="Arial" pitchFamily="34" charset="0"/>
              <a:cs typeface="Arial" pitchFamily="34" charset="0"/>
            </a:endParaRPr>
          </a:p>
          <a:p>
            <a:pPr eaLnBrk="1" hangingPunct="1"/>
            <a:endParaRPr lang="en-US" dirty="0">
              <a:latin typeface="Arial" pitchFamily="34" charset="0"/>
              <a:cs typeface="Arial" pitchFamily="34" charset="0"/>
            </a:endParaRPr>
          </a:p>
        </p:txBody>
      </p:sp>
      <p:pic>
        <p:nvPicPr>
          <p:cNvPr id="9220" name="Content Placeholder 3" descr="NICU image May 2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6304" y="1940112"/>
            <a:ext cx="2767258" cy="2418835"/>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5586304" y="4609471"/>
            <a:ext cx="2942195" cy="1600200"/>
          </a:xfrm>
          <a:prstGeom prst="rect">
            <a:avLst/>
          </a:prstGeom>
        </p:spPr>
      </p:pic>
      <p:pic>
        <p:nvPicPr>
          <p:cNvPr id="4" name="Picture 3">
            <a:extLst>
              <a:ext uri="{FF2B5EF4-FFF2-40B4-BE49-F238E27FC236}">
                <a16:creationId xmlns:a16="http://schemas.microsoft.com/office/drawing/2014/main" id="{F95E2396-4FEF-2AAC-07BE-6C2F16F3F54D}"/>
              </a:ext>
            </a:extLst>
          </p:cNvPr>
          <p:cNvPicPr>
            <a:picLocks noChangeAspect="1"/>
          </p:cNvPicPr>
          <p:nvPr/>
        </p:nvPicPr>
        <p:blipFill>
          <a:blip r:embed="rId5"/>
          <a:stretch>
            <a:fillRect/>
          </a:stretch>
        </p:blipFill>
        <p:spPr>
          <a:xfrm>
            <a:off x="8886422" y="1924345"/>
            <a:ext cx="2767258" cy="3570193"/>
          </a:xfrm>
          <a:prstGeom prst="rect">
            <a:avLst/>
          </a:prstGeom>
        </p:spPr>
      </p:pic>
    </p:spTree>
    <p:extLst>
      <p:ext uri="{BB962C8B-B14F-4D97-AF65-F5344CB8AC3E}">
        <p14:creationId xmlns:p14="http://schemas.microsoft.com/office/powerpoint/2010/main" val="200871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Resistant organisms</a:t>
            </a:r>
          </a:p>
        </p:txBody>
      </p:sp>
      <p:sp>
        <p:nvSpPr>
          <p:cNvPr id="3" name="Content Placeholder 2"/>
          <p:cNvSpPr>
            <a:spLocks noGrp="1"/>
          </p:cNvSpPr>
          <p:nvPr>
            <p:ph idx="1"/>
          </p:nvPr>
        </p:nvSpPr>
        <p:spPr/>
        <p:txBody>
          <a:bodyPr>
            <a:normAutofit/>
          </a:bodyPr>
          <a:lstStyle/>
          <a:p>
            <a:r>
              <a:rPr lang="en-US" dirty="0"/>
              <a:t>Not well treated by empiric regimens*</a:t>
            </a:r>
          </a:p>
          <a:p>
            <a:endParaRPr lang="en-US" dirty="0"/>
          </a:p>
          <a:p>
            <a:r>
              <a:rPr lang="en-US" dirty="0"/>
              <a:t>Effective drugs may be more toxic</a:t>
            </a:r>
          </a:p>
          <a:p>
            <a:endParaRPr lang="en-US" dirty="0"/>
          </a:p>
          <a:p>
            <a:r>
              <a:rPr lang="en-US" dirty="0"/>
              <a:t>Treatment may be prolonged, with more complications and higher costs</a:t>
            </a:r>
          </a:p>
          <a:p>
            <a:endParaRPr lang="en-US" dirty="0"/>
          </a:p>
          <a:p>
            <a:r>
              <a:rPr lang="en-US" dirty="0"/>
              <a:t>Mortality may be higher overall</a:t>
            </a:r>
          </a:p>
        </p:txBody>
      </p:sp>
      <p:sp>
        <p:nvSpPr>
          <p:cNvPr id="4" name="TextBox 3"/>
          <p:cNvSpPr txBox="1"/>
          <p:nvPr/>
        </p:nvSpPr>
        <p:spPr>
          <a:xfrm>
            <a:off x="6023993" y="6237313"/>
            <a:ext cx="3001143" cy="307777"/>
          </a:xfrm>
          <a:prstGeom prst="rect">
            <a:avLst/>
          </a:prstGeom>
          <a:noFill/>
        </p:spPr>
        <p:txBody>
          <a:bodyPr wrap="square" rtlCol="0">
            <a:spAutoFit/>
          </a:bodyPr>
          <a:lstStyle/>
          <a:p>
            <a:r>
              <a:rPr lang="en-US" sz="1400" dirty="0"/>
              <a:t>*Depending on organism/condition</a:t>
            </a:r>
          </a:p>
        </p:txBody>
      </p:sp>
      <p:pic>
        <p:nvPicPr>
          <p:cNvPr id="7" name="Picture 6">
            <a:extLst>
              <a:ext uri="{FF2B5EF4-FFF2-40B4-BE49-F238E27FC236}">
                <a16:creationId xmlns:a16="http://schemas.microsoft.com/office/drawing/2014/main" id="{03B44806-BC72-C71F-3FF3-38D428042259}"/>
              </a:ext>
            </a:extLst>
          </p:cNvPr>
          <p:cNvPicPr>
            <a:picLocks noChangeAspect="1"/>
          </p:cNvPicPr>
          <p:nvPr/>
        </p:nvPicPr>
        <p:blipFill>
          <a:blip r:embed="rId2"/>
          <a:stretch>
            <a:fillRect/>
          </a:stretch>
        </p:blipFill>
        <p:spPr>
          <a:xfrm>
            <a:off x="6075572" y="1690688"/>
            <a:ext cx="5899127" cy="4176137"/>
          </a:xfrm>
          <a:prstGeom prst="rect">
            <a:avLst/>
          </a:prstGeom>
        </p:spPr>
      </p:pic>
    </p:spTree>
    <p:extLst>
      <p:ext uri="{BB962C8B-B14F-4D97-AF65-F5344CB8AC3E}">
        <p14:creationId xmlns:p14="http://schemas.microsoft.com/office/powerpoint/2010/main" val="7932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3 </a:t>
            </a:r>
          </a:p>
        </p:txBody>
      </p:sp>
      <p:sp>
        <p:nvSpPr>
          <p:cNvPr id="59" name="TextShape 2"/>
          <p:cNvSpPr txBox="1"/>
          <p:nvPr/>
        </p:nvSpPr>
        <p:spPr>
          <a:xfrm>
            <a:off x="1123622" y="6229014"/>
            <a:ext cx="8254800" cy="231120"/>
          </a:xfrm>
          <a:prstGeom prst="rect">
            <a:avLst/>
          </a:prstGeom>
          <a:noFill/>
          <a:ln>
            <a:noFill/>
          </a:ln>
        </p:spPr>
        <p:txBody>
          <a:bodyPr lIns="90000" tIns="45000" rIns="90000" bIns="45000"/>
          <a:lstStyle/>
          <a:p>
            <a:r>
              <a:rPr lang="en-US" sz="900" i="1" spc="-1" dirty="0">
                <a:latin typeface="Arial"/>
              </a:rPr>
              <a:t>The Lancet Infectious Diseases</a:t>
            </a:r>
            <a:r>
              <a:rPr lang="en-US" sz="900" spc="-1" dirty="0">
                <a:latin typeface="Arial"/>
              </a:rPr>
              <a:t> 2019 1956-66DOI: (10.1016/S1473-3099(18)30605-4) </a:t>
            </a:r>
          </a:p>
        </p:txBody>
      </p:sp>
      <p:pic>
        <p:nvPicPr>
          <p:cNvPr id="61" name="Logo"/>
          <p:cNvPicPr/>
          <p:nvPr/>
        </p:nvPicPr>
        <p:blipFill>
          <a:blip r:embed="rId3"/>
          <a:stretch/>
        </p:blipFill>
        <p:spPr>
          <a:xfrm>
            <a:off x="259952" y="5683320"/>
            <a:ext cx="707760" cy="793800"/>
          </a:xfrm>
          <a:prstGeom prst="rect">
            <a:avLst/>
          </a:prstGeom>
          <a:ln>
            <a:noFill/>
          </a:ln>
        </p:spPr>
      </p:pic>
      <p:pic>
        <p:nvPicPr>
          <p:cNvPr id="2" name="Picture 1">
            <a:extLst>
              <a:ext uri="{FF2B5EF4-FFF2-40B4-BE49-F238E27FC236}">
                <a16:creationId xmlns:a16="http://schemas.microsoft.com/office/drawing/2014/main" id="{CF508DEE-89C3-C433-A22F-4B3D5150D4A9}"/>
              </a:ext>
            </a:extLst>
          </p:cNvPr>
          <p:cNvPicPr>
            <a:picLocks noChangeAspect="1"/>
          </p:cNvPicPr>
          <p:nvPr/>
        </p:nvPicPr>
        <p:blipFill>
          <a:blip r:embed="rId4"/>
          <a:stretch>
            <a:fillRect/>
          </a:stretch>
        </p:blipFill>
        <p:spPr>
          <a:xfrm>
            <a:off x="2355081" y="1373926"/>
            <a:ext cx="6105337" cy="4650327"/>
          </a:xfrm>
          <a:prstGeom prst="rect">
            <a:avLst/>
          </a:prstGeom>
        </p:spPr>
      </p:pic>
      <p:sp>
        <p:nvSpPr>
          <p:cNvPr id="4" name="Title 3">
            <a:extLst>
              <a:ext uri="{FF2B5EF4-FFF2-40B4-BE49-F238E27FC236}">
                <a16:creationId xmlns:a16="http://schemas.microsoft.com/office/drawing/2014/main" id="{B5692095-7F00-5134-1B8A-F1CC217229ED}"/>
              </a:ext>
            </a:extLst>
          </p:cNvPr>
          <p:cNvSpPr>
            <a:spLocks noGrp="1"/>
          </p:cNvSpPr>
          <p:nvPr>
            <p:ph type="title"/>
          </p:nvPr>
        </p:nvSpPr>
        <p:spPr/>
        <p:txBody>
          <a:bodyPr>
            <a:noAutofit/>
          </a:bodyPr>
          <a:lstStyle/>
          <a:p>
            <a:r>
              <a:rPr lang="en-US" sz="2000" dirty="0"/>
              <a:t>Burden of infections with antibiotic-resistant bacteria in DALYs, EU </a:t>
            </a:r>
            <a:br>
              <a:rPr lang="en-US" sz="2000" dirty="0"/>
            </a:br>
            <a:r>
              <a:rPr lang="en-US" sz="2000" dirty="0"/>
              <a:t>by age group 2015</a:t>
            </a:r>
            <a:endParaRPr lang="en-AU" sz="2000" dirty="0"/>
          </a:p>
        </p:txBody>
      </p:sp>
      <p:sp>
        <p:nvSpPr>
          <p:cNvPr id="3" name="TextBox 2">
            <a:extLst>
              <a:ext uri="{FF2B5EF4-FFF2-40B4-BE49-F238E27FC236}">
                <a16:creationId xmlns:a16="http://schemas.microsoft.com/office/drawing/2014/main" id="{6FA11C65-A274-6787-E143-A1C0255E7D07}"/>
              </a:ext>
            </a:extLst>
          </p:cNvPr>
          <p:cNvSpPr txBox="1"/>
          <p:nvPr/>
        </p:nvSpPr>
        <p:spPr>
          <a:xfrm>
            <a:off x="9898602" y="2610035"/>
            <a:ext cx="1048685" cy="1477328"/>
          </a:xfrm>
          <a:prstGeom prst="rect">
            <a:avLst/>
          </a:prstGeom>
          <a:noFill/>
        </p:spPr>
        <p:txBody>
          <a:bodyPr wrap="none" rtlCol="0">
            <a:spAutoFit/>
          </a:bodyPr>
          <a:lstStyle/>
          <a:p>
            <a:r>
              <a:rPr lang="en-AU" dirty="0"/>
              <a:t>DALYs= </a:t>
            </a:r>
          </a:p>
          <a:p>
            <a:r>
              <a:rPr lang="en-AU" dirty="0"/>
              <a:t>Disability</a:t>
            </a:r>
            <a:br>
              <a:rPr lang="en-AU" dirty="0"/>
            </a:br>
            <a:r>
              <a:rPr lang="en-AU" dirty="0"/>
              <a:t>Adjusted </a:t>
            </a:r>
          </a:p>
          <a:p>
            <a:r>
              <a:rPr lang="en-AU" dirty="0"/>
              <a:t>Life </a:t>
            </a:r>
          </a:p>
          <a:p>
            <a:r>
              <a:rPr lang="en-AU" dirty="0"/>
              <a:t>Years</a:t>
            </a: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3 </a:t>
            </a:r>
          </a:p>
        </p:txBody>
      </p:sp>
      <p:pic>
        <p:nvPicPr>
          <p:cNvPr id="58" name="Main graphic"/>
          <p:cNvPicPr/>
          <p:nvPr/>
        </p:nvPicPr>
        <p:blipFill>
          <a:blip r:embed="rId3"/>
          <a:stretch/>
        </p:blipFill>
        <p:spPr>
          <a:xfrm>
            <a:off x="1124505" y="2291751"/>
            <a:ext cx="7069584" cy="2780526"/>
          </a:xfrm>
          <a:prstGeom prst="rect">
            <a:avLst/>
          </a:prstGeom>
          <a:ln>
            <a:noFill/>
          </a:ln>
        </p:spPr>
      </p:pic>
      <p:sp>
        <p:nvSpPr>
          <p:cNvPr id="60" name="TextShape 3"/>
          <p:cNvSpPr txBox="1"/>
          <p:nvPr/>
        </p:nvSpPr>
        <p:spPr>
          <a:xfrm>
            <a:off x="2476560" y="6265045"/>
            <a:ext cx="5556240" cy="368280"/>
          </a:xfrm>
          <a:prstGeom prst="rect">
            <a:avLst/>
          </a:prstGeom>
          <a:noFill/>
          <a:ln>
            <a:noFill/>
          </a:ln>
        </p:spPr>
        <p:txBody>
          <a:bodyPr lIns="90000" tIns="46800" rIns="90000" bIns="46800" anchor="ctr"/>
          <a:lstStyle/>
          <a:p>
            <a:r>
              <a:rPr lang="en-US" sz="900" spc="-1" dirty="0">
                <a:latin typeface="Arial"/>
              </a:rPr>
              <a:t>Copyright © 2022 The Author(s). Published by Elsevier Ltd. This is an Open Access article under the CC BY 4.0 license</a:t>
            </a:r>
            <a:r>
              <a:rPr lang="en-US" sz="900" spc="-1" dirty="0">
                <a:latin typeface="Arial"/>
                <a:hlinkClick r:id="rId4">
                  <a:extLst>
                    <a:ext uri="{A12FA001-AC4F-418D-AE19-62706E023703}">
                      <ahyp:hlinkClr xmlns:ahyp="http://schemas.microsoft.com/office/drawing/2018/hyperlinkcolor" val="tx"/>
                    </a:ext>
                  </a:extLst>
                </a:hlinkClick>
              </a:rPr>
              <a:t> Terms and Conditions</a:t>
            </a:r>
            <a:endParaRPr lang="en-US" sz="900" spc="-1" dirty="0">
              <a:latin typeface="Arial"/>
            </a:endParaRPr>
          </a:p>
        </p:txBody>
      </p:sp>
      <p:pic>
        <p:nvPicPr>
          <p:cNvPr id="61" name="Logo"/>
          <p:cNvPicPr/>
          <p:nvPr/>
        </p:nvPicPr>
        <p:blipFill>
          <a:blip r:embed="rId5"/>
          <a:stretch/>
        </p:blipFill>
        <p:spPr>
          <a:xfrm>
            <a:off x="1768800" y="6033925"/>
            <a:ext cx="707760" cy="793800"/>
          </a:xfrm>
          <a:prstGeom prst="rect">
            <a:avLst/>
          </a:prstGeom>
          <a:ln>
            <a:noFill/>
          </a:ln>
        </p:spPr>
      </p:pic>
      <p:sp>
        <p:nvSpPr>
          <p:cNvPr id="7" name="TextShape 2">
            <a:extLst>
              <a:ext uri="{FF2B5EF4-FFF2-40B4-BE49-F238E27FC236}">
                <a16:creationId xmlns:a16="http://schemas.microsoft.com/office/drawing/2014/main" id="{2B64647B-3D88-1D9E-9EFA-83A72BDA34DA}"/>
              </a:ext>
            </a:extLst>
          </p:cNvPr>
          <p:cNvSpPr txBox="1"/>
          <p:nvPr/>
        </p:nvSpPr>
        <p:spPr>
          <a:xfrm>
            <a:off x="2476560" y="6006240"/>
            <a:ext cx="8254800" cy="231120"/>
          </a:xfrm>
          <a:prstGeom prst="rect">
            <a:avLst/>
          </a:prstGeom>
          <a:noFill/>
          <a:ln>
            <a:noFill/>
          </a:ln>
        </p:spPr>
        <p:txBody>
          <a:bodyPr lIns="90000" tIns="45000" rIns="90000" bIns="45000"/>
          <a:lstStyle/>
          <a:p>
            <a:r>
              <a:rPr lang="en-US" sz="900" b="0" i="1" strike="noStrike" spc="-1">
                <a:latin typeface="Arial"/>
              </a:rPr>
              <a:t>The Lancet</a:t>
            </a:r>
            <a:r>
              <a:rPr lang="en-US" sz="900" b="0" strike="noStrike" spc="-1">
                <a:latin typeface="Arial"/>
              </a:rPr>
              <a:t> 2022 399629-655DOI: (10.1016/S0140-6736(21)02724-0) </a:t>
            </a:r>
          </a:p>
        </p:txBody>
      </p:sp>
      <p:sp>
        <p:nvSpPr>
          <p:cNvPr id="2" name="Title 1">
            <a:extLst>
              <a:ext uri="{FF2B5EF4-FFF2-40B4-BE49-F238E27FC236}">
                <a16:creationId xmlns:a16="http://schemas.microsoft.com/office/drawing/2014/main" id="{CBE248BA-D50E-7EC5-A692-424E63C4E3E4}"/>
              </a:ext>
            </a:extLst>
          </p:cNvPr>
          <p:cNvSpPr>
            <a:spLocks noGrp="1"/>
          </p:cNvSpPr>
          <p:nvPr>
            <p:ph type="title"/>
          </p:nvPr>
        </p:nvSpPr>
        <p:spPr/>
        <p:txBody>
          <a:bodyPr>
            <a:normAutofit/>
          </a:bodyPr>
          <a:lstStyle/>
          <a:p>
            <a:r>
              <a:rPr lang="en-US" dirty="0"/>
              <a:t>Global deaths (counts) attributable to and associated with bacterial antimicrobial resistance by infectious syndrome, 2019 </a:t>
            </a:r>
            <a:endParaRPr lang="en-AU" dirty="0"/>
          </a:p>
        </p:txBody>
      </p:sp>
      <p:sp>
        <p:nvSpPr>
          <p:cNvPr id="3" name="TextBox 2">
            <a:extLst>
              <a:ext uri="{FF2B5EF4-FFF2-40B4-BE49-F238E27FC236}">
                <a16:creationId xmlns:a16="http://schemas.microsoft.com/office/drawing/2014/main" id="{A3AAB7AA-97EB-8844-F1C4-9CDEB9D63308}"/>
              </a:ext>
            </a:extLst>
          </p:cNvPr>
          <p:cNvSpPr txBox="1"/>
          <p:nvPr/>
        </p:nvSpPr>
        <p:spPr>
          <a:xfrm>
            <a:off x="8282867" y="2885242"/>
            <a:ext cx="3547831" cy="1200329"/>
          </a:xfrm>
          <a:prstGeom prst="rect">
            <a:avLst/>
          </a:prstGeom>
          <a:noFill/>
        </p:spPr>
        <p:txBody>
          <a:bodyPr wrap="none" rtlCol="0">
            <a:spAutoFit/>
          </a:bodyPr>
          <a:lstStyle/>
          <a:p>
            <a:r>
              <a:rPr lang="en-AU" dirty="0"/>
              <a:t>LRI= lower respiratory tract infection</a:t>
            </a:r>
          </a:p>
          <a:p>
            <a:r>
              <a:rPr lang="en-AU" dirty="0"/>
              <a:t>BSI= blood stream infection</a:t>
            </a:r>
          </a:p>
          <a:p>
            <a:r>
              <a:rPr lang="en-AU" dirty="0"/>
              <a:t>UTI= urinary tract infection</a:t>
            </a:r>
          </a:p>
          <a:p>
            <a:r>
              <a:rPr lang="en-AU" dirty="0"/>
              <a:t>CNS= meningitis</a:t>
            </a: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2 </a:t>
            </a:r>
          </a:p>
        </p:txBody>
      </p:sp>
      <p:pic>
        <p:nvPicPr>
          <p:cNvPr id="53" name="Main graphic"/>
          <p:cNvPicPr/>
          <p:nvPr/>
        </p:nvPicPr>
        <p:blipFill>
          <a:blip r:embed="rId3"/>
          <a:stretch/>
        </p:blipFill>
        <p:spPr>
          <a:xfrm>
            <a:off x="3051267" y="1906072"/>
            <a:ext cx="4981533" cy="4355407"/>
          </a:xfrm>
          <a:prstGeom prst="rect">
            <a:avLst/>
          </a:prstGeom>
          <a:ln>
            <a:noFill/>
          </a:ln>
        </p:spPr>
      </p:pic>
      <p:sp>
        <p:nvSpPr>
          <p:cNvPr id="54" name="TextShape 2"/>
          <p:cNvSpPr txBox="1"/>
          <p:nvPr/>
        </p:nvSpPr>
        <p:spPr>
          <a:xfrm>
            <a:off x="2411040" y="6302385"/>
            <a:ext cx="8254800" cy="231120"/>
          </a:xfrm>
          <a:prstGeom prst="rect">
            <a:avLst/>
          </a:prstGeom>
          <a:noFill/>
          <a:ln>
            <a:noFill/>
          </a:ln>
        </p:spPr>
        <p:txBody>
          <a:bodyPr lIns="90000" tIns="45000" rIns="90000" bIns="45000"/>
          <a:lstStyle/>
          <a:p>
            <a:r>
              <a:rPr lang="en-US" sz="900" i="1" spc="-1" dirty="0">
                <a:latin typeface="Arial"/>
              </a:rPr>
              <a:t>The Lancet</a:t>
            </a:r>
            <a:r>
              <a:rPr lang="en-US" sz="900" spc="-1" dirty="0">
                <a:latin typeface="Arial"/>
              </a:rPr>
              <a:t> 2022 399629-655DOI: (10.1016/S0140-6736(21)02724-0) </a:t>
            </a:r>
          </a:p>
        </p:txBody>
      </p:sp>
      <p:sp>
        <p:nvSpPr>
          <p:cNvPr id="55" name="TextShape 3"/>
          <p:cNvSpPr txBox="1"/>
          <p:nvPr/>
        </p:nvSpPr>
        <p:spPr>
          <a:xfrm>
            <a:off x="2411040" y="6465613"/>
            <a:ext cx="5556240" cy="368280"/>
          </a:xfrm>
          <a:prstGeom prst="rect">
            <a:avLst/>
          </a:prstGeom>
          <a:noFill/>
          <a:ln>
            <a:noFill/>
          </a:ln>
        </p:spPr>
        <p:txBody>
          <a:bodyPr lIns="90000" tIns="46800" rIns="90000" bIns="46800" anchor="ctr"/>
          <a:lstStyle/>
          <a:p>
            <a:r>
              <a:rPr lang="en-US" sz="900" spc="-1" dirty="0">
                <a:latin typeface="Arial"/>
              </a:rPr>
              <a:t>Copyright © 2022 The Author(s). Published by Elsevier Ltd. This is an Open Access article under the CC BY 4.0 license</a:t>
            </a:r>
          </a:p>
        </p:txBody>
      </p:sp>
      <p:pic>
        <p:nvPicPr>
          <p:cNvPr id="56" name="Logo"/>
          <p:cNvPicPr/>
          <p:nvPr/>
        </p:nvPicPr>
        <p:blipFill>
          <a:blip r:embed="rId4"/>
          <a:stretch/>
        </p:blipFill>
        <p:spPr>
          <a:xfrm>
            <a:off x="388909" y="5354516"/>
            <a:ext cx="707760" cy="793800"/>
          </a:xfrm>
          <a:prstGeom prst="rect">
            <a:avLst/>
          </a:prstGeom>
          <a:ln>
            <a:noFill/>
          </a:ln>
        </p:spPr>
      </p:pic>
      <p:sp>
        <p:nvSpPr>
          <p:cNvPr id="2" name="Title 1">
            <a:extLst>
              <a:ext uri="{FF2B5EF4-FFF2-40B4-BE49-F238E27FC236}">
                <a16:creationId xmlns:a16="http://schemas.microsoft.com/office/drawing/2014/main" id="{F8DD0410-3732-51B7-581C-505AC01BB68E}"/>
              </a:ext>
            </a:extLst>
          </p:cNvPr>
          <p:cNvSpPr>
            <a:spLocks noGrp="1"/>
          </p:cNvSpPr>
          <p:nvPr>
            <p:ph type="title"/>
          </p:nvPr>
        </p:nvSpPr>
        <p:spPr/>
        <p:txBody>
          <a:bodyPr>
            <a:normAutofit fontScale="90000"/>
          </a:bodyPr>
          <a:lstStyle/>
          <a:p>
            <a:r>
              <a:rPr lang="en-US" dirty="0"/>
              <a:t>All-age rate of deaths attributable to and associated with bacterial antimicrobial resistance by Global Burden of Disease region, 2019</a:t>
            </a:r>
            <a:br>
              <a:rPr lang="en-US" dirty="0"/>
            </a:br>
            <a:endParaRPr lang="en-AU" dirty="0"/>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7833" y="278005"/>
            <a:ext cx="4639760" cy="11947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6AACC992-0348-48C4-633D-46083541203D}"/>
              </a:ext>
            </a:extLst>
          </p:cNvPr>
          <p:cNvPicPr>
            <a:picLocks noChangeAspect="1"/>
          </p:cNvPicPr>
          <p:nvPr/>
        </p:nvPicPr>
        <p:blipFill>
          <a:blip r:embed="rId3"/>
          <a:stretch>
            <a:fillRect/>
          </a:stretch>
        </p:blipFill>
        <p:spPr>
          <a:xfrm>
            <a:off x="419533" y="1909341"/>
            <a:ext cx="2847449" cy="3674128"/>
          </a:xfrm>
          <a:prstGeom prst="rect">
            <a:avLst/>
          </a:prstGeom>
        </p:spPr>
      </p:pic>
      <p:pic>
        <p:nvPicPr>
          <p:cNvPr id="5" name="Picture 4">
            <a:extLst>
              <a:ext uri="{FF2B5EF4-FFF2-40B4-BE49-F238E27FC236}">
                <a16:creationId xmlns:a16="http://schemas.microsoft.com/office/drawing/2014/main" id="{BF6A6301-BC74-D0B0-7979-D1FF4FDF0735}"/>
              </a:ext>
            </a:extLst>
          </p:cNvPr>
          <p:cNvPicPr>
            <a:picLocks noChangeAspect="1"/>
          </p:cNvPicPr>
          <p:nvPr/>
        </p:nvPicPr>
        <p:blipFill>
          <a:blip r:embed="rId4"/>
          <a:stretch>
            <a:fillRect/>
          </a:stretch>
        </p:blipFill>
        <p:spPr>
          <a:xfrm>
            <a:off x="6343552" y="1334799"/>
            <a:ext cx="5701776" cy="5160104"/>
          </a:xfrm>
          <a:prstGeom prst="rect">
            <a:avLst/>
          </a:prstGeom>
        </p:spPr>
      </p:pic>
      <p:sp>
        <p:nvSpPr>
          <p:cNvPr id="3" name="TextBox 2">
            <a:extLst>
              <a:ext uri="{FF2B5EF4-FFF2-40B4-BE49-F238E27FC236}">
                <a16:creationId xmlns:a16="http://schemas.microsoft.com/office/drawing/2014/main" id="{9DF74144-C2E7-F821-9C0A-C0CA30D2F9DF}"/>
              </a:ext>
            </a:extLst>
          </p:cNvPr>
          <p:cNvSpPr txBox="1"/>
          <p:nvPr/>
        </p:nvSpPr>
        <p:spPr>
          <a:xfrm>
            <a:off x="3602129" y="2595469"/>
            <a:ext cx="2246321" cy="646331"/>
          </a:xfrm>
          <a:prstGeom prst="rect">
            <a:avLst/>
          </a:prstGeom>
          <a:noFill/>
        </p:spPr>
        <p:txBody>
          <a:bodyPr wrap="none" rtlCol="0">
            <a:spAutoFit/>
          </a:bodyPr>
          <a:lstStyle/>
          <a:p>
            <a:r>
              <a:rPr lang="en-AU" dirty="0"/>
              <a:t>Antimicrobial ‘use’ and</a:t>
            </a:r>
          </a:p>
          <a:p>
            <a:r>
              <a:rPr lang="en-AU" dirty="0"/>
              <a:t>‘appropriateness’</a:t>
            </a:r>
          </a:p>
        </p:txBody>
      </p:sp>
      <p:sp>
        <p:nvSpPr>
          <p:cNvPr id="12" name="TextBox 11">
            <a:extLst>
              <a:ext uri="{FF2B5EF4-FFF2-40B4-BE49-F238E27FC236}">
                <a16:creationId xmlns:a16="http://schemas.microsoft.com/office/drawing/2014/main" id="{49923161-9D5D-8031-B00E-06BC290E506D}"/>
              </a:ext>
            </a:extLst>
          </p:cNvPr>
          <p:cNvSpPr txBox="1"/>
          <p:nvPr/>
        </p:nvSpPr>
        <p:spPr>
          <a:xfrm>
            <a:off x="3538941" y="3616201"/>
            <a:ext cx="3610361" cy="923330"/>
          </a:xfrm>
          <a:prstGeom prst="rect">
            <a:avLst/>
          </a:prstGeom>
          <a:noFill/>
        </p:spPr>
        <p:txBody>
          <a:bodyPr wrap="square" rtlCol="0">
            <a:spAutoFit/>
          </a:bodyPr>
          <a:lstStyle/>
          <a:p>
            <a:r>
              <a:rPr lang="en-AU" dirty="0"/>
              <a:t>Antimicrobial Resistance- </a:t>
            </a:r>
          </a:p>
          <a:p>
            <a:r>
              <a:rPr lang="en-AU" dirty="0"/>
              <a:t>Priority organisms</a:t>
            </a:r>
          </a:p>
          <a:p>
            <a:endParaRPr lang="en-AU" i="1" dirty="0">
              <a:solidFill>
                <a:srgbClr val="00B0F0"/>
              </a:solidFill>
            </a:endParaRPr>
          </a:p>
        </p:txBody>
      </p:sp>
    </p:spTree>
    <p:extLst>
      <p:ext uri="{BB962C8B-B14F-4D97-AF65-F5344CB8AC3E}">
        <p14:creationId xmlns:p14="http://schemas.microsoft.com/office/powerpoint/2010/main" val="1565272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A247B1-C5F8-5B2B-4ABC-7A0895E97914}"/>
              </a:ext>
            </a:extLst>
          </p:cNvPr>
          <p:cNvPicPr>
            <a:picLocks noChangeAspect="1"/>
          </p:cNvPicPr>
          <p:nvPr/>
        </p:nvPicPr>
        <p:blipFill>
          <a:blip r:embed="rId2"/>
          <a:stretch>
            <a:fillRect/>
          </a:stretch>
        </p:blipFill>
        <p:spPr>
          <a:xfrm>
            <a:off x="596617" y="996825"/>
            <a:ext cx="10998765" cy="4864350"/>
          </a:xfrm>
          <a:prstGeom prst="rect">
            <a:avLst/>
          </a:prstGeom>
        </p:spPr>
      </p:pic>
    </p:spTree>
    <p:extLst>
      <p:ext uri="{BB962C8B-B14F-4D97-AF65-F5344CB8AC3E}">
        <p14:creationId xmlns:p14="http://schemas.microsoft.com/office/powerpoint/2010/main" val="1498059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600BF-CE0F-6768-9DEA-13ED308CE8CC}"/>
              </a:ext>
            </a:extLst>
          </p:cNvPr>
          <p:cNvSpPr>
            <a:spLocks noGrp="1"/>
          </p:cNvSpPr>
          <p:nvPr>
            <p:ph type="title"/>
          </p:nvPr>
        </p:nvSpPr>
        <p:spPr/>
        <p:txBody>
          <a:bodyPr/>
          <a:lstStyle/>
          <a:p>
            <a:r>
              <a:rPr lang="en-AU" dirty="0"/>
              <a:t>Antimicrobial resistance in Australia</a:t>
            </a:r>
            <a:br>
              <a:rPr lang="en-AU" dirty="0"/>
            </a:br>
            <a:r>
              <a:rPr lang="en-AU" dirty="0"/>
              <a:t>MRSA </a:t>
            </a:r>
            <a:r>
              <a:rPr lang="en-AU" i="1" dirty="0"/>
              <a:t>Staphylococcus aureus </a:t>
            </a:r>
            <a:r>
              <a:rPr lang="en-AU" dirty="0"/>
              <a:t>(Golden Staph)</a:t>
            </a:r>
          </a:p>
        </p:txBody>
      </p:sp>
      <p:pic>
        <p:nvPicPr>
          <p:cNvPr id="4" name="Picture 3">
            <a:extLst>
              <a:ext uri="{FF2B5EF4-FFF2-40B4-BE49-F238E27FC236}">
                <a16:creationId xmlns:a16="http://schemas.microsoft.com/office/drawing/2014/main" id="{F1617D9A-F3EE-82F3-F596-70B27C507BC9}"/>
              </a:ext>
            </a:extLst>
          </p:cNvPr>
          <p:cNvPicPr>
            <a:picLocks noChangeAspect="1"/>
          </p:cNvPicPr>
          <p:nvPr/>
        </p:nvPicPr>
        <p:blipFill>
          <a:blip r:embed="rId3"/>
          <a:stretch>
            <a:fillRect/>
          </a:stretch>
        </p:blipFill>
        <p:spPr>
          <a:xfrm>
            <a:off x="174743" y="1569520"/>
            <a:ext cx="5759383" cy="2159089"/>
          </a:xfrm>
          <a:prstGeom prst="rect">
            <a:avLst/>
          </a:prstGeom>
        </p:spPr>
      </p:pic>
      <p:sp>
        <p:nvSpPr>
          <p:cNvPr id="9" name="Content Placeholder 2">
            <a:extLst>
              <a:ext uri="{FF2B5EF4-FFF2-40B4-BE49-F238E27FC236}">
                <a16:creationId xmlns:a16="http://schemas.microsoft.com/office/drawing/2014/main" id="{8BC951D5-EDB0-F2D3-6B3A-F4DE633C8ABE}"/>
              </a:ext>
            </a:extLst>
          </p:cNvPr>
          <p:cNvSpPr txBox="1">
            <a:spLocks/>
          </p:cNvSpPr>
          <p:nvPr/>
        </p:nvSpPr>
        <p:spPr>
          <a:xfrm>
            <a:off x="6096000" y="1569520"/>
            <a:ext cx="5486400" cy="476726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In Australia, between 10.7% and 30.8% of isolates are methicillin-resistant </a:t>
            </a:r>
            <a:r>
              <a:rPr lang="en-AU" i="1" dirty="0"/>
              <a:t>S. aureus </a:t>
            </a:r>
            <a:r>
              <a:rPr lang="en-AU" dirty="0"/>
              <a:t>(MRSA), depending on the setting. </a:t>
            </a:r>
          </a:p>
          <a:p>
            <a:r>
              <a:rPr lang="en-AU" dirty="0"/>
              <a:t>Australia ranks in the top half of countries for MRSA rates</a:t>
            </a:r>
          </a:p>
          <a:p>
            <a:endParaRPr lang="en-AU" dirty="0"/>
          </a:p>
          <a:p>
            <a:r>
              <a:rPr lang="en-AU" dirty="0"/>
              <a:t>Community strains of MRSA rather than hospital acquired infections now cause a significant proportion of infections in both the community and hospitals. </a:t>
            </a:r>
          </a:p>
          <a:p>
            <a:endParaRPr lang="en-AU" dirty="0"/>
          </a:p>
          <a:p>
            <a:r>
              <a:rPr lang="en-AU" dirty="0"/>
              <a:t>Overall mortality with </a:t>
            </a:r>
            <a:r>
              <a:rPr lang="en-AU" i="1" dirty="0"/>
              <a:t>S. aureus</a:t>
            </a:r>
            <a:r>
              <a:rPr lang="en-AU" dirty="0"/>
              <a:t> bacteraemia in Australia was 16% in 2015 and higher overall in MRSA</a:t>
            </a:r>
          </a:p>
          <a:p>
            <a:endParaRPr lang="en-AU" dirty="0"/>
          </a:p>
        </p:txBody>
      </p:sp>
      <p:sp>
        <p:nvSpPr>
          <p:cNvPr id="11" name="TextShape 2">
            <a:extLst>
              <a:ext uri="{FF2B5EF4-FFF2-40B4-BE49-F238E27FC236}">
                <a16:creationId xmlns:a16="http://schemas.microsoft.com/office/drawing/2014/main" id="{186038AD-7F2C-D010-96FC-8660F9D2131E}"/>
              </a:ext>
            </a:extLst>
          </p:cNvPr>
          <p:cNvSpPr txBox="1"/>
          <p:nvPr/>
        </p:nvSpPr>
        <p:spPr>
          <a:xfrm>
            <a:off x="370205" y="4147930"/>
            <a:ext cx="4042769" cy="278479"/>
          </a:xfrm>
          <a:prstGeom prst="rect">
            <a:avLst/>
          </a:prstGeom>
          <a:noFill/>
          <a:ln>
            <a:noFill/>
          </a:ln>
        </p:spPr>
        <p:txBody>
          <a:bodyPr lIns="90000" tIns="45000" rIns="90000" bIns="45000"/>
          <a:lstStyle/>
          <a:p>
            <a:r>
              <a:rPr lang="en-US" sz="900" i="1" spc="-1" dirty="0">
                <a:latin typeface="Arial"/>
              </a:rPr>
              <a:t>The Lancet</a:t>
            </a:r>
            <a:r>
              <a:rPr lang="en-US" sz="900" spc="-1" dirty="0">
                <a:latin typeface="Arial"/>
              </a:rPr>
              <a:t> 2022 399629-655DOI: (10.1016/S0140-6736(21)02724-0) </a:t>
            </a:r>
          </a:p>
        </p:txBody>
      </p:sp>
    </p:spTree>
    <p:extLst>
      <p:ext uri="{BB962C8B-B14F-4D97-AF65-F5344CB8AC3E}">
        <p14:creationId xmlns:p14="http://schemas.microsoft.com/office/powerpoint/2010/main" val="986159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155A-503A-4F5A-A153-493C70C36975}"/>
              </a:ext>
            </a:extLst>
          </p:cNvPr>
          <p:cNvSpPr>
            <a:spLocks noGrp="1"/>
          </p:cNvSpPr>
          <p:nvPr>
            <p:ph type="title"/>
          </p:nvPr>
        </p:nvSpPr>
        <p:spPr/>
        <p:txBody>
          <a:bodyPr/>
          <a:lstStyle/>
          <a:p>
            <a:r>
              <a:rPr lang="en-AU" dirty="0"/>
              <a:t>Overview</a:t>
            </a:r>
          </a:p>
        </p:txBody>
      </p:sp>
      <p:sp>
        <p:nvSpPr>
          <p:cNvPr id="3" name="Content Placeholder 2">
            <a:extLst>
              <a:ext uri="{FF2B5EF4-FFF2-40B4-BE49-F238E27FC236}">
                <a16:creationId xmlns:a16="http://schemas.microsoft.com/office/drawing/2014/main" id="{29E6BBCE-44B0-4B0F-9859-B7CE4E11526E}"/>
              </a:ext>
            </a:extLst>
          </p:cNvPr>
          <p:cNvSpPr>
            <a:spLocks noGrp="1"/>
          </p:cNvSpPr>
          <p:nvPr>
            <p:ph idx="1"/>
          </p:nvPr>
        </p:nvSpPr>
        <p:spPr/>
        <p:txBody>
          <a:bodyPr>
            <a:normAutofit fontScale="92500" lnSpcReduction="10000"/>
          </a:bodyPr>
          <a:lstStyle/>
          <a:p>
            <a:r>
              <a:rPr lang="en-AU" sz="4800" dirty="0"/>
              <a:t>What is antimicrobial resistance (AMR)</a:t>
            </a:r>
          </a:p>
          <a:p>
            <a:r>
              <a:rPr lang="en-AU" sz="4800" dirty="0"/>
              <a:t>What are the drivers to AMR?</a:t>
            </a:r>
          </a:p>
          <a:p>
            <a:r>
              <a:rPr lang="en-AU" sz="4800" dirty="0"/>
              <a:t>Why is AMR important?</a:t>
            </a:r>
          </a:p>
          <a:p>
            <a:r>
              <a:rPr lang="en-AU" sz="4800" dirty="0"/>
              <a:t>What is the current state of AMR- Globally/Australia</a:t>
            </a:r>
          </a:p>
          <a:p>
            <a:r>
              <a:rPr lang="en-AU" sz="4800" dirty="0"/>
              <a:t>Strategies to tackle AMR (and challenges)</a:t>
            </a:r>
          </a:p>
          <a:p>
            <a:r>
              <a:rPr lang="en-AU" sz="4800" dirty="0"/>
              <a:t>Concluding remarks</a:t>
            </a:r>
          </a:p>
          <a:p>
            <a:endParaRPr lang="en-AU" dirty="0"/>
          </a:p>
        </p:txBody>
      </p:sp>
    </p:spTree>
    <p:extLst>
      <p:ext uri="{BB962C8B-B14F-4D97-AF65-F5344CB8AC3E}">
        <p14:creationId xmlns:p14="http://schemas.microsoft.com/office/powerpoint/2010/main" val="4200772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Antimicrobial resistance in Australia</a:t>
            </a:r>
            <a:br>
              <a:rPr lang="en-AU" dirty="0"/>
            </a:br>
            <a:r>
              <a:rPr lang="en-AU" dirty="0"/>
              <a:t>Vancomycin Resistant Enterococci (VRE)</a:t>
            </a:r>
          </a:p>
        </p:txBody>
      </p:sp>
      <p:sp>
        <p:nvSpPr>
          <p:cNvPr id="3" name="Content Placeholder 2"/>
          <p:cNvSpPr>
            <a:spLocks noGrp="1"/>
          </p:cNvSpPr>
          <p:nvPr>
            <p:ph idx="1"/>
          </p:nvPr>
        </p:nvSpPr>
        <p:spPr>
          <a:xfrm>
            <a:off x="609600" y="1358901"/>
            <a:ext cx="6652591" cy="4767263"/>
          </a:xfrm>
        </p:spPr>
        <p:txBody>
          <a:bodyPr>
            <a:normAutofit/>
          </a:bodyPr>
          <a:lstStyle/>
          <a:p>
            <a:r>
              <a:rPr lang="en-AU" dirty="0"/>
              <a:t>Enterococci are mainly opportunistic pathogens that are naturally resistant to common antibiotics</a:t>
            </a:r>
          </a:p>
          <a:p>
            <a:endParaRPr lang="en-AU" dirty="0"/>
          </a:p>
          <a:p>
            <a:r>
              <a:rPr lang="en-AU" dirty="0"/>
              <a:t>Ampicillin resistance has emerged worldwide during the past 20 years, including in Australia, increasing the use of vancomycin for treatment</a:t>
            </a:r>
          </a:p>
          <a:p>
            <a:endParaRPr lang="en-AU" dirty="0"/>
          </a:p>
          <a:p>
            <a:r>
              <a:rPr lang="en-AU" dirty="0"/>
              <a:t>Australia now has very high rates of vancomycin-resistant </a:t>
            </a:r>
            <a:r>
              <a:rPr lang="en-AU" i="1" dirty="0"/>
              <a:t>E. faecium</a:t>
            </a:r>
            <a:r>
              <a:rPr lang="en-AU" dirty="0"/>
              <a:t> (VRE), higher than most European countries in 2018 and 2019</a:t>
            </a:r>
          </a:p>
          <a:p>
            <a:endParaRPr lang="en-AU" dirty="0"/>
          </a:p>
        </p:txBody>
      </p:sp>
      <p:pic>
        <p:nvPicPr>
          <p:cNvPr id="5" name="Picture 4">
            <a:extLst>
              <a:ext uri="{FF2B5EF4-FFF2-40B4-BE49-F238E27FC236}">
                <a16:creationId xmlns:a16="http://schemas.microsoft.com/office/drawing/2014/main" id="{DC981487-5D8A-3CC2-B1E1-85B8B3BB6C11}"/>
              </a:ext>
            </a:extLst>
          </p:cNvPr>
          <p:cNvPicPr>
            <a:picLocks noChangeAspect="1"/>
          </p:cNvPicPr>
          <p:nvPr/>
        </p:nvPicPr>
        <p:blipFill>
          <a:blip r:embed="rId3"/>
          <a:stretch>
            <a:fillRect/>
          </a:stretch>
        </p:blipFill>
        <p:spPr>
          <a:xfrm>
            <a:off x="7801655" y="1260475"/>
            <a:ext cx="4129782" cy="5051112"/>
          </a:xfrm>
          <a:prstGeom prst="rect">
            <a:avLst/>
          </a:prstGeom>
        </p:spPr>
      </p:pic>
    </p:spTree>
    <p:extLst>
      <p:ext uri="{BB962C8B-B14F-4D97-AF65-F5344CB8AC3E}">
        <p14:creationId xmlns:p14="http://schemas.microsoft.com/office/powerpoint/2010/main" val="2035648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a:t>Antimicrobial resistance in Australia</a:t>
            </a:r>
            <a:br>
              <a:rPr lang="en-AU" sz="3600" dirty="0"/>
            </a:br>
            <a:r>
              <a:rPr lang="en-AU" sz="3600" dirty="0"/>
              <a:t>Enterobacteriaceae</a:t>
            </a:r>
          </a:p>
        </p:txBody>
      </p:sp>
      <p:sp>
        <p:nvSpPr>
          <p:cNvPr id="3" name="Content Placeholder 2"/>
          <p:cNvSpPr>
            <a:spLocks noGrp="1"/>
          </p:cNvSpPr>
          <p:nvPr>
            <p:ph idx="1"/>
          </p:nvPr>
        </p:nvSpPr>
        <p:spPr>
          <a:xfrm>
            <a:off x="609600" y="1358901"/>
            <a:ext cx="3918012" cy="4767263"/>
          </a:xfrm>
        </p:spPr>
        <p:txBody>
          <a:bodyPr>
            <a:noAutofit/>
          </a:bodyPr>
          <a:lstStyle/>
          <a:p>
            <a:pPr>
              <a:buFont typeface="Arial" panose="020B0604020202020204" pitchFamily="34" charset="0"/>
              <a:buChar char="•"/>
            </a:pPr>
            <a:r>
              <a:rPr lang="en-AU" sz="1800" dirty="0"/>
              <a:t>The Gram negative bacteria  (</a:t>
            </a:r>
            <a:r>
              <a:rPr lang="en-AU" sz="1800" i="1" dirty="0"/>
              <a:t>E. coli, Klebsiella pneumoniae, Enterobacter cloacae) can </a:t>
            </a:r>
            <a:r>
              <a:rPr lang="en-AU" sz="1800" dirty="0"/>
              <a:t>be normal flora in our gastrointestinal tract, but may cause urinary tract infections, and blood stream, and intravascular device infections in hospitals</a:t>
            </a:r>
          </a:p>
          <a:p>
            <a:pPr>
              <a:buFont typeface="Arial" panose="020B0604020202020204" pitchFamily="34" charset="0"/>
              <a:buChar char="•"/>
            </a:pPr>
            <a:endParaRPr lang="en-AU" sz="1800" dirty="0"/>
          </a:p>
          <a:p>
            <a:pPr marL="0" indent="0">
              <a:buNone/>
            </a:pPr>
            <a:endParaRPr lang="en-AU" sz="1800" dirty="0"/>
          </a:p>
          <a:p>
            <a:pPr>
              <a:buFont typeface="Arial" panose="020B0604020202020204" pitchFamily="34" charset="0"/>
              <a:buChar char="•"/>
            </a:pPr>
            <a:r>
              <a:rPr lang="en-AU" sz="1800" dirty="0"/>
              <a:t>2021 83%  bloodstream specimens, were CPE (CAR Alert)</a:t>
            </a:r>
          </a:p>
          <a:p>
            <a:pPr>
              <a:buFont typeface="Arial" panose="020B0604020202020204" pitchFamily="34" charset="0"/>
              <a:buChar char="•"/>
            </a:pPr>
            <a:endParaRPr lang="en-AU" sz="1800" dirty="0"/>
          </a:p>
          <a:p>
            <a:pPr>
              <a:buFont typeface="Arial" panose="020B0604020202020204" pitchFamily="34" charset="0"/>
              <a:buChar char="•"/>
            </a:pPr>
            <a:r>
              <a:rPr lang="en-AU" sz="1800" dirty="0"/>
              <a:t>Therapy difficult. Higher mortality</a:t>
            </a:r>
          </a:p>
          <a:p>
            <a:endParaRPr lang="en-AU" sz="1400" dirty="0"/>
          </a:p>
          <a:p>
            <a:endParaRPr lang="en-AU" dirty="0"/>
          </a:p>
        </p:txBody>
      </p:sp>
      <p:pic>
        <p:nvPicPr>
          <p:cNvPr id="5" name="Picture 4">
            <a:extLst>
              <a:ext uri="{FF2B5EF4-FFF2-40B4-BE49-F238E27FC236}">
                <a16:creationId xmlns:a16="http://schemas.microsoft.com/office/drawing/2014/main" id="{F29110F8-A09B-6330-A241-378E0C377CF6}"/>
              </a:ext>
            </a:extLst>
          </p:cNvPr>
          <p:cNvPicPr>
            <a:picLocks noChangeAspect="1"/>
          </p:cNvPicPr>
          <p:nvPr/>
        </p:nvPicPr>
        <p:blipFill>
          <a:blip r:embed="rId3"/>
          <a:stretch>
            <a:fillRect/>
          </a:stretch>
        </p:blipFill>
        <p:spPr>
          <a:xfrm>
            <a:off x="4828693" y="1359060"/>
            <a:ext cx="6176886" cy="2383472"/>
          </a:xfrm>
          <a:prstGeom prst="rect">
            <a:avLst/>
          </a:prstGeom>
        </p:spPr>
      </p:pic>
      <p:pic>
        <p:nvPicPr>
          <p:cNvPr id="6" name="Picture 5">
            <a:extLst>
              <a:ext uri="{FF2B5EF4-FFF2-40B4-BE49-F238E27FC236}">
                <a16:creationId xmlns:a16="http://schemas.microsoft.com/office/drawing/2014/main" id="{402D768D-E2FE-3723-21A4-8F77C550AAF8}"/>
              </a:ext>
            </a:extLst>
          </p:cNvPr>
          <p:cNvPicPr>
            <a:picLocks noChangeAspect="1"/>
          </p:cNvPicPr>
          <p:nvPr/>
        </p:nvPicPr>
        <p:blipFill>
          <a:blip r:embed="rId4"/>
          <a:stretch>
            <a:fillRect/>
          </a:stretch>
        </p:blipFill>
        <p:spPr>
          <a:xfrm>
            <a:off x="4925223" y="3841117"/>
            <a:ext cx="3562127" cy="2354350"/>
          </a:xfrm>
          <a:prstGeom prst="rect">
            <a:avLst/>
          </a:prstGeom>
        </p:spPr>
      </p:pic>
      <p:pic>
        <p:nvPicPr>
          <p:cNvPr id="7" name="Picture 6">
            <a:extLst>
              <a:ext uri="{FF2B5EF4-FFF2-40B4-BE49-F238E27FC236}">
                <a16:creationId xmlns:a16="http://schemas.microsoft.com/office/drawing/2014/main" id="{F596C01F-924E-A2E8-C2AD-61E1C4440A96}"/>
              </a:ext>
            </a:extLst>
          </p:cNvPr>
          <p:cNvPicPr>
            <a:picLocks noChangeAspect="1"/>
          </p:cNvPicPr>
          <p:nvPr/>
        </p:nvPicPr>
        <p:blipFill>
          <a:blip r:embed="rId5"/>
          <a:stretch>
            <a:fillRect/>
          </a:stretch>
        </p:blipFill>
        <p:spPr>
          <a:xfrm>
            <a:off x="8583880" y="3429000"/>
            <a:ext cx="2809988" cy="678667"/>
          </a:xfrm>
          <a:prstGeom prst="rect">
            <a:avLst/>
          </a:prstGeom>
        </p:spPr>
      </p:pic>
    </p:spTree>
    <p:extLst>
      <p:ext uri="{BB962C8B-B14F-4D97-AF65-F5344CB8AC3E}">
        <p14:creationId xmlns:p14="http://schemas.microsoft.com/office/powerpoint/2010/main" val="1812085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284-9595-2F69-97B2-E0F29B7688FF}"/>
              </a:ext>
            </a:extLst>
          </p:cNvPr>
          <p:cNvSpPr>
            <a:spLocks noGrp="1"/>
          </p:cNvSpPr>
          <p:nvPr>
            <p:ph type="title"/>
          </p:nvPr>
        </p:nvSpPr>
        <p:spPr/>
        <p:txBody>
          <a:bodyPr/>
          <a:lstStyle/>
          <a:p>
            <a:r>
              <a:rPr lang="en-AU" dirty="0"/>
              <a:t>AMR in Australia</a:t>
            </a:r>
            <a:br>
              <a:rPr lang="en-AU" dirty="0"/>
            </a:br>
            <a:r>
              <a:rPr lang="en-AU" sz="2400" dirty="0"/>
              <a:t>Fluoroquinolone resistant E. coli increased in Australia from 2014 to 2020/2021</a:t>
            </a:r>
            <a:endParaRPr lang="en-AU" dirty="0"/>
          </a:p>
        </p:txBody>
      </p:sp>
      <p:pic>
        <p:nvPicPr>
          <p:cNvPr id="7" name="Picture 6">
            <a:extLst>
              <a:ext uri="{FF2B5EF4-FFF2-40B4-BE49-F238E27FC236}">
                <a16:creationId xmlns:a16="http://schemas.microsoft.com/office/drawing/2014/main" id="{00836CB1-4F50-E867-A300-0116A2F055D4}"/>
              </a:ext>
            </a:extLst>
          </p:cNvPr>
          <p:cNvPicPr>
            <a:picLocks noChangeAspect="1"/>
          </p:cNvPicPr>
          <p:nvPr/>
        </p:nvPicPr>
        <p:blipFill>
          <a:blip r:embed="rId3"/>
          <a:stretch>
            <a:fillRect/>
          </a:stretch>
        </p:blipFill>
        <p:spPr>
          <a:xfrm>
            <a:off x="311626" y="2094645"/>
            <a:ext cx="2792182" cy="4108434"/>
          </a:xfrm>
          <a:prstGeom prst="rect">
            <a:avLst/>
          </a:prstGeom>
        </p:spPr>
      </p:pic>
      <p:pic>
        <p:nvPicPr>
          <p:cNvPr id="11" name="Picture 10">
            <a:extLst>
              <a:ext uri="{FF2B5EF4-FFF2-40B4-BE49-F238E27FC236}">
                <a16:creationId xmlns:a16="http://schemas.microsoft.com/office/drawing/2014/main" id="{8DD68C0D-97F6-7E85-AA83-7FA59BD78756}"/>
              </a:ext>
            </a:extLst>
          </p:cNvPr>
          <p:cNvPicPr>
            <a:picLocks noChangeAspect="1"/>
          </p:cNvPicPr>
          <p:nvPr/>
        </p:nvPicPr>
        <p:blipFill>
          <a:blip r:embed="rId4"/>
          <a:stretch>
            <a:fillRect/>
          </a:stretch>
        </p:blipFill>
        <p:spPr>
          <a:xfrm>
            <a:off x="7346744" y="1916439"/>
            <a:ext cx="4007056" cy="3772094"/>
          </a:xfrm>
          <a:prstGeom prst="rect">
            <a:avLst/>
          </a:prstGeom>
        </p:spPr>
      </p:pic>
      <p:sp>
        <p:nvSpPr>
          <p:cNvPr id="14" name="TextBox 13">
            <a:extLst>
              <a:ext uri="{FF2B5EF4-FFF2-40B4-BE49-F238E27FC236}">
                <a16:creationId xmlns:a16="http://schemas.microsoft.com/office/drawing/2014/main" id="{4A0DFDAE-5916-FE59-3D08-46B4ED0E311D}"/>
              </a:ext>
            </a:extLst>
          </p:cNvPr>
          <p:cNvSpPr txBox="1"/>
          <p:nvPr/>
        </p:nvSpPr>
        <p:spPr>
          <a:xfrm>
            <a:off x="609599" y="1260475"/>
            <a:ext cx="9954827" cy="369332"/>
          </a:xfrm>
          <a:prstGeom prst="rect">
            <a:avLst/>
          </a:prstGeom>
          <a:noFill/>
        </p:spPr>
        <p:txBody>
          <a:bodyPr wrap="square">
            <a:spAutoFit/>
          </a:bodyPr>
          <a:lstStyle/>
          <a:p>
            <a:r>
              <a:rPr lang="en-US" dirty="0"/>
              <a:t>Ciprofloxacin non-susceptibility was found in 11% isolates in 2014 and 16.6% of E. coli isolates, 2018/19 </a:t>
            </a:r>
            <a:endParaRPr lang="en-AU" dirty="0"/>
          </a:p>
        </p:txBody>
      </p:sp>
      <p:sp>
        <p:nvSpPr>
          <p:cNvPr id="8" name="TextShape 2">
            <a:extLst>
              <a:ext uri="{FF2B5EF4-FFF2-40B4-BE49-F238E27FC236}">
                <a16:creationId xmlns:a16="http://schemas.microsoft.com/office/drawing/2014/main" id="{97F90D94-1B4B-9F5A-FB7F-8C59A3DF7147}"/>
              </a:ext>
            </a:extLst>
          </p:cNvPr>
          <p:cNvSpPr txBox="1"/>
          <p:nvPr/>
        </p:nvSpPr>
        <p:spPr>
          <a:xfrm>
            <a:off x="7346744" y="6018413"/>
            <a:ext cx="3923499" cy="369332"/>
          </a:xfrm>
          <a:prstGeom prst="rect">
            <a:avLst/>
          </a:prstGeom>
          <a:noFill/>
          <a:ln>
            <a:noFill/>
          </a:ln>
        </p:spPr>
        <p:txBody>
          <a:bodyPr lIns="90000" tIns="45000" rIns="90000" bIns="45000"/>
          <a:lstStyle/>
          <a:p>
            <a:r>
              <a:rPr lang="en-US" sz="900" i="1" spc="-1" dirty="0">
                <a:latin typeface="Arial"/>
              </a:rPr>
              <a:t>The Lancet</a:t>
            </a:r>
            <a:r>
              <a:rPr lang="en-US" sz="900" spc="-1" dirty="0">
                <a:latin typeface="Arial"/>
              </a:rPr>
              <a:t> 2022 399629-655DOI: (10.1016/S0140-6736(21)02724-0) </a:t>
            </a:r>
          </a:p>
        </p:txBody>
      </p:sp>
      <p:sp>
        <p:nvSpPr>
          <p:cNvPr id="3" name="TextBox 2">
            <a:extLst>
              <a:ext uri="{FF2B5EF4-FFF2-40B4-BE49-F238E27FC236}">
                <a16:creationId xmlns:a16="http://schemas.microsoft.com/office/drawing/2014/main" id="{FB9CB25B-42D2-8103-FDD4-6F7965AAA746}"/>
              </a:ext>
            </a:extLst>
          </p:cNvPr>
          <p:cNvSpPr txBox="1"/>
          <p:nvPr/>
        </p:nvSpPr>
        <p:spPr>
          <a:xfrm>
            <a:off x="932155" y="1711933"/>
            <a:ext cx="5307863" cy="369332"/>
          </a:xfrm>
          <a:prstGeom prst="rect">
            <a:avLst/>
          </a:prstGeom>
          <a:noFill/>
        </p:spPr>
        <p:txBody>
          <a:bodyPr wrap="none" rtlCol="0">
            <a:spAutoFit/>
          </a:bodyPr>
          <a:lstStyle/>
          <a:p>
            <a:r>
              <a:rPr lang="en-AU" dirty="0"/>
              <a:t>2014			2018		2019</a:t>
            </a:r>
          </a:p>
        </p:txBody>
      </p:sp>
      <p:pic>
        <p:nvPicPr>
          <p:cNvPr id="5" name="Picture 4">
            <a:extLst>
              <a:ext uri="{FF2B5EF4-FFF2-40B4-BE49-F238E27FC236}">
                <a16:creationId xmlns:a16="http://schemas.microsoft.com/office/drawing/2014/main" id="{B0E48BCC-132E-588C-8E97-454C817D1A64}"/>
              </a:ext>
            </a:extLst>
          </p:cNvPr>
          <p:cNvPicPr>
            <a:picLocks noChangeAspect="1"/>
          </p:cNvPicPr>
          <p:nvPr/>
        </p:nvPicPr>
        <p:blipFill>
          <a:blip r:embed="rId5"/>
          <a:stretch>
            <a:fillRect/>
          </a:stretch>
        </p:blipFill>
        <p:spPr>
          <a:xfrm>
            <a:off x="3401074" y="1975542"/>
            <a:ext cx="3504904" cy="4474346"/>
          </a:xfrm>
          <a:prstGeom prst="rect">
            <a:avLst/>
          </a:prstGeom>
        </p:spPr>
      </p:pic>
      <p:sp>
        <p:nvSpPr>
          <p:cNvPr id="4" name="TextBox 3">
            <a:extLst>
              <a:ext uri="{FF2B5EF4-FFF2-40B4-BE49-F238E27FC236}">
                <a16:creationId xmlns:a16="http://schemas.microsoft.com/office/drawing/2014/main" id="{DF4564BB-3B7F-985A-B9B4-9099E1129C7E}"/>
              </a:ext>
            </a:extLst>
          </p:cNvPr>
          <p:cNvSpPr txBox="1"/>
          <p:nvPr/>
        </p:nvSpPr>
        <p:spPr>
          <a:xfrm>
            <a:off x="2186247" y="6298585"/>
            <a:ext cx="3718647" cy="369332"/>
          </a:xfrm>
          <a:prstGeom prst="rect">
            <a:avLst/>
          </a:prstGeom>
          <a:noFill/>
        </p:spPr>
        <p:txBody>
          <a:bodyPr wrap="none" rtlCol="0">
            <a:spAutoFit/>
          </a:bodyPr>
          <a:lstStyle/>
          <a:p>
            <a:r>
              <a:rPr lang="en-AU" dirty="0"/>
              <a:t>Source: AURA 2016 and 2021 reports</a:t>
            </a:r>
          </a:p>
        </p:txBody>
      </p:sp>
    </p:spTree>
    <p:extLst>
      <p:ext uri="{BB962C8B-B14F-4D97-AF65-F5344CB8AC3E}">
        <p14:creationId xmlns:p14="http://schemas.microsoft.com/office/powerpoint/2010/main" val="2985000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ED93-F48A-4A0F-4BB2-381D90A85F3B}"/>
              </a:ext>
            </a:extLst>
          </p:cNvPr>
          <p:cNvSpPr>
            <a:spLocks noGrp="1"/>
          </p:cNvSpPr>
          <p:nvPr>
            <p:ph type="title"/>
          </p:nvPr>
        </p:nvSpPr>
        <p:spPr/>
        <p:txBody>
          <a:bodyPr/>
          <a:lstStyle/>
          <a:p>
            <a:r>
              <a:rPr lang="en-AU" dirty="0"/>
              <a:t>Antimicrobial use and appropriateness in Australia</a:t>
            </a:r>
            <a:br>
              <a:rPr lang="en-AU" dirty="0"/>
            </a:br>
            <a:endParaRPr lang="en-AU" dirty="0"/>
          </a:p>
        </p:txBody>
      </p:sp>
      <p:pic>
        <p:nvPicPr>
          <p:cNvPr id="6" name="Content Placeholder 5" descr="Text, chat or text message&#10;&#10;Description automatically generated">
            <a:extLst>
              <a:ext uri="{FF2B5EF4-FFF2-40B4-BE49-F238E27FC236}">
                <a16:creationId xmlns:a16="http://schemas.microsoft.com/office/drawing/2014/main" id="{181440E6-507A-BE3F-9F4F-14484D81CF8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85882" y="2927590"/>
            <a:ext cx="4971251" cy="2460686"/>
          </a:xfrm>
        </p:spPr>
      </p:pic>
      <p:sp>
        <p:nvSpPr>
          <p:cNvPr id="7" name="TextBox 6">
            <a:extLst>
              <a:ext uri="{FF2B5EF4-FFF2-40B4-BE49-F238E27FC236}">
                <a16:creationId xmlns:a16="http://schemas.microsoft.com/office/drawing/2014/main" id="{A7871C0F-98D5-AE2E-84DD-13184CF9269B}"/>
              </a:ext>
            </a:extLst>
          </p:cNvPr>
          <p:cNvSpPr txBox="1"/>
          <p:nvPr/>
        </p:nvSpPr>
        <p:spPr>
          <a:xfrm>
            <a:off x="6485882" y="1948826"/>
            <a:ext cx="5588000" cy="584775"/>
          </a:xfrm>
          <a:prstGeom prst="rect">
            <a:avLst/>
          </a:prstGeom>
          <a:solidFill>
            <a:schemeClr val="accent2">
              <a:lumMod val="60000"/>
              <a:lumOff val="40000"/>
            </a:schemeClr>
          </a:solidFill>
        </p:spPr>
        <p:txBody>
          <a:bodyPr wrap="square" rtlCol="0">
            <a:spAutoFit/>
          </a:bodyPr>
          <a:lstStyle/>
          <a:p>
            <a:r>
              <a:rPr lang="en-AU" sz="1800" b="0" i="0" u="none" strike="noStrike" baseline="0" dirty="0">
                <a:solidFill>
                  <a:srgbClr val="3F3F41"/>
                </a:solidFill>
                <a:latin typeface="Gotham Book"/>
              </a:rPr>
              <a:t>National Antimicrobial Prescribing Survey (NAPS)</a:t>
            </a:r>
          </a:p>
          <a:p>
            <a:r>
              <a:rPr lang="en-AU" sz="1400" b="0" i="0" u="none" strike="noStrike" baseline="0" dirty="0">
                <a:solidFill>
                  <a:srgbClr val="3F3F41"/>
                </a:solidFill>
                <a:latin typeface="Gotham Book"/>
              </a:rPr>
              <a:t>conducted by the National Centre for Antimicrobial Stewardship (NCAS)</a:t>
            </a:r>
            <a:endParaRPr lang="en-AU" sz="1400" dirty="0"/>
          </a:p>
        </p:txBody>
      </p:sp>
      <p:pic>
        <p:nvPicPr>
          <p:cNvPr id="9" name="Picture 8">
            <a:extLst>
              <a:ext uri="{FF2B5EF4-FFF2-40B4-BE49-F238E27FC236}">
                <a16:creationId xmlns:a16="http://schemas.microsoft.com/office/drawing/2014/main" id="{E15ABB69-10FF-1C95-269B-334FE6269859}"/>
              </a:ext>
            </a:extLst>
          </p:cNvPr>
          <p:cNvPicPr>
            <a:picLocks noChangeAspect="1"/>
          </p:cNvPicPr>
          <p:nvPr/>
        </p:nvPicPr>
        <p:blipFill>
          <a:blip r:embed="rId4"/>
          <a:stretch>
            <a:fillRect/>
          </a:stretch>
        </p:blipFill>
        <p:spPr>
          <a:xfrm>
            <a:off x="0" y="2943225"/>
            <a:ext cx="6096000" cy="2618816"/>
          </a:xfrm>
          <a:prstGeom prst="rect">
            <a:avLst/>
          </a:prstGeom>
        </p:spPr>
      </p:pic>
      <p:sp>
        <p:nvSpPr>
          <p:cNvPr id="10" name="TextBox 9">
            <a:extLst>
              <a:ext uri="{FF2B5EF4-FFF2-40B4-BE49-F238E27FC236}">
                <a16:creationId xmlns:a16="http://schemas.microsoft.com/office/drawing/2014/main" id="{B42A2E06-F79A-2571-C84C-1C95D03EA44D}"/>
              </a:ext>
            </a:extLst>
          </p:cNvPr>
          <p:cNvSpPr txBox="1"/>
          <p:nvPr/>
        </p:nvSpPr>
        <p:spPr>
          <a:xfrm>
            <a:off x="118117" y="1948826"/>
            <a:ext cx="6153373" cy="584775"/>
          </a:xfrm>
          <a:prstGeom prst="rect">
            <a:avLst/>
          </a:prstGeom>
          <a:solidFill>
            <a:schemeClr val="accent6">
              <a:lumMod val="20000"/>
              <a:lumOff val="80000"/>
            </a:schemeClr>
          </a:solidFill>
        </p:spPr>
        <p:txBody>
          <a:bodyPr wrap="square" rtlCol="0">
            <a:spAutoFit/>
          </a:bodyPr>
          <a:lstStyle/>
          <a:p>
            <a:r>
              <a:rPr lang="en-AU" dirty="0"/>
              <a:t>National Antimicrobial Utilisation Surveillance Program (NAUSP) </a:t>
            </a:r>
          </a:p>
          <a:p>
            <a:r>
              <a:rPr lang="en-AU" sz="1400" dirty="0"/>
              <a:t>conducted by SA Health</a:t>
            </a:r>
          </a:p>
        </p:txBody>
      </p:sp>
      <p:pic>
        <p:nvPicPr>
          <p:cNvPr id="12" name="Picture 11">
            <a:extLst>
              <a:ext uri="{FF2B5EF4-FFF2-40B4-BE49-F238E27FC236}">
                <a16:creationId xmlns:a16="http://schemas.microsoft.com/office/drawing/2014/main" id="{36D87BE0-03B1-70E1-A2A9-2A954D874110}"/>
              </a:ext>
            </a:extLst>
          </p:cNvPr>
          <p:cNvPicPr>
            <a:picLocks noChangeAspect="1"/>
          </p:cNvPicPr>
          <p:nvPr/>
        </p:nvPicPr>
        <p:blipFill>
          <a:blip r:embed="rId5"/>
          <a:stretch>
            <a:fillRect/>
          </a:stretch>
        </p:blipFill>
        <p:spPr>
          <a:xfrm>
            <a:off x="8826873" y="481085"/>
            <a:ext cx="3181802" cy="819492"/>
          </a:xfrm>
          <a:prstGeom prst="rect">
            <a:avLst/>
          </a:prstGeom>
        </p:spPr>
      </p:pic>
      <p:pic>
        <p:nvPicPr>
          <p:cNvPr id="13" name="Picture 12">
            <a:extLst>
              <a:ext uri="{FF2B5EF4-FFF2-40B4-BE49-F238E27FC236}">
                <a16:creationId xmlns:a16="http://schemas.microsoft.com/office/drawing/2014/main" id="{35A388A0-3E39-8F2B-8C11-F7800913CB3D}"/>
              </a:ext>
            </a:extLst>
          </p:cNvPr>
          <p:cNvPicPr>
            <a:picLocks noChangeAspect="1"/>
          </p:cNvPicPr>
          <p:nvPr/>
        </p:nvPicPr>
        <p:blipFill>
          <a:blip r:embed="rId6"/>
          <a:stretch>
            <a:fillRect/>
          </a:stretch>
        </p:blipFill>
        <p:spPr>
          <a:xfrm>
            <a:off x="6271490" y="5699178"/>
            <a:ext cx="3472874" cy="805861"/>
          </a:xfrm>
          <a:prstGeom prst="rect">
            <a:avLst/>
          </a:prstGeom>
        </p:spPr>
      </p:pic>
      <p:pic>
        <p:nvPicPr>
          <p:cNvPr id="17" name="Picture 16">
            <a:extLst>
              <a:ext uri="{FF2B5EF4-FFF2-40B4-BE49-F238E27FC236}">
                <a16:creationId xmlns:a16="http://schemas.microsoft.com/office/drawing/2014/main" id="{57D63945-4FF3-E23E-9B55-53EBE0918FBB}"/>
              </a:ext>
            </a:extLst>
          </p:cNvPr>
          <p:cNvPicPr>
            <a:picLocks noChangeAspect="1"/>
          </p:cNvPicPr>
          <p:nvPr/>
        </p:nvPicPr>
        <p:blipFill>
          <a:blip r:embed="rId7"/>
          <a:stretch>
            <a:fillRect/>
          </a:stretch>
        </p:blipFill>
        <p:spPr>
          <a:xfrm>
            <a:off x="4673600" y="5699178"/>
            <a:ext cx="1422400" cy="853440"/>
          </a:xfrm>
          <a:prstGeom prst="rect">
            <a:avLst/>
          </a:prstGeom>
        </p:spPr>
      </p:pic>
      <p:sp>
        <p:nvSpPr>
          <p:cNvPr id="19" name="TextBox 18">
            <a:extLst>
              <a:ext uri="{FF2B5EF4-FFF2-40B4-BE49-F238E27FC236}">
                <a16:creationId xmlns:a16="http://schemas.microsoft.com/office/drawing/2014/main" id="{F2AF06C7-DCE0-1C5A-9586-12B37618035E}"/>
              </a:ext>
            </a:extLst>
          </p:cNvPr>
          <p:cNvSpPr txBox="1"/>
          <p:nvPr/>
        </p:nvSpPr>
        <p:spPr>
          <a:xfrm>
            <a:off x="2885263" y="5786999"/>
            <a:ext cx="619080" cy="369332"/>
          </a:xfrm>
          <a:prstGeom prst="rect">
            <a:avLst/>
          </a:prstGeom>
          <a:noFill/>
        </p:spPr>
        <p:txBody>
          <a:bodyPr wrap="none" rtlCol="0">
            <a:spAutoFit/>
          </a:bodyPr>
          <a:lstStyle/>
          <a:p>
            <a:r>
              <a:rPr lang="en-AU" dirty="0"/>
              <a:t>Also:</a:t>
            </a:r>
          </a:p>
        </p:txBody>
      </p:sp>
      <p:pic>
        <p:nvPicPr>
          <p:cNvPr id="20" name="Picture 19">
            <a:extLst>
              <a:ext uri="{FF2B5EF4-FFF2-40B4-BE49-F238E27FC236}">
                <a16:creationId xmlns:a16="http://schemas.microsoft.com/office/drawing/2014/main" id="{5C9E4A17-D5AD-A622-96FF-810D1775D505}"/>
              </a:ext>
            </a:extLst>
          </p:cNvPr>
          <p:cNvPicPr>
            <a:picLocks noChangeAspect="1"/>
          </p:cNvPicPr>
          <p:nvPr/>
        </p:nvPicPr>
        <p:blipFill>
          <a:blip r:embed="rId8"/>
          <a:stretch>
            <a:fillRect/>
          </a:stretch>
        </p:blipFill>
        <p:spPr>
          <a:xfrm>
            <a:off x="9543823" y="5638126"/>
            <a:ext cx="2530059" cy="518205"/>
          </a:xfrm>
          <a:prstGeom prst="rect">
            <a:avLst/>
          </a:prstGeom>
        </p:spPr>
      </p:pic>
    </p:spTree>
    <p:extLst>
      <p:ext uri="{BB962C8B-B14F-4D97-AF65-F5344CB8AC3E}">
        <p14:creationId xmlns:p14="http://schemas.microsoft.com/office/powerpoint/2010/main" val="1437575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6865FE1-A420-3334-FB37-607D003E35CA}"/>
              </a:ext>
            </a:extLst>
          </p:cNvPr>
          <p:cNvSpPr>
            <a:spLocks noGrp="1"/>
          </p:cNvSpPr>
          <p:nvPr>
            <p:ph type="title"/>
          </p:nvPr>
        </p:nvSpPr>
        <p:spPr/>
        <p:txBody>
          <a:bodyPr vert="horz" lIns="91440" tIns="45720" rIns="91440" bIns="45720" rtlCol="0" anchor="b">
            <a:normAutofit fontScale="90000"/>
          </a:bodyPr>
          <a:lstStyle/>
          <a:p>
            <a:pPr>
              <a:lnSpc>
                <a:spcPct val="90000"/>
              </a:lnSpc>
            </a:pPr>
            <a:br>
              <a:rPr lang="en-US" sz="2400" dirty="0"/>
            </a:br>
            <a:r>
              <a:rPr lang="en-US" sz="2400" dirty="0"/>
              <a:t>Volume of Use in hospitals NAUSP and NAPS</a:t>
            </a:r>
            <a:br>
              <a:rPr lang="en-US" sz="2400" dirty="0"/>
            </a:br>
            <a:br>
              <a:rPr lang="en-US" sz="2400" dirty="0"/>
            </a:br>
            <a:endParaRPr lang="en-US" sz="2400" dirty="0"/>
          </a:p>
        </p:txBody>
      </p:sp>
      <p:pic>
        <p:nvPicPr>
          <p:cNvPr id="2" name="Picture 1">
            <a:extLst>
              <a:ext uri="{FF2B5EF4-FFF2-40B4-BE49-F238E27FC236}">
                <a16:creationId xmlns:a16="http://schemas.microsoft.com/office/drawing/2014/main" id="{4D782802-1653-70AD-F68B-1FDC92793177}"/>
              </a:ext>
            </a:extLst>
          </p:cNvPr>
          <p:cNvPicPr>
            <a:picLocks noChangeAspect="1"/>
          </p:cNvPicPr>
          <p:nvPr/>
        </p:nvPicPr>
        <p:blipFill>
          <a:blip r:embed="rId3"/>
          <a:stretch>
            <a:fillRect/>
          </a:stretch>
        </p:blipFill>
        <p:spPr>
          <a:xfrm>
            <a:off x="453707" y="1074003"/>
            <a:ext cx="4048095" cy="5060119"/>
          </a:xfrm>
          <a:prstGeom prst="rect">
            <a:avLst/>
          </a:prstGeom>
        </p:spPr>
      </p:pic>
      <p:pic>
        <p:nvPicPr>
          <p:cNvPr id="20" name="Picture 19">
            <a:extLst>
              <a:ext uri="{FF2B5EF4-FFF2-40B4-BE49-F238E27FC236}">
                <a16:creationId xmlns:a16="http://schemas.microsoft.com/office/drawing/2014/main" id="{FC885012-D11F-46DD-1681-BCB790295072}"/>
              </a:ext>
            </a:extLst>
          </p:cNvPr>
          <p:cNvPicPr>
            <a:picLocks noChangeAspect="1"/>
          </p:cNvPicPr>
          <p:nvPr/>
        </p:nvPicPr>
        <p:blipFill>
          <a:blip r:embed="rId4"/>
          <a:stretch>
            <a:fillRect/>
          </a:stretch>
        </p:blipFill>
        <p:spPr>
          <a:xfrm>
            <a:off x="4407671" y="1260475"/>
            <a:ext cx="3682347" cy="4306714"/>
          </a:xfrm>
          <a:prstGeom prst="rect">
            <a:avLst/>
          </a:prstGeom>
        </p:spPr>
      </p:pic>
      <p:pic>
        <p:nvPicPr>
          <p:cNvPr id="22" name="Picture 21">
            <a:extLst>
              <a:ext uri="{FF2B5EF4-FFF2-40B4-BE49-F238E27FC236}">
                <a16:creationId xmlns:a16="http://schemas.microsoft.com/office/drawing/2014/main" id="{3FCCD14C-4783-9B15-864D-F3CB1F9F6965}"/>
              </a:ext>
            </a:extLst>
          </p:cNvPr>
          <p:cNvPicPr>
            <a:picLocks noChangeAspect="1"/>
          </p:cNvPicPr>
          <p:nvPr/>
        </p:nvPicPr>
        <p:blipFill>
          <a:blip r:embed="rId5"/>
          <a:stretch>
            <a:fillRect/>
          </a:stretch>
        </p:blipFill>
        <p:spPr>
          <a:xfrm>
            <a:off x="8179194" y="1074003"/>
            <a:ext cx="4012806" cy="4628490"/>
          </a:xfrm>
          <a:prstGeom prst="rect">
            <a:avLst/>
          </a:prstGeom>
        </p:spPr>
      </p:pic>
      <p:sp>
        <p:nvSpPr>
          <p:cNvPr id="4" name="TextBox 3">
            <a:extLst>
              <a:ext uri="{FF2B5EF4-FFF2-40B4-BE49-F238E27FC236}">
                <a16:creationId xmlns:a16="http://schemas.microsoft.com/office/drawing/2014/main" id="{8B27383C-890C-580D-7785-81F6809BBE6C}"/>
              </a:ext>
            </a:extLst>
          </p:cNvPr>
          <p:cNvSpPr txBox="1"/>
          <p:nvPr/>
        </p:nvSpPr>
        <p:spPr>
          <a:xfrm>
            <a:off x="4787405" y="6258757"/>
            <a:ext cx="2663871" cy="369332"/>
          </a:xfrm>
          <a:prstGeom prst="rect">
            <a:avLst/>
          </a:prstGeom>
          <a:noFill/>
        </p:spPr>
        <p:txBody>
          <a:bodyPr wrap="none" rtlCol="0">
            <a:spAutoFit/>
          </a:bodyPr>
          <a:lstStyle/>
          <a:p>
            <a:r>
              <a:rPr lang="en-AU" dirty="0"/>
              <a:t>Source: AURA 2021 report</a:t>
            </a:r>
          </a:p>
        </p:txBody>
      </p:sp>
    </p:spTree>
    <p:extLst>
      <p:ext uri="{BB962C8B-B14F-4D97-AF65-F5344CB8AC3E}">
        <p14:creationId xmlns:p14="http://schemas.microsoft.com/office/powerpoint/2010/main" val="316264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C0FF8-0A58-3E7C-0C93-F917FC64339D}"/>
              </a:ext>
            </a:extLst>
          </p:cNvPr>
          <p:cNvSpPr>
            <a:spLocks noGrp="1"/>
          </p:cNvSpPr>
          <p:nvPr>
            <p:ph type="title"/>
          </p:nvPr>
        </p:nvSpPr>
        <p:spPr/>
        <p:txBody>
          <a:bodyPr/>
          <a:lstStyle/>
          <a:p>
            <a:r>
              <a:rPr lang="en-AU" dirty="0"/>
              <a:t>Volume of use community</a:t>
            </a:r>
          </a:p>
        </p:txBody>
      </p:sp>
      <p:pic>
        <p:nvPicPr>
          <p:cNvPr id="5" name="Picture 4">
            <a:extLst>
              <a:ext uri="{FF2B5EF4-FFF2-40B4-BE49-F238E27FC236}">
                <a16:creationId xmlns:a16="http://schemas.microsoft.com/office/drawing/2014/main" id="{58DDFA4B-662D-52BA-C076-382ABC7CD5D9}"/>
              </a:ext>
            </a:extLst>
          </p:cNvPr>
          <p:cNvPicPr>
            <a:picLocks noChangeAspect="1"/>
          </p:cNvPicPr>
          <p:nvPr/>
        </p:nvPicPr>
        <p:blipFill>
          <a:blip r:embed="rId3"/>
          <a:stretch>
            <a:fillRect/>
          </a:stretch>
        </p:blipFill>
        <p:spPr>
          <a:xfrm>
            <a:off x="609600" y="1260475"/>
            <a:ext cx="5201376" cy="4143953"/>
          </a:xfrm>
          <a:prstGeom prst="rect">
            <a:avLst/>
          </a:prstGeom>
        </p:spPr>
      </p:pic>
      <p:pic>
        <p:nvPicPr>
          <p:cNvPr id="7" name="Picture 6">
            <a:extLst>
              <a:ext uri="{FF2B5EF4-FFF2-40B4-BE49-F238E27FC236}">
                <a16:creationId xmlns:a16="http://schemas.microsoft.com/office/drawing/2014/main" id="{EB358B43-FE22-F441-2030-B97D3EFAF204}"/>
              </a:ext>
            </a:extLst>
          </p:cNvPr>
          <p:cNvPicPr>
            <a:picLocks noChangeAspect="1"/>
          </p:cNvPicPr>
          <p:nvPr/>
        </p:nvPicPr>
        <p:blipFill>
          <a:blip r:embed="rId4"/>
          <a:stretch>
            <a:fillRect/>
          </a:stretch>
        </p:blipFill>
        <p:spPr>
          <a:xfrm>
            <a:off x="6198904" y="1260475"/>
            <a:ext cx="3942624" cy="4761588"/>
          </a:xfrm>
          <a:prstGeom prst="rect">
            <a:avLst/>
          </a:prstGeom>
        </p:spPr>
      </p:pic>
      <p:sp>
        <p:nvSpPr>
          <p:cNvPr id="3" name="TextBox 2">
            <a:extLst>
              <a:ext uri="{FF2B5EF4-FFF2-40B4-BE49-F238E27FC236}">
                <a16:creationId xmlns:a16="http://schemas.microsoft.com/office/drawing/2014/main" id="{33E81553-E544-A9BC-2B54-7243A46E7072}"/>
              </a:ext>
            </a:extLst>
          </p:cNvPr>
          <p:cNvSpPr txBox="1"/>
          <p:nvPr/>
        </p:nvSpPr>
        <p:spPr>
          <a:xfrm>
            <a:off x="4787405" y="6258757"/>
            <a:ext cx="2663871" cy="369332"/>
          </a:xfrm>
          <a:prstGeom prst="rect">
            <a:avLst/>
          </a:prstGeom>
          <a:noFill/>
        </p:spPr>
        <p:txBody>
          <a:bodyPr wrap="none" rtlCol="0">
            <a:spAutoFit/>
          </a:bodyPr>
          <a:lstStyle/>
          <a:p>
            <a:r>
              <a:rPr lang="en-AU" dirty="0"/>
              <a:t>Source: AURA 2021 report</a:t>
            </a:r>
          </a:p>
        </p:txBody>
      </p:sp>
    </p:spTree>
    <p:extLst>
      <p:ext uri="{BB962C8B-B14F-4D97-AF65-F5344CB8AC3E}">
        <p14:creationId xmlns:p14="http://schemas.microsoft.com/office/powerpoint/2010/main" val="4280851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3F8786-D24C-1F81-ACFC-EEB44E2CB3CB}"/>
              </a:ext>
            </a:extLst>
          </p:cNvPr>
          <p:cNvSpPr txBox="1">
            <a:spLocks/>
          </p:cNvSpPr>
          <p:nvPr/>
        </p:nvSpPr>
        <p:spPr>
          <a:xfrm>
            <a:off x="990602" y="1374652"/>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pic>
        <p:nvPicPr>
          <p:cNvPr id="3" name="Picture 2">
            <a:extLst>
              <a:ext uri="{FF2B5EF4-FFF2-40B4-BE49-F238E27FC236}">
                <a16:creationId xmlns:a16="http://schemas.microsoft.com/office/drawing/2014/main" id="{E9CF1C29-96DE-248A-24FB-8CA8884A3D4D}"/>
              </a:ext>
            </a:extLst>
          </p:cNvPr>
          <p:cNvPicPr>
            <a:picLocks noChangeAspect="1"/>
          </p:cNvPicPr>
          <p:nvPr/>
        </p:nvPicPr>
        <p:blipFill>
          <a:blip r:embed="rId3"/>
          <a:stretch>
            <a:fillRect/>
          </a:stretch>
        </p:blipFill>
        <p:spPr>
          <a:xfrm>
            <a:off x="6172202" y="335622"/>
            <a:ext cx="5316173" cy="5980694"/>
          </a:xfrm>
          <a:prstGeom prst="rect">
            <a:avLst/>
          </a:prstGeom>
        </p:spPr>
      </p:pic>
      <p:pic>
        <p:nvPicPr>
          <p:cNvPr id="4" name="Picture 3">
            <a:extLst>
              <a:ext uri="{FF2B5EF4-FFF2-40B4-BE49-F238E27FC236}">
                <a16:creationId xmlns:a16="http://schemas.microsoft.com/office/drawing/2014/main" id="{EDB81FD6-9457-F66F-0D31-37D24CEAB06A}"/>
              </a:ext>
            </a:extLst>
          </p:cNvPr>
          <p:cNvPicPr>
            <a:picLocks noChangeAspect="1"/>
          </p:cNvPicPr>
          <p:nvPr/>
        </p:nvPicPr>
        <p:blipFill>
          <a:blip r:embed="rId4"/>
          <a:stretch>
            <a:fillRect/>
          </a:stretch>
        </p:blipFill>
        <p:spPr>
          <a:xfrm>
            <a:off x="636564" y="197127"/>
            <a:ext cx="5383235" cy="6017274"/>
          </a:xfrm>
          <a:prstGeom prst="rect">
            <a:avLst/>
          </a:prstGeom>
        </p:spPr>
      </p:pic>
      <p:sp>
        <p:nvSpPr>
          <p:cNvPr id="5" name="TextBox 4">
            <a:extLst>
              <a:ext uri="{FF2B5EF4-FFF2-40B4-BE49-F238E27FC236}">
                <a16:creationId xmlns:a16="http://schemas.microsoft.com/office/drawing/2014/main" id="{D402ED99-904F-AD9C-E3BB-BB0F5F9F3480}"/>
              </a:ext>
            </a:extLst>
          </p:cNvPr>
          <p:cNvSpPr txBox="1"/>
          <p:nvPr/>
        </p:nvSpPr>
        <p:spPr>
          <a:xfrm>
            <a:off x="6669471" y="6170045"/>
            <a:ext cx="2663871" cy="369332"/>
          </a:xfrm>
          <a:prstGeom prst="rect">
            <a:avLst/>
          </a:prstGeom>
          <a:noFill/>
        </p:spPr>
        <p:txBody>
          <a:bodyPr wrap="none" rtlCol="0">
            <a:spAutoFit/>
          </a:bodyPr>
          <a:lstStyle/>
          <a:p>
            <a:r>
              <a:rPr lang="en-AU" dirty="0"/>
              <a:t>Source: AURA 2021 report</a:t>
            </a:r>
          </a:p>
        </p:txBody>
      </p:sp>
    </p:spTree>
    <p:extLst>
      <p:ext uri="{BB962C8B-B14F-4D97-AF65-F5344CB8AC3E}">
        <p14:creationId xmlns:p14="http://schemas.microsoft.com/office/powerpoint/2010/main" val="4029180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extLst>
              <a:ext uri="{28A0092B-C50C-407E-A947-70E740481C1C}">
                <a14:useLocalDpi xmlns:a14="http://schemas.microsoft.com/office/drawing/2010/main" val="0"/>
              </a:ext>
            </a:extLst>
          </a:blip>
          <a:srcRect b="6415"/>
          <a:stretch/>
        </p:blipFill>
        <p:spPr bwMode="auto">
          <a:xfrm>
            <a:off x="374666" y="1614195"/>
            <a:ext cx="5867514" cy="3903319"/>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1123202" y="5560118"/>
            <a:ext cx="7424382" cy="646331"/>
          </a:xfrm>
          <a:prstGeom prst="rect">
            <a:avLst/>
          </a:prstGeom>
          <a:noFill/>
        </p:spPr>
        <p:txBody>
          <a:bodyPr wrap="square" rtlCol="0">
            <a:spAutoFit/>
          </a:bodyPr>
          <a:lstStyle/>
          <a:p>
            <a:r>
              <a:rPr lang="en-US" sz="1800" dirty="0"/>
              <a:t>A. AURA 2016 report 				B. AURA 2021 report)</a:t>
            </a:r>
          </a:p>
        </p:txBody>
      </p:sp>
      <p:sp>
        <p:nvSpPr>
          <p:cNvPr id="2" name="Title 1"/>
          <p:cNvSpPr>
            <a:spLocks noGrp="1"/>
          </p:cNvSpPr>
          <p:nvPr>
            <p:ph type="title"/>
          </p:nvPr>
        </p:nvSpPr>
        <p:spPr/>
        <p:txBody>
          <a:bodyPr/>
          <a:lstStyle/>
          <a:p>
            <a:pPr algn="l"/>
            <a:r>
              <a:rPr lang="en-AU" sz="3600" dirty="0">
                <a:solidFill>
                  <a:schemeClr val="accent1">
                    <a:lumMod val="75000"/>
                  </a:schemeClr>
                </a:solidFill>
              </a:rPr>
              <a:t>Metropolitan vs Rural /Regional hospitals</a:t>
            </a:r>
            <a:br>
              <a:rPr lang="en-AU" sz="3600" dirty="0">
                <a:solidFill>
                  <a:schemeClr val="accent1">
                    <a:lumMod val="75000"/>
                  </a:schemeClr>
                </a:solidFill>
              </a:rPr>
            </a:br>
            <a:r>
              <a:rPr lang="en-AU" sz="3600" dirty="0">
                <a:solidFill>
                  <a:schemeClr val="accent1">
                    <a:lumMod val="75000"/>
                  </a:schemeClr>
                </a:solidFill>
              </a:rPr>
              <a:t>Private hospitals Private laboratories</a:t>
            </a:r>
          </a:p>
        </p:txBody>
      </p:sp>
      <p:pic>
        <p:nvPicPr>
          <p:cNvPr id="3" name="Picture 2">
            <a:extLst>
              <a:ext uri="{FF2B5EF4-FFF2-40B4-BE49-F238E27FC236}">
                <a16:creationId xmlns:a16="http://schemas.microsoft.com/office/drawing/2014/main" id="{5D828E9C-95B5-AAE8-C5A3-64C3E211724F}"/>
              </a:ext>
            </a:extLst>
          </p:cNvPr>
          <p:cNvPicPr>
            <a:picLocks noChangeAspect="1"/>
          </p:cNvPicPr>
          <p:nvPr/>
        </p:nvPicPr>
        <p:blipFill>
          <a:blip r:embed="rId4"/>
          <a:stretch>
            <a:fillRect/>
          </a:stretch>
        </p:blipFill>
        <p:spPr>
          <a:xfrm>
            <a:off x="6332596" y="1392253"/>
            <a:ext cx="5413717" cy="3127519"/>
          </a:xfrm>
          <a:prstGeom prst="rect">
            <a:avLst/>
          </a:prstGeom>
        </p:spPr>
      </p:pic>
      <p:sp>
        <p:nvSpPr>
          <p:cNvPr id="6" name="TextBox 5">
            <a:extLst>
              <a:ext uri="{FF2B5EF4-FFF2-40B4-BE49-F238E27FC236}">
                <a16:creationId xmlns:a16="http://schemas.microsoft.com/office/drawing/2014/main" id="{206FF643-187B-FB29-9CB8-2A633572917E}"/>
              </a:ext>
            </a:extLst>
          </p:cNvPr>
          <p:cNvSpPr txBox="1"/>
          <p:nvPr/>
        </p:nvSpPr>
        <p:spPr>
          <a:xfrm>
            <a:off x="6332596" y="4369265"/>
            <a:ext cx="5067971" cy="1169551"/>
          </a:xfrm>
          <a:prstGeom prst="rect">
            <a:avLst/>
          </a:prstGeom>
          <a:noFill/>
        </p:spPr>
        <p:txBody>
          <a:bodyPr wrap="square">
            <a:spAutoFit/>
          </a:bodyPr>
          <a:lstStyle/>
          <a:p>
            <a:r>
              <a:rPr lang="en-AU" sz="1400" dirty="0"/>
              <a:t>44% of hospitals are in private sector</a:t>
            </a:r>
          </a:p>
          <a:p>
            <a:r>
              <a:rPr lang="en-AU" sz="1400" dirty="0"/>
              <a:t>Implications for data collection and sharing, regulation, reporting</a:t>
            </a:r>
          </a:p>
          <a:p>
            <a:endParaRPr lang="en-AU" sz="1400" dirty="0"/>
          </a:p>
          <a:p>
            <a:r>
              <a:rPr lang="en-AU" sz="1400" dirty="0"/>
              <a:t>Private laboratory ownership</a:t>
            </a:r>
          </a:p>
          <a:p>
            <a:r>
              <a:rPr lang="en-AU" sz="1400" dirty="0"/>
              <a:t>implications for testing</a:t>
            </a:r>
          </a:p>
        </p:txBody>
      </p:sp>
    </p:spTree>
    <p:extLst>
      <p:ext uri="{BB962C8B-B14F-4D97-AF65-F5344CB8AC3E}">
        <p14:creationId xmlns:p14="http://schemas.microsoft.com/office/powerpoint/2010/main" val="1047181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to AMR Strategies</a:t>
            </a:r>
            <a:endParaRPr lang="en-GB" dirty="0"/>
          </a:p>
        </p:txBody>
      </p:sp>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3762" t="8609" r="10345" b="11392"/>
          <a:stretch/>
        </p:blipFill>
        <p:spPr bwMode="auto">
          <a:xfrm>
            <a:off x="609600" y="1093400"/>
            <a:ext cx="3312982" cy="467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31492" y="943704"/>
            <a:ext cx="3929016" cy="4970591"/>
          </a:xfrm>
          <a:prstGeom prst="rect">
            <a:avLst/>
          </a:prstGeom>
          <a:noFill/>
          <a:ln>
            <a:solidFill>
              <a:schemeClr val="accent2">
                <a:lumMod val="60000"/>
                <a:lumOff val="40000"/>
              </a:schemeClr>
            </a:solidFill>
          </a:ln>
        </p:spPr>
        <p:txBody>
          <a:bodyPr wrap="square" rtlCol="0">
            <a:spAutoFit/>
          </a:bodyPr>
          <a:lstStyle/>
          <a:p>
            <a:pPr algn="l"/>
            <a:r>
              <a:rPr lang="en-AU" dirty="0">
                <a:solidFill>
                  <a:srgbClr val="7030A0"/>
                </a:solidFill>
                <a:latin typeface="Arial Narrow" panose="020B0606020202030204" pitchFamily="34" charset="0"/>
              </a:rPr>
              <a:t>Objectives </a:t>
            </a:r>
            <a:endParaRPr lang="en-GB" dirty="0">
              <a:solidFill>
                <a:srgbClr val="7030A0"/>
              </a:solidFill>
              <a:latin typeface="Arial Narrow" panose="020B0606020202030204" pitchFamily="34" charset="0"/>
            </a:endParaRPr>
          </a:p>
          <a:p>
            <a:pPr algn="l"/>
            <a:r>
              <a:rPr lang="en-AU" sz="1300" dirty="0">
                <a:solidFill>
                  <a:srgbClr val="7030A0"/>
                </a:solidFill>
                <a:latin typeface="Arial Narrow" panose="020B0606020202030204" pitchFamily="34" charset="0"/>
              </a:rPr>
              <a:t>1.  </a:t>
            </a:r>
            <a:r>
              <a:rPr lang="en-AU" sz="1300" dirty="0">
                <a:latin typeface="Arial Narrow" panose="020B0606020202030204" pitchFamily="34" charset="0"/>
              </a:rPr>
              <a:t>Increase awareness and understanding of antimicrobial resistance, its implications, and actions to combat it through effective </a:t>
            </a:r>
            <a:r>
              <a:rPr lang="en-AU" sz="1300" dirty="0">
                <a:solidFill>
                  <a:srgbClr val="FF6600"/>
                </a:solidFill>
                <a:latin typeface="Arial Narrow" panose="020B0606020202030204" pitchFamily="34" charset="0"/>
              </a:rPr>
              <a:t>communication, education and training</a:t>
            </a:r>
            <a:r>
              <a:rPr lang="en-AU" sz="1300" dirty="0">
                <a:latin typeface="Arial Narrow" panose="020B0606020202030204" pitchFamily="34" charset="0"/>
              </a:rPr>
              <a:t>. </a:t>
            </a:r>
            <a:endParaRPr lang="en-GB" sz="1300" dirty="0">
              <a:latin typeface="Arial Narrow" panose="020B0606020202030204" pitchFamily="34" charset="0"/>
            </a:endParaRPr>
          </a:p>
          <a:p>
            <a:pPr algn="l"/>
            <a:r>
              <a:rPr lang="en-AU" sz="1300" dirty="0">
                <a:solidFill>
                  <a:srgbClr val="7030A0"/>
                </a:solidFill>
                <a:latin typeface="Arial Narrow" panose="020B0606020202030204" pitchFamily="34" charset="0"/>
              </a:rPr>
              <a:t>2.  </a:t>
            </a:r>
            <a:r>
              <a:rPr lang="en-AU" sz="1300" dirty="0">
                <a:latin typeface="Arial Narrow" panose="020B0606020202030204" pitchFamily="34" charset="0"/>
              </a:rPr>
              <a:t>Implement effective </a:t>
            </a:r>
            <a:r>
              <a:rPr lang="en-AU" sz="1300" dirty="0">
                <a:solidFill>
                  <a:srgbClr val="FF6600"/>
                </a:solidFill>
                <a:latin typeface="Arial Narrow" panose="020B0606020202030204" pitchFamily="34" charset="0"/>
              </a:rPr>
              <a:t>antimicrobial stewardship </a:t>
            </a:r>
            <a:r>
              <a:rPr lang="en-AU" sz="1300" dirty="0">
                <a:latin typeface="Arial Narrow" panose="020B0606020202030204" pitchFamily="34" charset="0"/>
              </a:rPr>
              <a:t>practices across human health and animal care settings to ensure the appropriate and judicious prescribing, dispensing and administering of antimicrobials. </a:t>
            </a:r>
            <a:endParaRPr lang="en-GB" sz="1300" dirty="0">
              <a:latin typeface="Arial Narrow" panose="020B0606020202030204" pitchFamily="34" charset="0"/>
            </a:endParaRPr>
          </a:p>
          <a:p>
            <a:pPr algn="l"/>
            <a:r>
              <a:rPr lang="en-AU" sz="1300" dirty="0">
                <a:solidFill>
                  <a:srgbClr val="7030A0"/>
                </a:solidFill>
                <a:latin typeface="Arial Narrow" panose="020B0606020202030204" pitchFamily="34" charset="0"/>
              </a:rPr>
              <a:t>3. </a:t>
            </a:r>
            <a:r>
              <a:rPr lang="en-AU" sz="1300" dirty="0">
                <a:latin typeface="Arial Narrow" panose="020B0606020202030204" pitchFamily="34" charset="0"/>
              </a:rPr>
              <a:t>Develop nationally coordinated One Health </a:t>
            </a:r>
            <a:r>
              <a:rPr lang="en-AU" sz="1300" dirty="0">
                <a:solidFill>
                  <a:srgbClr val="FF6600"/>
                </a:solidFill>
                <a:latin typeface="Arial Narrow" panose="020B0606020202030204" pitchFamily="34" charset="0"/>
              </a:rPr>
              <a:t>surveillance</a:t>
            </a:r>
            <a:r>
              <a:rPr lang="en-AU" sz="1300" dirty="0">
                <a:latin typeface="Arial Narrow" panose="020B0606020202030204" pitchFamily="34" charset="0"/>
              </a:rPr>
              <a:t> of antimicrobial resistance and antimicrobial usage. </a:t>
            </a:r>
            <a:endParaRPr lang="en-GB" sz="1300" dirty="0">
              <a:latin typeface="Arial Narrow" panose="020B0606020202030204" pitchFamily="34" charset="0"/>
            </a:endParaRPr>
          </a:p>
          <a:p>
            <a:pPr algn="l"/>
            <a:r>
              <a:rPr lang="en-AU" sz="1300" dirty="0">
                <a:solidFill>
                  <a:srgbClr val="7030A0"/>
                </a:solidFill>
                <a:latin typeface="Arial Narrow" panose="020B0606020202030204" pitchFamily="34" charset="0"/>
              </a:rPr>
              <a:t>4. </a:t>
            </a:r>
            <a:r>
              <a:rPr lang="en-AU" sz="1300" dirty="0">
                <a:latin typeface="Arial Narrow" panose="020B0606020202030204" pitchFamily="34" charset="0"/>
              </a:rPr>
              <a:t>Improve </a:t>
            </a:r>
            <a:r>
              <a:rPr lang="en-AU" sz="1300" dirty="0">
                <a:solidFill>
                  <a:srgbClr val="FF6600"/>
                </a:solidFill>
                <a:latin typeface="Arial Narrow" panose="020B0606020202030204" pitchFamily="34" charset="0"/>
              </a:rPr>
              <a:t>infection prevention and control </a:t>
            </a:r>
            <a:r>
              <a:rPr lang="en-AU" sz="1300" dirty="0">
                <a:latin typeface="Arial Narrow" panose="020B0606020202030204" pitchFamily="34" charset="0"/>
              </a:rPr>
              <a:t>measures across human health and animal care settings to help prevent infections and the spread of antimicrobial resistance. </a:t>
            </a:r>
            <a:endParaRPr lang="en-GB" sz="1300" dirty="0">
              <a:latin typeface="Arial Narrow" panose="020B0606020202030204" pitchFamily="34" charset="0"/>
            </a:endParaRPr>
          </a:p>
          <a:p>
            <a:pPr algn="l"/>
            <a:r>
              <a:rPr lang="en-AU" sz="1300" dirty="0">
                <a:solidFill>
                  <a:srgbClr val="7030A0"/>
                </a:solidFill>
                <a:latin typeface="Arial Narrow" panose="020B0606020202030204" pitchFamily="34" charset="0"/>
              </a:rPr>
              <a:t>5. </a:t>
            </a:r>
            <a:r>
              <a:rPr lang="en-AU" sz="1300" dirty="0">
                <a:latin typeface="Arial Narrow" panose="020B0606020202030204" pitchFamily="34" charset="0"/>
              </a:rPr>
              <a:t>Agree a national </a:t>
            </a:r>
            <a:r>
              <a:rPr lang="en-AU" sz="1300" dirty="0">
                <a:solidFill>
                  <a:srgbClr val="FF6600"/>
                </a:solidFill>
                <a:latin typeface="Arial Narrow" panose="020B0606020202030204" pitchFamily="34" charset="0"/>
              </a:rPr>
              <a:t>research</a:t>
            </a:r>
            <a:r>
              <a:rPr lang="en-AU" sz="1300" dirty="0">
                <a:latin typeface="Arial Narrow" panose="020B0606020202030204" pitchFamily="34" charset="0"/>
              </a:rPr>
              <a:t> agenda and promote investment in the discovery and development of new products and approaches to prevent, detect and contain antimicrobial resistance. </a:t>
            </a:r>
            <a:endParaRPr lang="en-GB" sz="1300" dirty="0">
              <a:latin typeface="Arial Narrow" panose="020B0606020202030204" pitchFamily="34" charset="0"/>
            </a:endParaRPr>
          </a:p>
          <a:p>
            <a:pPr algn="l"/>
            <a:r>
              <a:rPr lang="en-AU" sz="1300" dirty="0">
                <a:solidFill>
                  <a:srgbClr val="7030A0"/>
                </a:solidFill>
                <a:latin typeface="Arial Narrow" panose="020B0606020202030204" pitchFamily="34" charset="0"/>
              </a:rPr>
              <a:t>6. </a:t>
            </a:r>
            <a:r>
              <a:rPr lang="en-AU" sz="1300" dirty="0">
                <a:latin typeface="Arial Narrow" panose="020B0606020202030204" pitchFamily="34" charset="0"/>
              </a:rPr>
              <a:t>Strengthen </a:t>
            </a:r>
            <a:r>
              <a:rPr lang="en-AU" sz="1300" dirty="0">
                <a:solidFill>
                  <a:srgbClr val="FF6600"/>
                </a:solidFill>
                <a:latin typeface="Arial Narrow" panose="020B0606020202030204" pitchFamily="34" charset="0"/>
              </a:rPr>
              <a:t>international partnerships and collaboration </a:t>
            </a:r>
            <a:r>
              <a:rPr lang="en-AU" sz="1300" dirty="0">
                <a:latin typeface="Arial Narrow" panose="020B0606020202030204" pitchFamily="34" charset="0"/>
              </a:rPr>
              <a:t>on regional and global efforts to respond to antimicrobial resistance. </a:t>
            </a:r>
            <a:endParaRPr lang="en-GB" sz="1300" dirty="0">
              <a:latin typeface="Arial Narrow" panose="020B0606020202030204" pitchFamily="34" charset="0"/>
            </a:endParaRPr>
          </a:p>
          <a:p>
            <a:pPr algn="l"/>
            <a:r>
              <a:rPr lang="en-AU" sz="1300" dirty="0">
                <a:solidFill>
                  <a:srgbClr val="7030A0"/>
                </a:solidFill>
                <a:latin typeface="Arial Narrow" panose="020B0606020202030204" pitchFamily="34" charset="0"/>
              </a:rPr>
              <a:t>7. </a:t>
            </a:r>
            <a:r>
              <a:rPr lang="en-AU" sz="1300" dirty="0">
                <a:latin typeface="Arial Narrow" panose="020B0606020202030204" pitchFamily="34" charset="0"/>
              </a:rPr>
              <a:t>Establish and support clear </a:t>
            </a:r>
            <a:r>
              <a:rPr lang="en-AU" sz="1300" dirty="0">
                <a:solidFill>
                  <a:srgbClr val="FF6600"/>
                </a:solidFill>
                <a:latin typeface="Arial Narrow" panose="020B0606020202030204" pitchFamily="34" charset="0"/>
              </a:rPr>
              <a:t>governance</a:t>
            </a:r>
            <a:r>
              <a:rPr lang="en-AU" sz="1300" dirty="0">
                <a:latin typeface="Arial Narrow" panose="020B0606020202030204" pitchFamily="34" charset="0"/>
              </a:rPr>
              <a:t> arrangements at the local, jurisdictional, national and international levels to ensure leadership, engagement and accountability for actions to combat antimicrobial resistance.</a:t>
            </a:r>
            <a:endParaRPr lang="en-GB" sz="1300" dirty="0">
              <a:latin typeface="Arial Narrow" panose="020B0606020202030204" pitchFamily="34" charset="0"/>
            </a:endParaRPr>
          </a:p>
        </p:txBody>
      </p:sp>
      <p:pic>
        <p:nvPicPr>
          <p:cNvPr id="5" name="Picture 4">
            <a:extLst>
              <a:ext uri="{FF2B5EF4-FFF2-40B4-BE49-F238E27FC236}">
                <a16:creationId xmlns:a16="http://schemas.microsoft.com/office/drawing/2014/main" id="{D8F63970-9378-2759-0EFE-2DE9F2C37311}"/>
              </a:ext>
            </a:extLst>
          </p:cNvPr>
          <p:cNvPicPr>
            <a:picLocks noChangeAspect="1"/>
          </p:cNvPicPr>
          <p:nvPr/>
        </p:nvPicPr>
        <p:blipFill>
          <a:blip r:embed="rId4"/>
          <a:stretch>
            <a:fillRect/>
          </a:stretch>
        </p:blipFill>
        <p:spPr>
          <a:xfrm>
            <a:off x="8795890" y="943704"/>
            <a:ext cx="1731972" cy="2452154"/>
          </a:xfrm>
          <a:prstGeom prst="rect">
            <a:avLst/>
          </a:prstGeom>
        </p:spPr>
      </p:pic>
      <p:pic>
        <p:nvPicPr>
          <p:cNvPr id="6" name="Picture 5">
            <a:extLst>
              <a:ext uri="{FF2B5EF4-FFF2-40B4-BE49-F238E27FC236}">
                <a16:creationId xmlns:a16="http://schemas.microsoft.com/office/drawing/2014/main" id="{487633F6-94E2-266E-7AC2-73D943573287}"/>
              </a:ext>
            </a:extLst>
          </p:cNvPr>
          <p:cNvPicPr>
            <a:picLocks noChangeAspect="1"/>
          </p:cNvPicPr>
          <p:nvPr/>
        </p:nvPicPr>
        <p:blipFill>
          <a:blip r:embed="rId5"/>
          <a:stretch>
            <a:fillRect/>
          </a:stretch>
        </p:blipFill>
        <p:spPr>
          <a:xfrm>
            <a:off x="8794298" y="3601678"/>
            <a:ext cx="1733564" cy="2312617"/>
          </a:xfrm>
          <a:prstGeom prst="rect">
            <a:avLst/>
          </a:prstGeom>
        </p:spPr>
      </p:pic>
    </p:spTree>
    <p:extLst>
      <p:ext uri="{BB962C8B-B14F-4D97-AF65-F5344CB8AC3E}">
        <p14:creationId xmlns:p14="http://schemas.microsoft.com/office/powerpoint/2010/main" val="3878451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700" dirty="0"/>
              <a:t>Intervention Strategies to tackle AMR</a:t>
            </a:r>
          </a:p>
        </p:txBody>
      </p:sp>
      <p:graphicFrame>
        <p:nvGraphicFramePr>
          <p:cNvPr id="5" name="Content Placeholder 2">
            <a:extLst>
              <a:ext uri="{FF2B5EF4-FFF2-40B4-BE49-F238E27FC236}">
                <a16:creationId xmlns:a16="http://schemas.microsoft.com/office/drawing/2014/main" id="{0A51956B-208B-58CF-DC28-8CEC001E5C25}"/>
              </a:ext>
            </a:extLst>
          </p:cNvPr>
          <p:cNvGraphicFramePr>
            <a:graphicFrameLocks noGrp="1"/>
          </p:cNvGraphicFramePr>
          <p:nvPr>
            <p:ph idx="1"/>
            <p:extLst>
              <p:ext uri="{D42A27DB-BD31-4B8C-83A1-F6EECF244321}">
                <p14:modId xmlns:p14="http://schemas.microsoft.com/office/powerpoint/2010/main" val="1596659096"/>
              </p:ext>
            </p:extLst>
          </p:nvPr>
        </p:nvGraphicFramePr>
        <p:xfrm>
          <a:off x="609600" y="1358900"/>
          <a:ext cx="4796262" cy="4767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E315252-4FBA-A566-B75D-DD1E9BD2AE19}"/>
              </a:ext>
            </a:extLst>
          </p:cNvPr>
          <p:cNvPicPr>
            <a:picLocks noChangeAspect="1"/>
          </p:cNvPicPr>
          <p:nvPr/>
        </p:nvPicPr>
        <p:blipFill>
          <a:blip r:embed="rId8"/>
          <a:stretch>
            <a:fillRect/>
          </a:stretch>
        </p:blipFill>
        <p:spPr>
          <a:xfrm>
            <a:off x="5961031" y="1270830"/>
            <a:ext cx="6019331" cy="5026140"/>
          </a:xfrm>
          <a:prstGeom prst="rect">
            <a:avLst/>
          </a:prstGeom>
          <a:effectLst/>
        </p:spPr>
      </p:pic>
      <p:pic>
        <p:nvPicPr>
          <p:cNvPr id="16" name="Picture 15">
            <a:extLst>
              <a:ext uri="{FF2B5EF4-FFF2-40B4-BE49-F238E27FC236}">
                <a16:creationId xmlns:a16="http://schemas.microsoft.com/office/drawing/2014/main" id="{8C55EC6B-CD4C-21F0-93B5-D3502F9393DD}"/>
              </a:ext>
            </a:extLst>
          </p:cNvPr>
          <p:cNvPicPr>
            <a:picLocks noChangeAspect="1"/>
          </p:cNvPicPr>
          <p:nvPr/>
        </p:nvPicPr>
        <p:blipFill>
          <a:blip r:embed="rId9"/>
          <a:stretch>
            <a:fillRect/>
          </a:stretch>
        </p:blipFill>
        <p:spPr>
          <a:xfrm>
            <a:off x="5405862" y="6029339"/>
            <a:ext cx="5356384" cy="267631"/>
          </a:xfrm>
          <a:prstGeom prst="rect">
            <a:avLst/>
          </a:prstGeom>
        </p:spPr>
      </p:pic>
    </p:spTree>
    <p:extLst>
      <p:ext uri="{BB962C8B-B14F-4D97-AF65-F5344CB8AC3E}">
        <p14:creationId xmlns:p14="http://schemas.microsoft.com/office/powerpoint/2010/main" val="1233393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is Antimicrobial resistance (AMR)?</a:t>
            </a:r>
          </a:p>
        </p:txBody>
      </p:sp>
      <p:pic>
        <p:nvPicPr>
          <p:cNvPr id="4" name="Picture 3"/>
          <p:cNvPicPr>
            <a:picLocks noChangeAspect="1"/>
          </p:cNvPicPr>
          <p:nvPr/>
        </p:nvPicPr>
        <p:blipFill>
          <a:blip r:embed="rId2"/>
          <a:stretch>
            <a:fillRect/>
          </a:stretch>
        </p:blipFill>
        <p:spPr>
          <a:xfrm>
            <a:off x="1234440" y="1572502"/>
            <a:ext cx="8732519" cy="4585272"/>
          </a:xfrm>
          <a:prstGeom prst="rect">
            <a:avLst/>
          </a:prstGeom>
        </p:spPr>
      </p:pic>
      <p:pic>
        <p:nvPicPr>
          <p:cNvPr id="11" name="Picture 10"/>
          <p:cNvPicPr>
            <a:picLocks noChangeAspect="1"/>
          </p:cNvPicPr>
          <p:nvPr/>
        </p:nvPicPr>
        <p:blipFill rotWithShape="1">
          <a:blip r:embed="rId3"/>
          <a:srcRect r="85064" b="9149"/>
          <a:stretch/>
        </p:blipFill>
        <p:spPr>
          <a:xfrm>
            <a:off x="8761095" y="5707718"/>
            <a:ext cx="668655" cy="406718"/>
          </a:xfrm>
          <a:prstGeom prst="rect">
            <a:avLst/>
          </a:prstGeom>
        </p:spPr>
      </p:pic>
    </p:spTree>
    <p:extLst>
      <p:ext uri="{BB962C8B-B14F-4D97-AF65-F5344CB8AC3E}">
        <p14:creationId xmlns:p14="http://schemas.microsoft.com/office/powerpoint/2010/main" val="1118735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179" y="256231"/>
            <a:ext cx="8229600" cy="908720"/>
          </a:xfrm>
          <a:solidFill>
            <a:schemeClr val="bg1"/>
          </a:solidFill>
        </p:spPr>
        <p:txBody>
          <a:bodyPr/>
          <a:lstStyle/>
          <a:p>
            <a:r>
              <a:rPr lang="en-US" sz="3600" dirty="0">
                <a:solidFill>
                  <a:schemeClr val="accent1"/>
                </a:solidFill>
              </a:rPr>
              <a:t>Better data linkages </a:t>
            </a:r>
            <a:r>
              <a:rPr lang="en-US" sz="3200" dirty="0">
                <a:solidFill>
                  <a:schemeClr val="accent1"/>
                </a:solidFill>
              </a:rPr>
              <a:t>to </a:t>
            </a:r>
            <a:br>
              <a:rPr lang="en-US" sz="3200" dirty="0">
                <a:solidFill>
                  <a:schemeClr val="accent1"/>
                </a:solidFill>
              </a:rPr>
            </a:br>
            <a:r>
              <a:rPr lang="en-US" sz="2800" dirty="0">
                <a:solidFill>
                  <a:schemeClr val="accent1"/>
                </a:solidFill>
              </a:rPr>
              <a:t>help improve antimicrobial prescribing and use	</a:t>
            </a:r>
          </a:p>
        </p:txBody>
      </p:sp>
      <p:sp>
        <p:nvSpPr>
          <p:cNvPr id="35" name="TextBox 34"/>
          <p:cNvSpPr txBox="1"/>
          <p:nvPr/>
        </p:nvSpPr>
        <p:spPr>
          <a:xfrm>
            <a:off x="7630759" y="1997885"/>
            <a:ext cx="1632620" cy="1338828"/>
          </a:xfrm>
          <a:prstGeom prst="rect">
            <a:avLst/>
          </a:prstGeom>
          <a:noFill/>
        </p:spPr>
        <p:txBody>
          <a:bodyPr wrap="square" rtlCol="0">
            <a:spAutoFit/>
          </a:bodyPr>
          <a:lstStyle/>
          <a:p>
            <a:r>
              <a:rPr lang="en-US" sz="1350" b="1" dirty="0"/>
              <a:t>HAI Surveillance</a:t>
            </a:r>
          </a:p>
          <a:p>
            <a:r>
              <a:rPr lang="en-US" sz="1350" b="1" dirty="0"/>
              <a:t>Hand Hygiene</a:t>
            </a:r>
          </a:p>
          <a:p>
            <a:r>
              <a:rPr lang="en-US" sz="1350" b="1" dirty="0"/>
              <a:t>Patient outcomes </a:t>
            </a:r>
            <a:r>
              <a:rPr lang="en-US" sz="1350" dirty="0"/>
              <a:t>from hospital admissions databases</a:t>
            </a:r>
          </a:p>
        </p:txBody>
      </p:sp>
      <p:grpSp>
        <p:nvGrpSpPr>
          <p:cNvPr id="44" name="Group 43"/>
          <p:cNvGrpSpPr/>
          <p:nvPr/>
        </p:nvGrpSpPr>
        <p:grpSpPr>
          <a:xfrm>
            <a:off x="2339138" y="1435608"/>
            <a:ext cx="5805443" cy="5341358"/>
            <a:chOff x="596288" y="845319"/>
            <a:chExt cx="8054068" cy="5732341"/>
          </a:xfrm>
        </p:grpSpPr>
        <p:pic>
          <p:nvPicPr>
            <p:cNvPr id="20" name="Picture 19" descr="hospita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36395" y="1768050"/>
              <a:ext cx="1855666" cy="1855666"/>
            </a:xfrm>
            <a:prstGeom prst="rect">
              <a:avLst/>
            </a:prstGeom>
          </p:spPr>
        </p:pic>
        <p:pic>
          <p:nvPicPr>
            <p:cNvPr id="21" name="Picture 20" descr="Screenshot 2016-11-06 14.08.0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6769" y="1894323"/>
              <a:ext cx="1817077" cy="1309985"/>
            </a:xfrm>
            <a:prstGeom prst="rect">
              <a:avLst/>
            </a:prstGeom>
          </p:spPr>
        </p:pic>
        <p:pic>
          <p:nvPicPr>
            <p:cNvPr id="24" name="Picture 23" descr="Screenshot 2016-11-06 14.26.58.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1737" y="4610742"/>
              <a:ext cx="1509769" cy="1245559"/>
            </a:xfrm>
            <a:prstGeom prst="rect">
              <a:avLst/>
            </a:prstGeom>
          </p:spPr>
        </p:pic>
        <p:pic>
          <p:nvPicPr>
            <p:cNvPr id="27" name="Picture 26" descr="Screenshot 2016-11-06 14.32.17.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7807" y="4394689"/>
              <a:ext cx="1846385" cy="1467390"/>
            </a:xfrm>
            <a:prstGeom prst="rect">
              <a:avLst/>
            </a:prstGeom>
          </p:spPr>
        </p:pic>
        <p:sp>
          <p:nvSpPr>
            <p:cNvPr id="30" name="TextBox 29"/>
            <p:cNvSpPr txBox="1"/>
            <p:nvPr/>
          </p:nvSpPr>
          <p:spPr>
            <a:xfrm>
              <a:off x="784740" y="1060324"/>
              <a:ext cx="3993535" cy="715581"/>
            </a:xfrm>
            <a:prstGeom prst="rect">
              <a:avLst/>
            </a:prstGeom>
            <a:noFill/>
          </p:spPr>
          <p:txBody>
            <a:bodyPr wrap="square" rtlCol="0">
              <a:spAutoFit/>
            </a:bodyPr>
            <a:lstStyle/>
            <a:p>
              <a:r>
                <a:rPr lang="en-US" sz="1350" b="1" dirty="0"/>
                <a:t>Antimicrobial Use in the Community</a:t>
              </a:r>
            </a:p>
            <a:p>
              <a:r>
                <a:rPr lang="en-US" sz="1350" dirty="0"/>
                <a:t>PBS, NPS Medicines Insight</a:t>
              </a:r>
            </a:p>
          </p:txBody>
        </p:sp>
        <p:sp>
          <p:nvSpPr>
            <p:cNvPr id="31" name="TextBox 30"/>
            <p:cNvSpPr txBox="1"/>
            <p:nvPr/>
          </p:nvSpPr>
          <p:spPr>
            <a:xfrm>
              <a:off x="4935743" y="845319"/>
              <a:ext cx="3056971" cy="715581"/>
            </a:xfrm>
            <a:prstGeom prst="rect">
              <a:avLst/>
            </a:prstGeom>
            <a:noFill/>
          </p:spPr>
          <p:txBody>
            <a:bodyPr wrap="square" rtlCol="0">
              <a:spAutoFit/>
            </a:bodyPr>
            <a:lstStyle/>
            <a:p>
              <a:r>
                <a:rPr lang="en-US" sz="1350" b="1" dirty="0"/>
                <a:t>Antimicrobial Use in Hospitals</a:t>
              </a:r>
            </a:p>
            <a:p>
              <a:r>
                <a:rPr lang="en-US" sz="1350" dirty="0"/>
                <a:t>NAPS, SNAPS, NAUSP</a:t>
              </a:r>
            </a:p>
          </p:txBody>
        </p:sp>
        <p:sp>
          <p:nvSpPr>
            <p:cNvPr id="33" name="TextBox 32"/>
            <p:cNvSpPr txBox="1"/>
            <p:nvPr/>
          </p:nvSpPr>
          <p:spPr>
            <a:xfrm>
              <a:off x="4537807" y="5862079"/>
              <a:ext cx="2590868" cy="715581"/>
            </a:xfrm>
            <a:prstGeom prst="rect">
              <a:avLst/>
            </a:prstGeom>
            <a:noFill/>
          </p:spPr>
          <p:txBody>
            <a:bodyPr wrap="square" rtlCol="0">
              <a:spAutoFit/>
            </a:bodyPr>
            <a:lstStyle/>
            <a:p>
              <a:r>
                <a:rPr lang="en-US" sz="1350" b="1" dirty="0"/>
                <a:t>Antimicrobial/AMR </a:t>
              </a:r>
              <a:r>
                <a:rPr lang="en-US" sz="1350" dirty="0"/>
                <a:t>residues in crops, water </a:t>
              </a:r>
            </a:p>
          </p:txBody>
        </p:sp>
        <p:sp>
          <p:nvSpPr>
            <p:cNvPr id="34" name="TextBox 33"/>
            <p:cNvSpPr txBox="1"/>
            <p:nvPr/>
          </p:nvSpPr>
          <p:spPr>
            <a:xfrm>
              <a:off x="596288" y="5718390"/>
              <a:ext cx="3681512" cy="545004"/>
            </a:xfrm>
            <a:prstGeom prst="rect">
              <a:avLst/>
            </a:prstGeom>
            <a:noFill/>
          </p:spPr>
          <p:txBody>
            <a:bodyPr wrap="square" rtlCol="0">
              <a:spAutoFit/>
            </a:bodyPr>
            <a:lstStyle/>
            <a:p>
              <a:r>
                <a:rPr lang="en-US" sz="1350" b="1" dirty="0"/>
                <a:t>Antimicrobial use and</a:t>
              </a:r>
            </a:p>
            <a:p>
              <a:r>
                <a:rPr lang="en-US" sz="1350" b="1" dirty="0"/>
                <a:t>AMR Surveillance in animals</a:t>
              </a:r>
            </a:p>
          </p:txBody>
        </p:sp>
        <p:sp>
          <p:nvSpPr>
            <p:cNvPr id="36" name="TextBox 35"/>
            <p:cNvSpPr txBox="1"/>
            <p:nvPr/>
          </p:nvSpPr>
          <p:spPr>
            <a:xfrm>
              <a:off x="6384192" y="3837745"/>
              <a:ext cx="2266164" cy="507831"/>
            </a:xfrm>
            <a:prstGeom prst="rect">
              <a:avLst/>
            </a:prstGeom>
            <a:noFill/>
          </p:spPr>
          <p:txBody>
            <a:bodyPr wrap="square" rtlCol="0">
              <a:spAutoFit/>
            </a:bodyPr>
            <a:lstStyle/>
            <a:p>
              <a:r>
                <a:rPr lang="en-US" sz="1350" dirty="0"/>
                <a:t>Bureau of Statistics</a:t>
              </a:r>
            </a:p>
            <a:p>
              <a:r>
                <a:rPr lang="en-US" sz="1350" dirty="0"/>
                <a:t>Medicare data</a:t>
              </a:r>
            </a:p>
          </p:txBody>
        </p:sp>
        <p:sp>
          <p:nvSpPr>
            <p:cNvPr id="37" name="Left-Right Arrow 36"/>
            <p:cNvSpPr/>
            <p:nvPr/>
          </p:nvSpPr>
          <p:spPr>
            <a:xfrm>
              <a:off x="3372885" y="2293966"/>
              <a:ext cx="2212175" cy="232127"/>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8" name="Left-Right Arrow 37"/>
            <p:cNvSpPr/>
            <p:nvPr/>
          </p:nvSpPr>
          <p:spPr>
            <a:xfrm rot="2089454">
              <a:off x="2689176" y="3785397"/>
              <a:ext cx="2212175" cy="262719"/>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0" name="Left-Right Arrow 39"/>
            <p:cNvSpPr/>
            <p:nvPr/>
          </p:nvSpPr>
          <p:spPr>
            <a:xfrm>
              <a:off x="3047407" y="5090883"/>
              <a:ext cx="1418845" cy="272076"/>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1" name="Left-Right Arrow 40"/>
            <p:cNvSpPr/>
            <p:nvPr/>
          </p:nvSpPr>
          <p:spPr>
            <a:xfrm rot="5400000">
              <a:off x="1630244" y="3677277"/>
              <a:ext cx="1306798" cy="306802"/>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2" name="TextBox 41"/>
            <p:cNvSpPr txBox="1"/>
            <p:nvPr/>
          </p:nvSpPr>
          <p:spPr>
            <a:xfrm>
              <a:off x="3612303" y="2526093"/>
              <a:ext cx="1851008" cy="923330"/>
            </a:xfrm>
            <a:prstGeom prst="rect">
              <a:avLst/>
            </a:prstGeom>
            <a:noFill/>
          </p:spPr>
          <p:txBody>
            <a:bodyPr wrap="square" rtlCol="0">
              <a:spAutoFit/>
            </a:bodyPr>
            <a:lstStyle/>
            <a:p>
              <a:r>
                <a:rPr lang="en-US" sz="1350" b="1" dirty="0"/>
                <a:t>AMR Surveillance</a:t>
              </a:r>
            </a:p>
            <a:p>
              <a:r>
                <a:rPr lang="en-US" sz="1350" dirty="0"/>
                <a:t>AGAR</a:t>
              </a:r>
            </a:p>
            <a:p>
              <a:r>
                <a:rPr lang="en-US" sz="1350" dirty="0" err="1"/>
                <a:t>OrgTrx</a:t>
              </a:r>
              <a:endParaRPr lang="en-US" sz="1350" dirty="0"/>
            </a:p>
          </p:txBody>
        </p:sp>
      </p:grpSp>
      <p:pic>
        <p:nvPicPr>
          <p:cNvPr id="43" name="Picture 42" descr="Screenshot 2016-11-06 14.47.24.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42350" y="1215928"/>
            <a:ext cx="1228397" cy="1002113"/>
          </a:xfrm>
          <a:prstGeom prst="rect">
            <a:avLst/>
          </a:prstGeom>
          <a:scene3d>
            <a:camera prst="orthographicFront">
              <a:rot lat="0" lon="9900000" rev="0"/>
            </a:camera>
            <a:lightRig rig="threePt" dir="t"/>
          </a:scene3d>
        </p:spPr>
      </p:pic>
      <p:sp>
        <p:nvSpPr>
          <p:cNvPr id="45" name="TextBox 44"/>
          <p:cNvSpPr txBox="1"/>
          <p:nvPr/>
        </p:nvSpPr>
        <p:spPr>
          <a:xfrm>
            <a:off x="8034983" y="1448590"/>
            <a:ext cx="1228397" cy="507831"/>
          </a:xfrm>
          <a:prstGeom prst="rect">
            <a:avLst/>
          </a:prstGeom>
          <a:noFill/>
        </p:spPr>
        <p:txBody>
          <a:bodyPr wrap="square" rtlCol="0">
            <a:spAutoFit/>
          </a:bodyPr>
          <a:lstStyle/>
          <a:p>
            <a:r>
              <a:rPr lang="en-US" sz="1350" b="1" dirty="0"/>
              <a:t>Imported AMR</a:t>
            </a:r>
          </a:p>
        </p:txBody>
      </p:sp>
      <p:sp>
        <p:nvSpPr>
          <p:cNvPr id="53" name="Left Arrow 52"/>
          <p:cNvSpPr/>
          <p:nvPr/>
        </p:nvSpPr>
        <p:spPr>
          <a:xfrm rot="17502002">
            <a:off x="6086125" y="3954785"/>
            <a:ext cx="751047" cy="160523"/>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4" name="TextBox 53"/>
          <p:cNvSpPr txBox="1"/>
          <p:nvPr/>
        </p:nvSpPr>
        <p:spPr>
          <a:xfrm>
            <a:off x="8208364" y="4596771"/>
            <a:ext cx="2110030" cy="1754326"/>
          </a:xfrm>
          <a:prstGeom prst="rect">
            <a:avLst/>
          </a:prstGeom>
          <a:noFill/>
        </p:spPr>
        <p:txBody>
          <a:bodyPr wrap="square" rtlCol="0">
            <a:spAutoFit/>
          </a:bodyPr>
          <a:lstStyle/>
          <a:p>
            <a:r>
              <a:rPr lang="en-US" sz="2100" dirty="0">
                <a:solidFill>
                  <a:srgbClr val="FF0000"/>
                </a:solidFill>
              </a:rPr>
              <a:t>Complex relationships</a:t>
            </a:r>
          </a:p>
          <a:p>
            <a:r>
              <a:rPr lang="en-US" sz="2100" dirty="0">
                <a:solidFill>
                  <a:srgbClr val="FF0000"/>
                </a:solidFill>
              </a:rPr>
              <a:t>How to measure impact?</a:t>
            </a:r>
          </a:p>
          <a:p>
            <a:endParaRPr lang="en-US" sz="2400" dirty="0"/>
          </a:p>
        </p:txBody>
      </p:sp>
      <p:sp>
        <p:nvSpPr>
          <p:cNvPr id="3" name="TextBox 2"/>
          <p:cNvSpPr txBox="1"/>
          <p:nvPr/>
        </p:nvSpPr>
        <p:spPr>
          <a:xfrm>
            <a:off x="8610776" y="6260450"/>
            <a:ext cx="1699824" cy="276999"/>
          </a:xfrm>
          <a:prstGeom prst="rect">
            <a:avLst/>
          </a:prstGeom>
          <a:noFill/>
        </p:spPr>
        <p:txBody>
          <a:bodyPr wrap="square" rtlCol="0">
            <a:spAutoFit/>
          </a:bodyPr>
          <a:lstStyle/>
          <a:p>
            <a:r>
              <a:rPr lang="en-AU" sz="1200" dirty="0"/>
              <a:t>Slide -Prof Karin Thursky</a:t>
            </a:r>
          </a:p>
        </p:txBody>
      </p:sp>
    </p:spTree>
    <p:extLst>
      <p:ext uri="{BB962C8B-B14F-4D97-AF65-F5344CB8AC3E}">
        <p14:creationId xmlns:p14="http://schemas.microsoft.com/office/powerpoint/2010/main" val="267402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601"/>
            <a:ext cx="9903854" cy="1325562"/>
          </a:xfrm>
        </p:spPr>
        <p:txBody>
          <a:bodyPr/>
          <a:lstStyle/>
          <a:p>
            <a:r>
              <a:rPr lang="en-AU" dirty="0">
                <a:solidFill>
                  <a:schemeClr val="accent1">
                    <a:lumMod val="75000"/>
                  </a:schemeClr>
                </a:solidFill>
              </a:rPr>
              <a:t>Infection prevention and control of AMR</a:t>
            </a:r>
          </a:p>
        </p:txBody>
      </p:sp>
      <p:pic>
        <p:nvPicPr>
          <p:cNvPr id="5" name="Picture 4"/>
          <p:cNvPicPr>
            <a:picLocks noChangeAspect="1"/>
          </p:cNvPicPr>
          <p:nvPr/>
        </p:nvPicPr>
        <p:blipFill>
          <a:blip r:embed="rId3"/>
          <a:stretch>
            <a:fillRect/>
          </a:stretch>
        </p:blipFill>
        <p:spPr>
          <a:xfrm>
            <a:off x="307853" y="1197427"/>
            <a:ext cx="2824353" cy="1662382"/>
          </a:xfrm>
          <a:prstGeom prst="rect">
            <a:avLst/>
          </a:prstGeom>
        </p:spPr>
      </p:pic>
      <p:pic>
        <p:nvPicPr>
          <p:cNvPr id="6" name="Picture 5"/>
          <p:cNvPicPr>
            <a:picLocks noChangeAspect="1"/>
          </p:cNvPicPr>
          <p:nvPr/>
        </p:nvPicPr>
        <p:blipFill>
          <a:blip r:embed="rId4"/>
          <a:stretch>
            <a:fillRect/>
          </a:stretch>
        </p:blipFill>
        <p:spPr>
          <a:xfrm>
            <a:off x="324587" y="4083837"/>
            <a:ext cx="2742294" cy="2045543"/>
          </a:xfrm>
          <a:prstGeom prst="rect">
            <a:avLst/>
          </a:prstGeom>
        </p:spPr>
      </p:pic>
      <p:sp>
        <p:nvSpPr>
          <p:cNvPr id="8" name="Down Arrow 7"/>
          <p:cNvSpPr/>
          <p:nvPr/>
        </p:nvSpPr>
        <p:spPr>
          <a:xfrm>
            <a:off x="348658" y="3086100"/>
            <a:ext cx="740664"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800"/>
          </a:p>
        </p:txBody>
      </p:sp>
      <p:sp>
        <p:nvSpPr>
          <p:cNvPr id="10" name="TextBox 9"/>
          <p:cNvSpPr txBox="1"/>
          <p:nvPr/>
        </p:nvSpPr>
        <p:spPr>
          <a:xfrm>
            <a:off x="6947825" y="1142437"/>
            <a:ext cx="4936322"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a:t>hospital-based programs focused on preventing </a:t>
            </a:r>
            <a:r>
              <a:rPr lang="en-US" dirty="0"/>
              <a:t>health-care acquired infections, </a:t>
            </a:r>
          </a:p>
          <a:p>
            <a:pPr marL="742950" lvl="1" indent="-285750">
              <a:buFont typeface="Arial" panose="020B0604020202020204" pitchFamily="34" charset="0"/>
              <a:buChar char="•"/>
            </a:pPr>
            <a:r>
              <a:rPr lang="en-US" dirty="0"/>
              <a:t>5 points moments for hand hygiene</a:t>
            </a:r>
          </a:p>
          <a:p>
            <a:pPr marL="742950" lvl="1" indent="-285750">
              <a:buFont typeface="Arial" panose="020B0604020202020204" pitchFamily="34" charset="0"/>
              <a:buChar char="•"/>
            </a:pPr>
            <a:r>
              <a:rPr lang="en-US" dirty="0"/>
              <a:t>Built environment</a:t>
            </a:r>
          </a:p>
          <a:p>
            <a:pPr marL="285750" indent="-285750">
              <a:buFont typeface="Arial" panose="020B0604020202020204" pitchFamily="34" charset="0"/>
              <a:buChar char="•"/>
            </a:pPr>
            <a:r>
              <a:rPr lang="en-US" sz="1800" dirty="0"/>
              <a:t>community-based programs</a:t>
            </a:r>
            <a:r>
              <a:rPr lang="en-US" dirty="0"/>
              <a:t> </a:t>
            </a:r>
            <a:r>
              <a:rPr lang="en-US" sz="1800" dirty="0"/>
              <a:t>focused on water, sanitation, and hygiene</a:t>
            </a:r>
            <a:r>
              <a:rPr lang="en-US" dirty="0"/>
              <a:t>, particularly LMICs</a:t>
            </a:r>
            <a:endParaRPr lang="en-AU" sz="1800" dirty="0"/>
          </a:p>
        </p:txBody>
      </p:sp>
      <p:pic>
        <p:nvPicPr>
          <p:cNvPr id="11" name="Picture 10">
            <a:extLst>
              <a:ext uri="{FF2B5EF4-FFF2-40B4-BE49-F238E27FC236}">
                <a16:creationId xmlns:a16="http://schemas.microsoft.com/office/drawing/2014/main" id="{0E74C812-284A-9027-5E6C-4DEDD0A80182}"/>
              </a:ext>
            </a:extLst>
          </p:cNvPr>
          <p:cNvPicPr>
            <a:picLocks noChangeAspect="1"/>
          </p:cNvPicPr>
          <p:nvPr/>
        </p:nvPicPr>
        <p:blipFill>
          <a:blip r:embed="rId5"/>
          <a:stretch>
            <a:fillRect/>
          </a:stretch>
        </p:blipFill>
        <p:spPr>
          <a:xfrm>
            <a:off x="4669127" y="1901050"/>
            <a:ext cx="2241602" cy="1937364"/>
          </a:xfrm>
          <a:prstGeom prst="rect">
            <a:avLst/>
          </a:prstGeom>
        </p:spPr>
      </p:pic>
      <p:pic>
        <p:nvPicPr>
          <p:cNvPr id="12" name="Picture 11">
            <a:extLst>
              <a:ext uri="{FF2B5EF4-FFF2-40B4-BE49-F238E27FC236}">
                <a16:creationId xmlns:a16="http://schemas.microsoft.com/office/drawing/2014/main" id="{4A733E47-1069-6941-AA2D-DB04347A5285}"/>
              </a:ext>
            </a:extLst>
          </p:cNvPr>
          <p:cNvPicPr>
            <a:picLocks noChangeAspect="1"/>
          </p:cNvPicPr>
          <p:nvPr/>
        </p:nvPicPr>
        <p:blipFill>
          <a:blip r:embed="rId6"/>
          <a:stretch>
            <a:fillRect/>
          </a:stretch>
        </p:blipFill>
        <p:spPr>
          <a:xfrm>
            <a:off x="3282476" y="1901050"/>
            <a:ext cx="1349555" cy="1364578"/>
          </a:xfrm>
          <a:prstGeom prst="rect">
            <a:avLst/>
          </a:prstGeom>
        </p:spPr>
      </p:pic>
      <p:pic>
        <p:nvPicPr>
          <p:cNvPr id="13" name="Picture 12">
            <a:extLst>
              <a:ext uri="{FF2B5EF4-FFF2-40B4-BE49-F238E27FC236}">
                <a16:creationId xmlns:a16="http://schemas.microsoft.com/office/drawing/2014/main" id="{0276977F-D17E-53E7-8FA5-BA19CEE624ED}"/>
              </a:ext>
            </a:extLst>
          </p:cNvPr>
          <p:cNvPicPr>
            <a:picLocks noChangeAspect="1"/>
          </p:cNvPicPr>
          <p:nvPr/>
        </p:nvPicPr>
        <p:blipFill>
          <a:blip r:embed="rId7"/>
          <a:stretch>
            <a:fillRect/>
          </a:stretch>
        </p:blipFill>
        <p:spPr>
          <a:xfrm>
            <a:off x="3282476" y="1145803"/>
            <a:ext cx="3515079" cy="622388"/>
          </a:xfrm>
          <a:prstGeom prst="rect">
            <a:avLst/>
          </a:prstGeom>
        </p:spPr>
      </p:pic>
      <p:pic>
        <p:nvPicPr>
          <p:cNvPr id="3" name="Picture 2">
            <a:extLst>
              <a:ext uri="{FF2B5EF4-FFF2-40B4-BE49-F238E27FC236}">
                <a16:creationId xmlns:a16="http://schemas.microsoft.com/office/drawing/2014/main" id="{9429F6FC-31D4-A927-07EA-85B2359E7D73}"/>
              </a:ext>
            </a:extLst>
          </p:cNvPr>
          <p:cNvPicPr>
            <a:picLocks noChangeAspect="1"/>
          </p:cNvPicPr>
          <p:nvPr/>
        </p:nvPicPr>
        <p:blipFill>
          <a:blip r:embed="rId8"/>
          <a:stretch>
            <a:fillRect/>
          </a:stretch>
        </p:blipFill>
        <p:spPr>
          <a:xfrm>
            <a:off x="3345492" y="4440503"/>
            <a:ext cx="3212870" cy="1048603"/>
          </a:xfrm>
          <a:prstGeom prst="rect">
            <a:avLst/>
          </a:prstGeom>
        </p:spPr>
      </p:pic>
      <p:pic>
        <p:nvPicPr>
          <p:cNvPr id="4" name="Picture 3">
            <a:extLst>
              <a:ext uri="{FF2B5EF4-FFF2-40B4-BE49-F238E27FC236}">
                <a16:creationId xmlns:a16="http://schemas.microsoft.com/office/drawing/2014/main" id="{2832AEEE-9034-4DBB-37B8-488887B96741}"/>
              </a:ext>
            </a:extLst>
          </p:cNvPr>
          <p:cNvPicPr>
            <a:picLocks noChangeAspect="1"/>
          </p:cNvPicPr>
          <p:nvPr/>
        </p:nvPicPr>
        <p:blipFill>
          <a:blip r:embed="rId9"/>
          <a:stretch>
            <a:fillRect/>
          </a:stretch>
        </p:blipFill>
        <p:spPr>
          <a:xfrm>
            <a:off x="7528316" y="3265628"/>
            <a:ext cx="3870611" cy="2599242"/>
          </a:xfrm>
          <a:prstGeom prst="rect">
            <a:avLst/>
          </a:prstGeom>
        </p:spPr>
      </p:pic>
    </p:spTree>
    <p:extLst>
      <p:ext uri="{BB962C8B-B14F-4D97-AF65-F5344CB8AC3E}">
        <p14:creationId xmlns:p14="http://schemas.microsoft.com/office/powerpoint/2010/main" val="2616063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3200" b="0" dirty="0">
                <a:solidFill>
                  <a:schemeClr val="accent1"/>
                </a:solidFill>
              </a:rPr>
              <a:t>Antimicrobial stewardship (AMS)</a:t>
            </a:r>
          </a:p>
        </p:txBody>
      </p:sp>
      <p:sp>
        <p:nvSpPr>
          <p:cNvPr id="3" name="Content Placeholder 2"/>
          <p:cNvSpPr>
            <a:spLocks noGrp="1"/>
          </p:cNvSpPr>
          <p:nvPr>
            <p:ph idx="1"/>
          </p:nvPr>
        </p:nvSpPr>
        <p:spPr>
          <a:xfrm>
            <a:off x="654313" y="1045368"/>
            <a:ext cx="6705600" cy="4767263"/>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buNone/>
            </a:pPr>
            <a:r>
              <a:rPr lang="en-AU" sz="2000" dirty="0"/>
              <a:t>AMS = A collection of interventions aiming to optimise antimicrobial therapy to improve patient outcomes, while limiting impact on ecology (emergence of resistance), effects of drug toxicity, and cost</a:t>
            </a:r>
          </a:p>
          <a:p>
            <a:pPr marL="0" indent="0">
              <a:buNone/>
            </a:pPr>
            <a:endParaRPr lang="en-AU" sz="2000" dirty="0"/>
          </a:p>
          <a:p>
            <a:pPr marL="0" indent="0">
              <a:buNone/>
            </a:pPr>
            <a:r>
              <a:rPr lang="en-AU" sz="2000" dirty="0"/>
              <a:t>Stewardship = Guiding judicious use of a precious resource</a:t>
            </a:r>
          </a:p>
          <a:p>
            <a:pPr marL="0" indent="0">
              <a:buNone/>
            </a:pPr>
            <a:r>
              <a:rPr lang="en-AU" sz="2000" dirty="0"/>
              <a:t>Evidence from systematic reviews that</a:t>
            </a:r>
          </a:p>
          <a:p>
            <a:pPr marL="342900">
              <a:buFont typeface="Arial" panose="020B0604020202020204" pitchFamily="34" charset="0"/>
              <a:buChar char="•"/>
            </a:pPr>
            <a:r>
              <a:rPr lang="en-AU" sz="2000" dirty="0"/>
              <a:t>AMS improves prescribing behaviours, reduce unnecessary antibiotic use, improve concordance with guideline, reduce durations of use</a:t>
            </a:r>
          </a:p>
          <a:p>
            <a:pPr marL="342900">
              <a:buFont typeface="Arial" panose="020B0604020202020204" pitchFamily="34" charset="0"/>
              <a:buChar char="•"/>
            </a:pPr>
            <a:r>
              <a:rPr lang="en-AU" sz="2000" dirty="0"/>
              <a:t>reduced antibiotic use does not increase mortality</a:t>
            </a:r>
          </a:p>
          <a:p>
            <a:pPr marL="342900">
              <a:buFont typeface="Arial" panose="020B0604020202020204" pitchFamily="34" charset="0"/>
              <a:buChar char="•"/>
            </a:pPr>
            <a:r>
              <a:rPr lang="en-AU" sz="2000" dirty="0"/>
              <a:t>these improvements reduce length of stay - cost saving</a:t>
            </a:r>
          </a:p>
          <a:p>
            <a:pPr marL="342900">
              <a:buFont typeface="Arial" panose="020B0604020202020204" pitchFamily="34" charset="0"/>
              <a:buChar char="•"/>
            </a:pPr>
            <a:endParaRPr lang="en-AU" sz="2000" dirty="0"/>
          </a:p>
          <a:p>
            <a:pPr marL="342900">
              <a:buFont typeface="Arial" panose="020B0604020202020204" pitchFamily="34" charset="0"/>
              <a:buChar char="•"/>
            </a:pPr>
            <a:endParaRPr lang="en-AU" sz="2000" dirty="0"/>
          </a:p>
          <a:p>
            <a:pPr marL="0" indent="0">
              <a:buNone/>
            </a:pPr>
            <a:endParaRPr lang="en-AU" sz="2000" dirty="0"/>
          </a:p>
          <a:p>
            <a:pPr marL="0" indent="0">
              <a:buNone/>
            </a:pPr>
            <a:endParaRPr lang="en-AU" sz="2000" dirty="0"/>
          </a:p>
        </p:txBody>
      </p:sp>
      <p:pic>
        <p:nvPicPr>
          <p:cNvPr id="4" name="Picture 3">
            <a:extLst>
              <a:ext uri="{FF2B5EF4-FFF2-40B4-BE49-F238E27FC236}">
                <a16:creationId xmlns:a16="http://schemas.microsoft.com/office/drawing/2014/main" id="{4AE0B647-91D8-EC71-16ED-8EA96F67F388}"/>
              </a:ext>
            </a:extLst>
          </p:cNvPr>
          <p:cNvPicPr>
            <a:picLocks noChangeAspect="1"/>
          </p:cNvPicPr>
          <p:nvPr/>
        </p:nvPicPr>
        <p:blipFill>
          <a:blip r:embed="rId3"/>
          <a:stretch>
            <a:fillRect/>
          </a:stretch>
        </p:blipFill>
        <p:spPr>
          <a:xfrm>
            <a:off x="7772529" y="117475"/>
            <a:ext cx="3907875" cy="6005080"/>
          </a:xfrm>
          <a:prstGeom prst="rect">
            <a:avLst/>
          </a:prstGeom>
        </p:spPr>
      </p:pic>
      <p:pic>
        <p:nvPicPr>
          <p:cNvPr id="7" name="Picture 6">
            <a:extLst>
              <a:ext uri="{FF2B5EF4-FFF2-40B4-BE49-F238E27FC236}">
                <a16:creationId xmlns:a16="http://schemas.microsoft.com/office/drawing/2014/main" id="{074292A0-EA06-4AA3-ACF8-5375A1551657}"/>
              </a:ext>
            </a:extLst>
          </p:cNvPr>
          <p:cNvPicPr>
            <a:picLocks noChangeAspect="1"/>
          </p:cNvPicPr>
          <p:nvPr/>
        </p:nvPicPr>
        <p:blipFill>
          <a:blip r:embed="rId4"/>
          <a:stretch>
            <a:fillRect/>
          </a:stretch>
        </p:blipFill>
        <p:spPr>
          <a:xfrm>
            <a:off x="6732433" y="204102"/>
            <a:ext cx="746084" cy="1143000"/>
          </a:xfrm>
          <a:prstGeom prst="rect">
            <a:avLst/>
          </a:prstGeom>
        </p:spPr>
      </p:pic>
      <p:sp>
        <p:nvSpPr>
          <p:cNvPr id="9" name="TextBox 8">
            <a:extLst>
              <a:ext uri="{FF2B5EF4-FFF2-40B4-BE49-F238E27FC236}">
                <a16:creationId xmlns:a16="http://schemas.microsoft.com/office/drawing/2014/main" id="{E4C42D54-F0F2-30D8-A6E1-E6C588024397}"/>
              </a:ext>
            </a:extLst>
          </p:cNvPr>
          <p:cNvSpPr txBox="1"/>
          <p:nvPr/>
        </p:nvSpPr>
        <p:spPr>
          <a:xfrm>
            <a:off x="592125" y="5975033"/>
            <a:ext cx="1917513" cy="261610"/>
          </a:xfrm>
          <a:prstGeom prst="rect">
            <a:avLst/>
          </a:prstGeom>
          <a:noFill/>
        </p:spPr>
        <p:txBody>
          <a:bodyPr wrap="none" rtlCol="0">
            <a:spAutoFit/>
          </a:bodyPr>
          <a:lstStyle/>
          <a:p>
            <a:r>
              <a:rPr lang="en-AU" sz="1100" dirty="0"/>
              <a:t>Davey Cochrane Library 2017</a:t>
            </a:r>
          </a:p>
        </p:txBody>
      </p:sp>
      <p:sp>
        <p:nvSpPr>
          <p:cNvPr id="10" name="TextBox 9">
            <a:extLst>
              <a:ext uri="{FF2B5EF4-FFF2-40B4-BE49-F238E27FC236}">
                <a16:creationId xmlns:a16="http://schemas.microsoft.com/office/drawing/2014/main" id="{2FE81313-AF5F-49B2-1E1E-09B1EAC1DFF8}"/>
              </a:ext>
            </a:extLst>
          </p:cNvPr>
          <p:cNvSpPr txBox="1"/>
          <p:nvPr/>
        </p:nvSpPr>
        <p:spPr>
          <a:xfrm>
            <a:off x="592125" y="5698034"/>
            <a:ext cx="3413243" cy="27699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200" dirty="0" err="1"/>
              <a:t>Schuts</a:t>
            </a:r>
            <a:r>
              <a:rPr lang="en-AU" sz="1200" dirty="0"/>
              <a:t>, Lancet Inf Dis 2016 Mar 2</a:t>
            </a:r>
          </a:p>
        </p:txBody>
      </p:sp>
      <p:sp>
        <p:nvSpPr>
          <p:cNvPr id="5" name="TextBox 4">
            <a:extLst>
              <a:ext uri="{FF2B5EF4-FFF2-40B4-BE49-F238E27FC236}">
                <a16:creationId xmlns:a16="http://schemas.microsoft.com/office/drawing/2014/main" id="{1BDA808E-66A8-6DC4-8C2F-214F743B4ECE}"/>
              </a:ext>
            </a:extLst>
          </p:cNvPr>
          <p:cNvSpPr txBox="1"/>
          <p:nvPr/>
        </p:nvSpPr>
        <p:spPr>
          <a:xfrm>
            <a:off x="8230404" y="6375123"/>
            <a:ext cx="2455544" cy="307777"/>
          </a:xfrm>
          <a:prstGeom prst="rect">
            <a:avLst/>
          </a:prstGeom>
          <a:noFill/>
        </p:spPr>
        <p:txBody>
          <a:bodyPr wrap="none" rtlCol="0">
            <a:spAutoFit/>
          </a:bodyPr>
          <a:lstStyle/>
          <a:p>
            <a:r>
              <a:rPr lang="en-AU" sz="1400" dirty="0"/>
              <a:t>Slide courtesy of Prof K Thursky</a:t>
            </a:r>
          </a:p>
        </p:txBody>
      </p:sp>
      <p:pic>
        <p:nvPicPr>
          <p:cNvPr id="6" name="Picture 5">
            <a:extLst>
              <a:ext uri="{FF2B5EF4-FFF2-40B4-BE49-F238E27FC236}">
                <a16:creationId xmlns:a16="http://schemas.microsoft.com/office/drawing/2014/main" id="{CC2E5931-4877-CE3C-EF85-DF837342E7DF}"/>
              </a:ext>
            </a:extLst>
          </p:cNvPr>
          <p:cNvPicPr>
            <a:picLocks noChangeAspect="1"/>
          </p:cNvPicPr>
          <p:nvPr/>
        </p:nvPicPr>
        <p:blipFill>
          <a:blip r:embed="rId5"/>
          <a:stretch>
            <a:fillRect/>
          </a:stretch>
        </p:blipFill>
        <p:spPr>
          <a:xfrm>
            <a:off x="3254129" y="4990082"/>
            <a:ext cx="2327710" cy="1645097"/>
          </a:xfrm>
          <a:prstGeom prst="rect">
            <a:avLst/>
          </a:prstGeom>
        </p:spPr>
      </p:pic>
    </p:spTree>
    <p:extLst>
      <p:ext uri="{BB962C8B-B14F-4D97-AF65-F5344CB8AC3E}">
        <p14:creationId xmlns:p14="http://schemas.microsoft.com/office/powerpoint/2010/main" val="4161442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9AE9D3-2315-771E-CB0B-8B071ED88BA5}"/>
              </a:ext>
            </a:extLst>
          </p:cNvPr>
          <p:cNvPicPr>
            <a:picLocks noChangeAspect="1"/>
          </p:cNvPicPr>
          <p:nvPr/>
        </p:nvPicPr>
        <p:blipFill>
          <a:blip r:embed="rId2"/>
          <a:stretch>
            <a:fillRect/>
          </a:stretch>
        </p:blipFill>
        <p:spPr>
          <a:xfrm>
            <a:off x="537549" y="628649"/>
            <a:ext cx="6672066" cy="4886325"/>
          </a:xfrm>
          <a:prstGeom prst="rect">
            <a:avLst/>
          </a:prstGeom>
        </p:spPr>
      </p:pic>
      <p:pic>
        <p:nvPicPr>
          <p:cNvPr id="5" name="Picture 4">
            <a:extLst>
              <a:ext uri="{FF2B5EF4-FFF2-40B4-BE49-F238E27FC236}">
                <a16:creationId xmlns:a16="http://schemas.microsoft.com/office/drawing/2014/main" id="{CB6D4097-3738-BB4C-A3C2-D67FE648012A}"/>
              </a:ext>
            </a:extLst>
          </p:cNvPr>
          <p:cNvPicPr>
            <a:picLocks noChangeAspect="1"/>
          </p:cNvPicPr>
          <p:nvPr/>
        </p:nvPicPr>
        <p:blipFill>
          <a:blip r:embed="rId3"/>
          <a:stretch>
            <a:fillRect/>
          </a:stretch>
        </p:blipFill>
        <p:spPr>
          <a:xfrm>
            <a:off x="7375574" y="628649"/>
            <a:ext cx="4131056" cy="2071903"/>
          </a:xfrm>
          <a:prstGeom prst="rect">
            <a:avLst/>
          </a:prstGeom>
        </p:spPr>
      </p:pic>
      <p:pic>
        <p:nvPicPr>
          <p:cNvPr id="9" name="Picture 8">
            <a:extLst>
              <a:ext uri="{FF2B5EF4-FFF2-40B4-BE49-F238E27FC236}">
                <a16:creationId xmlns:a16="http://schemas.microsoft.com/office/drawing/2014/main" id="{67E2A645-7D88-4FD2-0511-C7E8807E94FD}"/>
              </a:ext>
            </a:extLst>
          </p:cNvPr>
          <p:cNvPicPr>
            <a:picLocks noChangeAspect="1"/>
          </p:cNvPicPr>
          <p:nvPr/>
        </p:nvPicPr>
        <p:blipFill>
          <a:blip r:embed="rId4"/>
          <a:stretch>
            <a:fillRect/>
          </a:stretch>
        </p:blipFill>
        <p:spPr>
          <a:xfrm>
            <a:off x="7375574" y="3071811"/>
            <a:ext cx="4023771" cy="2286404"/>
          </a:xfrm>
          <a:prstGeom prst="rect">
            <a:avLst/>
          </a:prstGeom>
        </p:spPr>
      </p:pic>
    </p:spTree>
    <p:extLst>
      <p:ext uri="{BB962C8B-B14F-4D97-AF65-F5344CB8AC3E}">
        <p14:creationId xmlns:p14="http://schemas.microsoft.com/office/powerpoint/2010/main" val="2301314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99CAC2-26A8-F112-6F32-3782136E5B66}"/>
              </a:ext>
            </a:extLst>
          </p:cNvPr>
          <p:cNvSpPr>
            <a:spLocks noGrp="1"/>
          </p:cNvSpPr>
          <p:nvPr>
            <p:ph type="title"/>
          </p:nvPr>
        </p:nvSpPr>
        <p:spPr/>
        <p:txBody>
          <a:bodyPr/>
          <a:lstStyle/>
          <a:p>
            <a:r>
              <a:rPr lang="en-AU" dirty="0"/>
              <a:t>Concluding remarks</a:t>
            </a:r>
          </a:p>
        </p:txBody>
      </p:sp>
      <p:sp>
        <p:nvSpPr>
          <p:cNvPr id="3" name="Content Placeholder 2"/>
          <p:cNvSpPr>
            <a:spLocks noGrp="1"/>
          </p:cNvSpPr>
          <p:nvPr>
            <p:ph idx="1"/>
          </p:nvPr>
        </p:nvSpPr>
        <p:spPr/>
        <p:txBody>
          <a:bodyPr>
            <a:normAutofit fontScale="92500" lnSpcReduction="20000"/>
          </a:bodyPr>
          <a:lstStyle/>
          <a:p>
            <a:pPr>
              <a:buFont typeface="Arial" panose="020B0604020202020204" pitchFamily="34" charset="0"/>
              <a:buChar char="•"/>
            </a:pPr>
            <a:r>
              <a:rPr lang="en-AU" dirty="0"/>
              <a:t>AMR is one of the biggest threats to public health worldwide</a:t>
            </a:r>
          </a:p>
          <a:p>
            <a:pPr lvl="1">
              <a:buFont typeface="Arial" panose="020B0604020202020204" pitchFamily="34" charset="0"/>
              <a:buChar char="•"/>
            </a:pPr>
            <a:r>
              <a:rPr lang="en-AU" dirty="0"/>
              <a:t>Globally approximately almost 5 million deaths  each year associated with bacterial AMR in 2019</a:t>
            </a:r>
          </a:p>
          <a:p>
            <a:pPr lvl="1">
              <a:buFont typeface="Arial" panose="020B0604020202020204" pitchFamily="34" charset="0"/>
              <a:buChar char="•"/>
            </a:pPr>
            <a:r>
              <a:rPr lang="en-AU" dirty="0"/>
              <a:t>increasing risk to patient safety because it reduces the number of antimicrobials available to treat infections. </a:t>
            </a:r>
          </a:p>
          <a:p>
            <a:pPr lvl="1">
              <a:buFont typeface="Arial" panose="020B0604020202020204" pitchFamily="34" charset="0"/>
              <a:buChar char="•"/>
            </a:pPr>
            <a:r>
              <a:rPr lang="en-AU" dirty="0"/>
              <a:t>increased death and disability associated with infections from multidrug-resistant organisms. </a:t>
            </a:r>
          </a:p>
          <a:p>
            <a:pPr lvl="1">
              <a:buFont typeface="Arial" panose="020B0604020202020204" pitchFamily="34" charset="0"/>
              <a:buChar char="•"/>
            </a:pPr>
            <a:r>
              <a:rPr lang="en-AU" dirty="0"/>
              <a:t>AMR may limit future capacity to perform medical procedures such as organ transplantation, cancer chemotherapy, diabetes management and major surgery, because of a lack of effective antimicrobials</a:t>
            </a:r>
          </a:p>
          <a:p>
            <a:pPr>
              <a:buFont typeface="Arial" panose="020B0604020202020204" pitchFamily="34" charset="0"/>
              <a:buChar char="•"/>
            </a:pPr>
            <a:r>
              <a:rPr lang="en-AU" dirty="0"/>
              <a:t>Australia is not immune:</a:t>
            </a:r>
          </a:p>
          <a:p>
            <a:pPr lvl="1">
              <a:buFont typeface="Arial" panose="020B0604020202020204" pitchFamily="34" charset="0"/>
              <a:buChar char="•"/>
            </a:pPr>
            <a:r>
              <a:rPr lang="en-AU" dirty="0"/>
              <a:t>Patients from endemic countries admitted to hospitals here</a:t>
            </a:r>
          </a:p>
          <a:p>
            <a:pPr lvl="1">
              <a:buFont typeface="Arial" panose="020B0604020202020204" pitchFamily="34" charset="0"/>
              <a:buChar char="•"/>
            </a:pPr>
            <a:r>
              <a:rPr lang="en-AU" dirty="0"/>
              <a:t>Colonisation of travellers returning from high prevalence areas</a:t>
            </a:r>
          </a:p>
          <a:p>
            <a:pPr lvl="1">
              <a:buFont typeface="Arial" panose="020B0604020202020204" pitchFamily="34" charset="0"/>
              <a:buChar char="•"/>
            </a:pPr>
            <a:r>
              <a:rPr lang="en-AU" dirty="0"/>
              <a:t>Multi-facility outbreaks of “CPE”</a:t>
            </a:r>
          </a:p>
          <a:p>
            <a:pPr lvl="1">
              <a:buFont typeface="Arial" panose="020B0604020202020204" pitchFamily="34" charset="0"/>
              <a:buChar char="•"/>
            </a:pPr>
            <a:r>
              <a:rPr lang="en-AU" dirty="0"/>
              <a:t>Highest rates worldwide of hospitalised patients receiving an antibiotic</a:t>
            </a:r>
          </a:p>
          <a:p>
            <a:pPr lvl="1">
              <a:buFont typeface="Arial" panose="020B0604020202020204" pitchFamily="34" charset="0"/>
              <a:buChar char="•"/>
            </a:pPr>
            <a:r>
              <a:rPr lang="en-AU" dirty="0"/>
              <a:t>25-50% of use is inappropriate</a:t>
            </a:r>
          </a:p>
          <a:p>
            <a:pPr>
              <a:buFont typeface="Arial" panose="020B0604020202020204" pitchFamily="34" charset="0"/>
              <a:buChar char="•"/>
            </a:pPr>
            <a:r>
              <a:rPr lang="en-AU" dirty="0"/>
              <a:t>AMR requires global public health action </a:t>
            </a:r>
          </a:p>
          <a:p>
            <a:pPr lvl="1">
              <a:buFont typeface="Arial" panose="020B0604020202020204" pitchFamily="34" charset="0"/>
              <a:buChar char="•"/>
            </a:pPr>
            <a:r>
              <a:rPr lang="en-AU" dirty="0"/>
              <a:t>Stewardship, enhanced hygiene, mass media, rapid diagnostic tests, new drugs and vaccines</a:t>
            </a:r>
          </a:p>
          <a:p>
            <a:pPr>
              <a:buFont typeface="Arial" panose="020B0604020202020204" pitchFamily="34" charset="0"/>
              <a:buChar char="•"/>
            </a:pPr>
            <a:r>
              <a:rPr lang="en-AU" dirty="0"/>
              <a:t>Cross-jurisdictional capacity required to coordinate and manage national AMR control</a:t>
            </a:r>
          </a:p>
          <a:p>
            <a:pPr>
              <a:buFont typeface="Arial" panose="020B0604020202020204" pitchFamily="34" charset="0"/>
              <a:buChar char="•"/>
            </a:pPr>
            <a:r>
              <a:rPr lang="en-AU" dirty="0"/>
              <a:t>AMR is everyone’s problem</a:t>
            </a:r>
          </a:p>
        </p:txBody>
      </p:sp>
    </p:spTree>
    <p:extLst>
      <p:ext uri="{BB962C8B-B14F-4D97-AF65-F5344CB8AC3E}">
        <p14:creationId xmlns:p14="http://schemas.microsoft.com/office/powerpoint/2010/main" val="3896022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Acknowledgements</a:t>
            </a:r>
          </a:p>
        </p:txBody>
      </p:sp>
      <p:sp>
        <p:nvSpPr>
          <p:cNvPr id="3" name="Content Placeholder 2"/>
          <p:cNvSpPr>
            <a:spLocks noGrp="1"/>
          </p:cNvSpPr>
          <p:nvPr>
            <p:ph idx="1"/>
          </p:nvPr>
        </p:nvSpPr>
        <p:spPr/>
        <p:txBody>
          <a:bodyPr>
            <a:normAutofit/>
          </a:bodyPr>
          <a:lstStyle/>
          <a:p>
            <a:pPr marL="0" indent="0">
              <a:buNone/>
            </a:pPr>
            <a:r>
              <a:rPr lang="en-AU" dirty="0"/>
              <a:t>Prof Karin Thursky, NCAS</a:t>
            </a:r>
          </a:p>
          <a:p>
            <a:pPr marL="0" indent="0">
              <a:buNone/>
            </a:pPr>
            <a:r>
              <a:rPr lang="en-AU" dirty="0"/>
              <a:t>Prof Kirsty Buising, NCAS</a:t>
            </a:r>
          </a:p>
          <a:p>
            <a:pPr marL="0" indent="0">
              <a:buNone/>
            </a:pPr>
            <a:r>
              <a:rPr lang="en-AU" dirty="0"/>
              <a:t>Dr Brendan McMullan UNSW, SCHN Randwick</a:t>
            </a:r>
          </a:p>
          <a:p>
            <a:pPr marL="0" indent="0">
              <a:buNone/>
            </a:pPr>
            <a:r>
              <a:rPr lang="en-AU" dirty="0"/>
              <a:t>Prof Jodie Vernon, Doherty Institute, Uni of Melbourne</a:t>
            </a:r>
          </a:p>
          <a:p>
            <a:pPr marL="0" indent="0">
              <a:buNone/>
            </a:pPr>
            <a:r>
              <a:rPr lang="en-AU" dirty="0"/>
              <a:t>Prof Jon Iredell, Westmead Institute for Medical Research</a:t>
            </a:r>
          </a:p>
          <a:p>
            <a:pPr marL="0" indent="0">
              <a:buNone/>
            </a:pPr>
            <a:r>
              <a:rPr lang="en-AU" dirty="0"/>
              <a:t>	Phage Australia, Uni of Sydney</a:t>
            </a:r>
          </a:p>
          <a:p>
            <a:pPr marL="0" indent="0">
              <a:buNone/>
            </a:pPr>
            <a:r>
              <a:rPr lang="en-AU" dirty="0"/>
              <a:t>A Prof Tom </a:t>
            </a:r>
            <a:r>
              <a:rPr lang="en-AU" dirty="0" err="1"/>
              <a:t>Gottleib</a:t>
            </a:r>
            <a:r>
              <a:rPr lang="en-AU" dirty="0"/>
              <a:t>, Uni of Sydney, Sydney Local Health District</a:t>
            </a:r>
          </a:p>
          <a:p>
            <a:pPr marL="0" indent="0">
              <a:buNone/>
            </a:pPr>
            <a:r>
              <a:rPr lang="en-AU" dirty="0"/>
              <a:t>	AGAR</a:t>
            </a:r>
          </a:p>
          <a:p>
            <a:pPr marL="0" indent="0">
              <a:buNone/>
            </a:pPr>
            <a:r>
              <a:rPr lang="en-AU" dirty="0"/>
              <a:t>Australian Safety and Quality Health Commission</a:t>
            </a:r>
          </a:p>
          <a:p>
            <a:pPr marL="0" indent="0">
              <a:buNone/>
            </a:pPr>
            <a:r>
              <a:rPr lang="en-AU" dirty="0"/>
              <a:t>Contributors to AURA 2021 report</a:t>
            </a:r>
          </a:p>
          <a:p>
            <a:pPr marL="457200" lvl="1" indent="0">
              <a:buNone/>
            </a:pPr>
            <a:r>
              <a:rPr lang="en-AU" dirty="0"/>
              <a:t>https://www.safetyandquality.gov.au/our-work/antimicrobial-resistance/antimicrobial-use-and-resistance-australia-surveillance-system/aura-2021</a:t>
            </a:r>
          </a:p>
        </p:txBody>
      </p:sp>
      <p:pic>
        <p:nvPicPr>
          <p:cNvPr id="4" name="Picture 3" descr="NCAS_RGB.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4926" y="1260475"/>
            <a:ext cx="2445662" cy="1304773"/>
          </a:xfrm>
          <a:prstGeom prst="rect">
            <a:avLst/>
          </a:prstGeom>
        </p:spPr>
      </p:pic>
    </p:spTree>
    <p:extLst>
      <p:ext uri="{BB962C8B-B14F-4D97-AF65-F5344CB8AC3E}">
        <p14:creationId xmlns:p14="http://schemas.microsoft.com/office/powerpoint/2010/main" val="2262620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819320985"/>
              </p:ext>
            </p:extLst>
          </p:nvPr>
        </p:nvGraphicFramePr>
        <p:xfrm>
          <a:off x="6312535" y="582930"/>
          <a:ext cx="5596890" cy="3867996"/>
        </p:xfrm>
        <a:graphic>
          <a:graphicData uri="http://schemas.openxmlformats.org/drawingml/2006/table">
            <a:tbl>
              <a:tblPr firstRow="1" bandRow="1">
                <a:tableStyleId>{5C22544A-7EE6-4342-B048-85BDC9FD1C3A}</a:tableStyleId>
              </a:tblPr>
              <a:tblGrid>
                <a:gridCol w="1460586">
                  <a:extLst>
                    <a:ext uri="{9D8B030D-6E8A-4147-A177-3AD203B41FA5}">
                      <a16:colId xmlns:a16="http://schemas.microsoft.com/office/drawing/2014/main" val="20000"/>
                    </a:ext>
                  </a:extLst>
                </a:gridCol>
                <a:gridCol w="4136304">
                  <a:extLst>
                    <a:ext uri="{9D8B030D-6E8A-4147-A177-3AD203B41FA5}">
                      <a16:colId xmlns:a16="http://schemas.microsoft.com/office/drawing/2014/main" val="20001"/>
                    </a:ext>
                  </a:extLst>
                </a:gridCol>
              </a:tblGrid>
              <a:tr h="759036">
                <a:tc>
                  <a:txBody>
                    <a:bodyPr/>
                    <a:lstStyle/>
                    <a:p>
                      <a:r>
                        <a:rPr lang="en-AU" dirty="0"/>
                        <a:t>Word</a:t>
                      </a:r>
                    </a:p>
                  </a:txBody>
                  <a:tcPr/>
                </a:tc>
                <a:tc>
                  <a:txBody>
                    <a:bodyPr/>
                    <a:lstStyle/>
                    <a:p>
                      <a:r>
                        <a:rPr lang="en-AU" dirty="0"/>
                        <a:t>Definition</a:t>
                      </a:r>
                    </a:p>
                  </a:txBody>
                  <a:tcPr/>
                </a:tc>
                <a:extLst>
                  <a:ext uri="{0D108BD9-81ED-4DB2-BD59-A6C34878D82A}">
                    <a16:rowId xmlns:a16="http://schemas.microsoft.com/office/drawing/2014/main" val="10000"/>
                  </a:ext>
                </a:extLst>
              </a:tr>
              <a:tr h="370840">
                <a:tc>
                  <a:txBody>
                    <a:bodyPr/>
                    <a:lstStyle/>
                    <a:p>
                      <a:r>
                        <a:rPr lang="en-AU" dirty="0"/>
                        <a:t>Antibiotic</a:t>
                      </a:r>
                    </a:p>
                  </a:txBody>
                  <a:tcPr/>
                </a:tc>
                <a:tc>
                  <a:txBody>
                    <a:bodyPr/>
                    <a:lstStyle/>
                    <a:p>
                      <a:r>
                        <a:rPr lang="en-AU" dirty="0"/>
                        <a:t>Drug that kills  or inhibits growth</a:t>
                      </a:r>
                      <a:r>
                        <a:rPr lang="en-AU" baseline="0" dirty="0"/>
                        <a:t> of </a:t>
                      </a:r>
                      <a:r>
                        <a:rPr lang="en-AU" dirty="0"/>
                        <a:t>bacteria</a:t>
                      </a:r>
                    </a:p>
                  </a:txBody>
                  <a:tcPr/>
                </a:tc>
                <a:extLst>
                  <a:ext uri="{0D108BD9-81ED-4DB2-BD59-A6C34878D82A}">
                    <a16:rowId xmlns:a16="http://schemas.microsoft.com/office/drawing/2014/main" val="10001"/>
                  </a:ext>
                </a:extLst>
              </a:tr>
              <a:tr h="370840">
                <a:tc>
                  <a:txBody>
                    <a:bodyPr/>
                    <a:lstStyle/>
                    <a:p>
                      <a:r>
                        <a:rPr lang="en-AU" dirty="0"/>
                        <a:t>Antimicrobial</a:t>
                      </a:r>
                    </a:p>
                  </a:txBody>
                  <a:tcPr/>
                </a:tc>
                <a:tc>
                  <a:txBody>
                    <a:bodyPr/>
                    <a:lstStyle/>
                    <a:p>
                      <a:r>
                        <a:rPr lang="en-AU" dirty="0"/>
                        <a:t>Drugs that kill or inhibit</a:t>
                      </a:r>
                      <a:r>
                        <a:rPr lang="en-AU" baseline="0" dirty="0"/>
                        <a:t> growth of microorganisms (bacteria, fungi, parasites or viruses)</a:t>
                      </a:r>
                      <a:endParaRPr lang="en-AU" dirty="0"/>
                    </a:p>
                  </a:txBody>
                  <a:tcPr/>
                </a:tc>
                <a:extLst>
                  <a:ext uri="{0D108BD9-81ED-4DB2-BD59-A6C34878D82A}">
                    <a16:rowId xmlns:a16="http://schemas.microsoft.com/office/drawing/2014/main" val="10002"/>
                  </a:ext>
                </a:extLst>
              </a:tr>
              <a:tr h="370840">
                <a:tc>
                  <a:txBody>
                    <a:bodyPr/>
                    <a:lstStyle/>
                    <a:p>
                      <a:r>
                        <a:rPr lang="en-AU" dirty="0"/>
                        <a:t>Antimicrobial Resistance</a:t>
                      </a:r>
                    </a:p>
                  </a:txBody>
                  <a:tcPr/>
                </a:tc>
                <a:tc>
                  <a:txBody>
                    <a:bodyPr/>
                    <a:lstStyle/>
                    <a:p>
                      <a:r>
                        <a:rPr lang="en-AU" dirty="0"/>
                        <a:t>When</a:t>
                      </a:r>
                      <a:r>
                        <a:rPr lang="en-AU" baseline="0" dirty="0"/>
                        <a:t> a micro-organism has altered genetically so that a drugs doesn't kill it or stop it growing</a:t>
                      </a:r>
                      <a:endParaRPr lang="en-AU" dirty="0"/>
                    </a:p>
                  </a:txBody>
                  <a:tcPr/>
                </a:tc>
                <a:extLst>
                  <a:ext uri="{0D108BD9-81ED-4DB2-BD59-A6C34878D82A}">
                    <a16:rowId xmlns:a16="http://schemas.microsoft.com/office/drawing/2014/main" val="10003"/>
                  </a:ext>
                </a:extLst>
              </a:tr>
              <a:tr h="370840">
                <a:tc>
                  <a:txBody>
                    <a:bodyPr/>
                    <a:lstStyle/>
                    <a:p>
                      <a:r>
                        <a:rPr lang="en-AU" dirty="0"/>
                        <a:t>Superbug</a:t>
                      </a:r>
                    </a:p>
                  </a:txBody>
                  <a:tcPr/>
                </a:tc>
                <a:tc>
                  <a:txBody>
                    <a:bodyPr/>
                    <a:lstStyle/>
                    <a:p>
                      <a:r>
                        <a:rPr lang="en-AU" dirty="0"/>
                        <a:t>A micro-organism</a:t>
                      </a:r>
                      <a:r>
                        <a:rPr lang="en-AU" baseline="0" dirty="0"/>
                        <a:t> (usually a bacteria) that is resistant to most drugs (antibiotics)</a:t>
                      </a:r>
                      <a:endParaRPr lang="en-AU" dirty="0"/>
                    </a:p>
                  </a:txBody>
                  <a:tcPr/>
                </a:tc>
                <a:extLst>
                  <a:ext uri="{0D108BD9-81ED-4DB2-BD59-A6C34878D82A}">
                    <a16:rowId xmlns:a16="http://schemas.microsoft.com/office/drawing/2014/main" val="10004"/>
                  </a:ext>
                </a:extLst>
              </a:tr>
            </a:tbl>
          </a:graphicData>
        </a:graphic>
      </p:graphicFrame>
      <p:pic>
        <p:nvPicPr>
          <p:cNvPr id="8" name="Picture 7"/>
          <p:cNvPicPr>
            <a:picLocks noChangeAspect="1"/>
          </p:cNvPicPr>
          <p:nvPr/>
        </p:nvPicPr>
        <p:blipFill>
          <a:blip r:embed="rId2"/>
          <a:stretch>
            <a:fillRect/>
          </a:stretch>
        </p:blipFill>
        <p:spPr>
          <a:xfrm>
            <a:off x="9059170" y="4865333"/>
            <a:ext cx="3097036" cy="1481456"/>
          </a:xfrm>
          <a:prstGeom prst="rect">
            <a:avLst/>
          </a:prstGeom>
        </p:spPr>
      </p:pic>
      <p:graphicFrame>
        <p:nvGraphicFramePr>
          <p:cNvPr id="10" name="Diagram 9"/>
          <p:cNvGraphicFramePr/>
          <p:nvPr>
            <p:extLst>
              <p:ext uri="{D42A27DB-BD31-4B8C-83A1-F6EECF244321}">
                <p14:modId xmlns:p14="http://schemas.microsoft.com/office/powerpoint/2010/main" val="1196069225"/>
              </p:ext>
            </p:extLst>
          </p:nvPr>
        </p:nvGraphicFramePr>
        <p:xfrm>
          <a:off x="220980" y="217170"/>
          <a:ext cx="5888990" cy="2789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p:cNvPicPr>
            <a:picLocks noChangeAspect="1"/>
          </p:cNvPicPr>
          <p:nvPr/>
        </p:nvPicPr>
        <p:blipFill>
          <a:blip r:embed="rId8"/>
          <a:stretch>
            <a:fillRect/>
          </a:stretch>
        </p:blipFill>
        <p:spPr>
          <a:xfrm>
            <a:off x="220981" y="2546868"/>
            <a:ext cx="1112010" cy="832934"/>
          </a:xfrm>
          <a:prstGeom prst="rect">
            <a:avLst/>
          </a:prstGeom>
        </p:spPr>
      </p:pic>
      <p:pic>
        <p:nvPicPr>
          <p:cNvPr id="13" name="Picture 12"/>
          <p:cNvPicPr>
            <a:picLocks noChangeAspect="1"/>
          </p:cNvPicPr>
          <p:nvPr/>
        </p:nvPicPr>
        <p:blipFill>
          <a:blip r:embed="rId9"/>
          <a:stretch>
            <a:fillRect/>
          </a:stretch>
        </p:blipFill>
        <p:spPr>
          <a:xfrm>
            <a:off x="3211728" y="2502688"/>
            <a:ext cx="1594270" cy="887510"/>
          </a:xfrm>
          <a:prstGeom prst="rect">
            <a:avLst/>
          </a:prstGeom>
        </p:spPr>
      </p:pic>
      <p:pic>
        <p:nvPicPr>
          <p:cNvPr id="15" name="Picture 14"/>
          <p:cNvPicPr>
            <a:picLocks noChangeAspect="1"/>
          </p:cNvPicPr>
          <p:nvPr/>
        </p:nvPicPr>
        <p:blipFill>
          <a:blip r:embed="rId10"/>
          <a:stretch>
            <a:fillRect/>
          </a:stretch>
        </p:blipFill>
        <p:spPr>
          <a:xfrm>
            <a:off x="4823142" y="2482820"/>
            <a:ext cx="1303972" cy="887510"/>
          </a:xfrm>
          <a:prstGeom prst="rect">
            <a:avLst/>
          </a:prstGeom>
        </p:spPr>
      </p:pic>
      <p:pic>
        <p:nvPicPr>
          <p:cNvPr id="16" name="Picture 15"/>
          <p:cNvPicPr>
            <a:picLocks noChangeAspect="1"/>
          </p:cNvPicPr>
          <p:nvPr/>
        </p:nvPicPr>
        <p:blipFill rotWithShape="1">
          <a:blip r:embed="rId11"/>
          <a:srcRect l="13435" t="5591" r="15065" b="-5591"/>
          <a:stretch/>
        </p:blipFill>
        <p:spPr>
          <a:xfrm>
            <a:off x="1806667" y="2514651"/>
            <a:ext cx="1227302" cy="937302"/>
          </a:xfrm>
          <a:prstGeom prst="rect">
            <a:avLst/>
          </a:prstGeom>
        </p:spPr>
      </p:pic>
      <p:cxnSp>
        <p:nvCxnSpPr>
          <p:cNvPr id="19" name="Straight Arrow Connector 18"/>
          <p:cNvCxnSpPr/>
          <p:nvPr/>
        </p:nvCxnSpPr>
        <p:spPr>
          <a:xfrm flipH="1" flipV="1">
            <a:off x="792990" y="3747013"/>
            <a:ext cx="540000" cy="690456"/>
          </a:xfrm>
          <a:prstGeom prst="straightConnector1">
            <a:avLst/>
          </a:prstGeom>
          <a:ln w="60325" cmpd="sng">
            <a:headEnd w="lg" len="med"/>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flipH="1" flipV="1">
            <a:off x="2292700" y="3671241"/>
            <a:ext cx="235117" cy="706791"/>
          </a:xfrm>
          <a:prstGeom prst="straightConnector1">
            <a:avLst/>
          </a:prstGeom>
          <a:ln w="60325" cmpd="sng">
            <a:headEnd w="lg" len="med"/>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flipV="1">
            <a:off x="3798973" y="3671241"/>
            <a:ext cx="0" cy="690456"/>
          </a:xfrm>
          <a:prstGeom prst="straightConnector1">
            <a:avLst/>
          </a:prstGeom>
          <a:ln w="60325" cmpd="sng">
            <a:headEnd w="lg" len="med"/>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p:cNvCxnSpPr/>
          <p:nvPr/>
        </p:nvCxnSpPr>
        <p:spPr>
          <a:xfrm flipV="1">
            <a:off x="5075997" y="3804627"/>
            <a:ext cx="399131" cy="573405"/>
          </a:xfrm>
          <a:prstGeom prst="straightConnector1">
            <a:avLst/>
          </a:prstGeom>
          <a:ln w="60325" cmpd="sng">
            <a:headEnd w="lg" len="med"/>
            <a:tailEnd type="triangle"/>
          </a:ln>
        </p:spPr>
        <p:style>
          <a:lnRef idx="3">
            <a:schemeClr val="accent1"/>
          </a:lnRef>
          <a:fillRef idx="0">
            <a:schemeClr val="accent1"/>
          </a:fillRef>
          <a:effectRef idx="2">
            <a:schemeClr val="accent1"/>
          </a:effectRef>
          <a:fontRef idx="minor">
            <a:schemeClr val="tx1"/>
          </a:fontRef>
        </p:style>
      </p:cxnSp>
      <p:pic>
        <p:nvPicPr>
          <p:cNvPr id="4" name="Picture 3">
            <a:extLst>
              <a:ext uri="{FF2B5EF4-FFF2-40B4-BE49-F238E27FC236}">
                <a16:creationId xmlns:a16="http://schemas.microsoft.com/office/drawing/2014/main" id="{9A7D95F0-BF35-5430-7B68-414C654BC03A}"/>
              </a:ext>
            </a:extLst>
          </p:cNvPr>
          <p:cNvPicPr>
            <a:picLocks noChangeAspect="1"/>
          </p:cNvPicPr>
          <p:nvPr/>
        </p:nvPicPr>
        <p:blipFill>
          <a:blip r:embed="rId12"/>
          <a:stretch>
            <a:fillRect/>
          </a:stretch>
        </p:blipFill>
        <p:spPr>
          <a:xfrm>
            <a:off x="1183308" y="4577506"/>
            <a:ext cx="4056839" cy="1769283"/>
          </a:xfrm>
          <a:prstGeom prst="rect">
            <a:avLst/>
          </a:prstGeom>
        </p:spPr>
      </p:pic>
    </p:spTree>
    <p:extLst>
      <p:ext uri="{BB962C8B-B14F-4D97-AF65-F5344CB8AC3E}">
        <p14:creationId xmlns:p14="http://schemas.microsoft.com/office/powerpoint/2010/main" val="2328523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701974158"/>
              </p:ext>
            </p:extLst>
          </p:nvPr>
        </p:nvGraphicFramePr>
        <p:xfrm>
          <a:off x="922943" y="108016"/>
          <a:ext cx="10696401" cy="2789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1341E43A-8007-7377-1201-49D8354BB5EF}"/>
              </a:ext>
            </a:extLst>
          </p:cNvPr>
          <p:cNvPicPr>
            <a:picLocks noChangeAspect="1"/>
          </p:cNvPicPr>
          <p:nvPr/>
        </p:nvPicPr>
        <p:blipFill>
          <a:blip r:embed="rId7"/>
          <a:stretch>
            <a:fillRect/>
          </a:stretch>
        </p:blipFill>
        <p:spPr>
          <a:xfrm>
            <a:off x="598057" y="110066"/>
            <a:ext cx="1713124" cy="1103472"/>
          </a:xfrm>
          <a:prstGeom prst="rect">
            <a:avLst/>
          </a:prstGeom>
        </p:spPr>
      </p:pic>
      <p:sp>
        <p:nvSpPr>
          <p:cNvPr id="17" name="TextBox 16">
            <a:extLst>
              <a:ext uri="{FF2B5EF4-FFF2-40B4-BE49-F238E27FC236}">
                <a16:creationId xmlns:a16="http://schemas.microsoft.com/office/drawing/2014/main" id="{DF83B2AB-F029-02F9-8D54-F1BCA68BEA6F}"/>
              </a:ext>
            </a:extLst>
          </p:cNvPr>
          <p:cNvSpPr txBox="1"/>
          <p:nvPr/>
        </p:nvSpPr>
        <p:spPr>
          <a:xfrm>
            <a:off x="805954" y="3098661"/>
            <a:ext cx="3340533" cy="3539430"/>
          </a:xfrm>
          <a:prstGeom prst="rect">
            <a:avLst/>
          </a:prstGeom>
          <a:noFill/>
        </p:spPr>
        <p:txBody>
          <a:bodyPr wrap="square">
            <a:spAutoFit/>
          </a:bodyPr>
          <a:lstStyle/>
          <a:p>
            <a:r>
              <a:rPr lang="en-AU" sz="1600" dirty="0">
                <a:solidFill>
                  <a:srgbClr val="6600CC"/>
                </a:solidFill>
              </a:rPr>
              <a:t>Gram positives:</a:t>
            </a:r>
          </a:p>
          <a:p>
            <a:pPr marL="285750" indent="-285750">
              <a:buFont typeface="Arial" panose="020B0604020202020204" pitchFamily="34" charset="0"/>
              <a:buChar char="•"/>
            </a:pPr>
            <a:r>
              <a:rPr lang="en-AU" sz="1600" dirty="0">
                <a:solidFill>
                  <a:srgbClr val="7030A0"/>
                </a:solidFill>
              </a:rPr>
              <a:t>MRSA (‘Resistant golden </a:t>
            </a:r>
            <a:r>
              <a:rPr lang="en-AU" sz="1600" i="1" dirty="0">
                <a:solidFill>
                  <a:srgbClr val="7030A0"/>
                </a:solidFill>
              </a:rPr>
              <a:t>Staph.”)</a:t>
            </a:r>
          </a:p>
          <a:p>
            <a:pPr marL="285750" indent="-285750">
              <a:buFont typeface="Arial" panose="020B0604020202020204" pitchFamily="34" charset="0"/>
              <a:buChar char="•"/>
            </a:pPr>
            <a:r>
              <a:rPr lang="en-AU" sz="1600" i="1" dirty="0">
                <a:solidFill>
                  <a:srgbClr val="7030A0"/>
                </a:solidFill>
              </a:rPr>
              <a:t>VRE Vancomycin Resistant Enterococci</a:t>
            </a:r>
          </a:p>
          <a:p>
            <a:pPr marL="285750" indent="-285750">
              <a:buFont typeface="Arial" panose="020B0604020202020204" pitchFamily="34" charset="0"/>
              <a:buChar char="•"/>
            </a:pPr>
            <a:r>
              <a:rPr lang="en-AU" sz="1600" i="1" dirty="0">
                <a:solidFill>
                  <a:srgbClr val="7030A0"/>
                </a:solidFill>
              </a:rPr>
              <a:t>Strep. pneumoniae</a:t>
            </a:r>
          </a:p>
          <a:p>
            <a:r>
              <a:rPr lang="en-AU" sz="1600" i="1" dirty="0" err="1">
                <a:solidFill>
                  <a:srgbClr val="FF0000"/>
                </a:solidFill>
              </a:rPr>
              <a:t>Enterobacteriacae</a:t>
            </a:r>
            <a:r>
              <a:rPr lang="en-AU" sz="1600" i="1" dirty="0">
                <a:solidFill>
                  <a:srgbClr val="FF0000"/>
                </a:solidFill>
              </a:rPr>
              <a:t> (Gram negative rods)</a:t>
            </a:r>
          </a:p>
          <a:p>
            <a:pPr marL="285750" indent="-285750">
              <a:buFont typeface="Arial" panose="020B0604020202020204" pitchFamily="34" charset="0"/>
              <a:buChar char="•"/>
            </a:pPr>
            <a:r>
              <a:rPr lang="en-AU" sz="1600" i="1" dirty="0">
                <a:solidFill>
                  <a:srgbClr val="FF0000"/>
                </a:solidFill>
              </a:rPr>
              <a:t>E. Coli</a:t>
            </a:r>
          </a:p>
          <a:p>
            <a:pPr marL="285750" indent="-285750">
              <a:buFont typeface="Arial" panose="020B0604020202020204" pitchFamily="34" charset="0"/>
              <a:buChar char="•"/>
            </a:pPr>
            <a:r>
              <a:rPr lang="en-AU" sz="1600" i="1" dirty="0">
                <a:solidFill>
                  <a:srgbClr val="FF0000"/>
                </a:solidFill>
              </a:rPr>
              <a:t>Klebsiella pneumoniae</a:t>
            </a:r>
          </a:p>
          <a:p>
            <a:pPr marL="285750" indent="-285750">
              <a:buFont typeface="Arial" panose="020B0604020202020204" pitchFamily="34" charset="0"/>
              <a:buChar char="•"/>
            </a:pPr>
            <a:r>
              <a:rPr lang="en-AU" sz="1600" i="1" dirty="0">
                <a:solidFill>
                  <a:srgbClr val="FF0000"/>
                </a:solidFill>
              </a:rPr>
              <a:t>Enterobacter cloacae</a:t>
            </a:r>
          </a:p>
          <a:p>
            <a:pPr marL="285750" indent="-285750">
              <a:buFont typeface="Arial" panose="020B0604020202020204" pitchFamily="34" charset="0"/>
              <a:buChar char="•"/>
            </a:pPr>
            <a:r>
              <a:rPr lang="en-AU" sz="1600" dirty="0">
                <a:solidFill>
                  <a:srgbClr val="FF0000"/>
                </a:solidFill>
              </a:rPr>
              <a:t> Shigella </a:t>
            </a:r>
            <a:r>
              <a:rPr lang="en-AU" sz="1600" dirty="0" err="1">
                <a:solidFill>
                  <a:srgbClr val="FF0000"/>
                </a:solidFill>
              </a:rPr>
              <a:t>spp</a:t>
            </a:r>
            <a:endParaRPr lang="en-AU" sz="1600" dirty="0">
              <a:solidFill>
                <a:srgbClr val="FF0000"/>
              </a:solidFill>
            </a:endParaRPr>
          </a:p>
          <a:p>
            <a:pPr marL="285750" indent="-285750">
              <a:buFont typeface="Arial" panose="020B0604020202020204" pitchFamily="34" charset="0"/>
              <a:buChar char="•"/>
            </a:pPr>
            <a:r>
              <a:rPr lang="en-AU" sz="1600" i="1" dirty="0">
                <a:solidFill>
                  <a:srgbClr val="FF0000"/>
                </a:solidFill>
              </a:rPr>
              <a:t>Ps. aeruginosa</a:t>
            </a:r>
          </a:p>
          <a:p>
            <a:r>
              <a:rPr lang="en-AU" sz="1600" dirty="0">
                <a:solidFill>
                  <a:schemeClr val="accent4">
                    <a:lumMod val="75000"/>
                  </a:schemeClr>
                </a:solidFill>
              </a:rPr>
              <a:t>Mycobacteria</a:t>
            </a:r>
          </a:p>
          <a:p>
            <a:pPr marL="285750" indent="-285750">
              <a:buFont typeface="Arial" panose="020B0604020202020204" pitchFamily="34" charset="0"/>
              <a:buChar char="•"/>
            </a:pPr>
            <a:r>
              <a:rPr lang="en-AU" sz="1600" i="1" dirty="0">
                <a:solidFill>
                  <a:schemeClr val="accent4">
                    <a:lumMod val="75000"/>
                  </a:schemeClr>
                </a:solidFill>
              </a:rPr>
              <a:t>M. tuberculosis </a:t>
            </a:r>
            <a:r>
              <a:rPr lang="en-AU" sz="1600" dirty="0">
                <a:solidFill>
                  <a:schemeClr val="accent4">
                    <a:lumMod val="75000"/>
                  </a:schemeClr>
                </a:solidFill>
              </a:rPr>
              <a:t>(TB)</a:t>
            </a:r>
          </a:p>
          <a:p>
            <a:pPr marL="285750" indent="-285750">
              <a:buFont typeface="Arial" panose="020B0604020202020204" pitchFamily="34" charset="0"/>
              <a:buChar char="•"/>
            </a:pPr>
            <a:endParaRPr lang="en-AU" sz="1600" dirty="0"/>
          </a:p>
        </p:txBody>
      </p:sp>
      <p:sp>
        <p:nvSpPr>
          <p:cNvPr id="18" name="TextBox 17">
            <a:extLst>
              <a:ext uri="{FF2B5EF4-FFF2-40B4-BE49-F238E27FC236}">
                <a16:creationId xmlns:a16="http://schemas.microsoft.com/office/drawing/2014/main" id="{28C30A3A-D25E-D269-8E52-DB445FA0745A}"/>
              </a:ext>
            </a:extLst>
          </p:cNvPr>
          <p:cNvSpPr txBox="1"/>
          <p:nvPr/>
        </p:nvSpPr>
        <p:spPr>
          <a:xfrm>
            <a:off x="3994687" y="3098661"/>
            <a:ext cx="1621022" cy="646331"/>
          </a:xfrm>
          <a:prstGeom prst="rect">
            <a:avLst/>
          </a:prstGeom>
          <a:noFill/>
        </p:spPr>
        <p:txBody>
          <a:bodyPr wrap="square">
            <a:spAutoFit/>
          </a:bodyPr>
          <a:lstStyle/>
          <a:p>
            <a:pPr marL="285750" indent="-285750">
              <a:buFont typeface="Arial" panose="020B0604020202020204" pitchFamily="34" charset="0"/>
              <a:buChar char="•"/>
            </a:pPr>
            <a:r>
              <a:rPr lang="en-AU" dirty="0"/>
              <a:t>HIV</a:t>
            </a:r>
          </a:p>
          <a:p>
            <a:pPr marL="285750" indent="-285750">
              <a:buFont typeface="Arial" panose="020B0604020202020204" pitchFamily="34" charset="0"/>
              <a:buChar char="•"/>
            </a:pPr>
            <a:r>
              <a:rPr lang="en-AU" dirty="0"/>
              <a:t>Influenza</a:t>
            </a:r>
          </a:p>
        </p:txBody>
      </p:sp>
      <p:sp>
        <p:nvSpPr>
          <p:cNvPr id="21" name="TextBox 20">
            <a:extLst>
              <a:ext uri="{FF2B5EF4-FFF2-40B4-BE49-F238E27FC236}">
                <a16:creationId xmlns:a16="http://schemas.microsoft.com/office/drawing/2014/main" id="{6DB5D08F-B5DC-D4CB-2326-19B8F2B21B54}"/>
              </a:ext>
            </a:extLst>
          </p:cNvPr>
          <p:cNvSpPr txBox="1"/>
          <p:nvPr/>
        </p:nvSpPr>
        <p:spPr>
          <a:xfrm>
            <a:off x="6481619" y="3059668"/>
            <a:ext cx="2052781" cy="369332"/>
          </a:xfrm>
          <a:prstGeom prst="rect">
            <a:avLst/>
          </a:prstGeom>
          <a:noFill/>
        </p:spPr>
        <p:txBody>
          <a:bodyPr wrap="square">
            <a:spAutoFit/>
          </a:bodyPr>
          <a:lstStyle/>
          <a:p>
            <a:pPr marL="285750" indent="-285750">
              <a:buFont typeface="Arial" panose="020B0604020202020204" pitchFamily="34" charset="0"/>
              <a:buChar char="•"/>
            </a:pPr>
            <a:r>
              <a:rPr lang="en-AU" i="1" dirty="0"/>
              <a:t>Candida </a:t>
            </a:r>
            <a:r>
              <a:rPr lang="en-AU" i="1" dirty="0" err="1"/>
              <a:t>auris</a:t>
            </a:r>
            <a:endParaRPr lang="en-AU" i="1" dirty="0"/>
          </a:p>
        </p:txBody>
      </p:sp>
      <p:sp>
        <p:nvSpPr>
          <p:cNvPr id="22" name="TextBox 21">
            <a:extLst>
              <a:ext uri="{FF2B5EF4-FFF2-40B4-BE49-F238E27FC236}">
                <a16:creationId xmlns:a16="http://schemas.microsoft.com/office/drawing/2014/main" id="{1445AD66-5FFF-327E-5F09-84D1CD527059}"/>
              </a:ext>
            </a:extLst>
          </p:cNvPr>
          <p:cNvSpPr txBox="1"/>
          <p:nvPr/>
        </p:nvSpPr>
        <p:spPr>
          <a:xfrm>
            <a:off x="9053171" y="3136617"/>
            <a:ext cx="2352124" cy="369332"/>
          </a:xfrm>
          <a:prstGeom prst="rect">
            <a:avLst/>
          </a:prstGeom>
          <a:noFill/>
        </p:spPr>
        <p:txBody>
          <a:bodyPr wrap="square">
            <a:spAutoFit/>
          </a:bodyPr>
          <a:lstStyle/>
          <a:p>
            <a:pPr marL="285750" indent="-285750">
              <a:buFont typeface="Arial" panose="020B0604020202020204" pitchFamily="34" charset="0"/>
              <a:buChar char="•"/>
            </a:pPr>
            <a:r>
              <a:rPr lang="en-AU" i="1" dirty="0"/>
              <a:t>Falciparum </a:t>
            </a:r>
            <a:r>
              <a:rPr lang="en-AU" i="1" dirty="0" err="1"/>
              <a:t>malariae</a:t>
            </a:r>
            <a:endParaRPr lang="en-AU" i="1" dirty="0"/>
          </a:p>
        </p:txBody>
      </p:sp>
      <p:sp>
        <p:nvSpPr>
          <p:cNvPr id="3" name="Right Brace 2">
            <a:extLst>
              <a:ext uri="{FF2B5EF4-FFF2-40B4-BE49-F238E27FC236}">
                <a16:creationId xmlns:a16="http://schemas.microsoft.com/office/drawing/2014/main" id="{1772F089-66EC-1858-6ED2-CF8A674912DC}"/>
              </a:ext>
            </a:extLst>
          </p:cNvPr>
          <p:cNvSpPr/>
          <p:nvPr/>
        </p:nvSpPr>
        <p:spPr>
          <a:xfrm>
            <a:off x="3051018" y="4608214"/>
            <a:ext cx="199176" cy="73333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 name="TextBox 3">
            <a:extLst>
              <a:ext uri="{FF2B5EF4-FFF2-40B4-BE49-F238E27FC236}">
                <a16:creationId xmlns:a16="http://schemas.microsoft.com/office/drawing/2014/main" id="{7673EEC0-3853-2CAA-86B0-4AEC167BCF3A}"/>
              </a:ext>
            </a:extLst>
          </p:cNvPr>
          <p:cNvSpPr txBox="1"/>
          <p:nvPr/>
        </p:nvSpPr>
        <p:spPr>
          <a:xfrm>
            <a:off x="3331674" y="4676008"/>
            <a:ext cx="5432080" cy="1600438"/>
          </a:xfrm>
          <a:prstGeom prst="rect">
            <a:avLst/>
          </a:prstGeom>
          <a:noFill/>
        </p:spPr>
        <p:txBody>
          <a:bodyPr wrap="square" rtlCol="0">
            <a:spAutoFit/>
          </a:bodyPr>
          <a:lstStyle/>
          <a:p>
            <a:r>
              <a:rPr lang="en-AU" sz="1400" dirty="0">
                <a:solidFill>
                  <a:srgbClr val="FF0000"/>
                </a:solidFill>
              </a:rPr>
              <a:t>Beta-lactams (e.g. penicillins) are the </a:t>
            </a:r>
            <a:r>
              <a:rPr lang="en-AU" sz="1400" dirty="0" err="1">
                <a:solidFill>
                  <a:srgbClr val="FF0000"/>
                </a:solidFill>
              </a:rPr>
              <a:t>antibotics</a:t>
            </a:r>
            <a:r>
              <a:rPr lang="en-AU" sz="1400" dirty="0">
                <a:solidFill>
                  <a:srgbClr val="FF0000"/>
                </a:solidFill>
              </a:rPr>
              <a:t> are the preferred treatment. </a:t>
            </a:r>
          </a:p>
          <a:p>
            <a:r>
              <a:rPr lang="en-AU" sz="1400" dirty="0">
                <a:solidFill>
                  <a:srgbClr val="FF0000"/>
                </a:solidFill>
              </a:rPr>
              <a:t>Resistance often occurs through “</a:t>
            </a:r>
            <a:r>
              <a:rPr lang="el-GR" sz="1400" dirty="0">
                <a:solidFill>
                  <a:srgbClr val="FF0000"/>
                </a:solidFill>
              </a:rPr>
              <a:t>β-</a:t>
            </a:r>
            <a:r>
              <a:rPr lang="en-AU" sz="1400" dirty="0">
                <a:solidFill>
                  <a:srgbClr val="FF0000"/>
                </a:solidFill>
              </a:rPr>
              <a:t>lactamases”</a:t>
            </a:r>
          </a:p>
          <a:p>
            <a:pPr marL="285750" indent="-285750">
              <a:buFont typeface="Arial" panose="020B0604020202020204" pitchFamily="34" charset="0"/>
              <a:buChar char="•"/>
            </a:pPr>
            <a:r>
              <a:rPr lang="en-AU" sz="1400" dirty="0">
                <a:solidFill>
                  <a:srgbClr val="FF0000"/>
                </a:solidFill>
              </a:rPr>
              <a:t>Extended-spectrum </a:t>
            </a:r>
            <a:r>
              <a:rPr lang="el-GR" sz="1400" dirty="0">
                <a:solidFill>
                  <a:srgbClr val="FF0000"/>
                </a:solidFill>
              </a:rPr>
              <a:t>β-</a:t>
            </a:r>
            <a:r>
              <a:rPr lang="en-AU" sz="1400" dirty="0">
                <a:solidFill>
                  <a:srgbClr val="FF0000"/>
                </a:solidFill>
              </a:rPr>
              <a:t>lactamases (ESBLs)</a:t>
            </a:r>
          </a:p>
          <a:p>
            <a:pPr marL="285750" indent="-285750">
              <a:buFont typeface="Arial" panose="020B0604020202020204" pitchFamily="34" charset="0"/>
              <a:buChar char="•"/>
            </a:pPr>
            <a:r>
              <a:rPr lang="en-AU" sz="1400" dirty="0">
                <a:solidFill>
                  <a:srgbClr val="FF0000"/>
                </a:solidFill>
              </a:rPr>
              <a:t>Plasmid-borne </a:t>
            </a:r>
            <a:r>
              <a:rPr lang="en-AU" sz="1400" dirty="0" err="1">
                <a:solidFill>
                  <a:srgbClr val="FF0000"/>
                </a:solidFill>
              </a:rPr>
              <a:t>AmpC</a:t>
            </a:r>
            <a:r>
              <a:rPr lang="en-AU" sz="1400" dirty="0">
                <a:solidFill>
                  <a:srgbClr val="FF0000"/>
                </a:solidFill>
              </a:rPr>
              <a:t> enzymes (</a:t>
            </a:r>
            <a:r>
              <a:rPr lang="en-AU" sz="1400" dirty="0" err="1">
                <a:solidFill>
                  <a:srgbClr val="FF0000"/>
                </a:solidFill>
              </a:rPr>
              <a:t>pAmpCs</a:t>
            </a:r>
            <a:r>
              <a:rPr lang="en-AU" sz="1400" dirty="0">
                <a:solidFill>
                  <a:srgbClr val="FF0000"/>
                </a:solidFill>
              </a:rPr>
              <a:t>) and</a:t>
            </a:r>
          </a:p>
          <a:p>
            <a:pPr marL="285750" indent="-285750">
              <a:buFont typeface="Arial" panose="020B0604020202020204" pitchFamily="34" charset="0"/>
              <a:buChar char="•"/>
            </a:pPr>
            <a:r>
              <a:rPr lang="en-AU" sz="1400" dirty="0" err="1">
                <a:solidFill>
                  <a:srgbClr val="FF0000"/>
                </a:solidFill>
              </a:rPr>
              <a:t>Carbapenemases</a:t>
            </a:r>
            <a:r>
              <a:rPr lang="en-AU" sz="1400" dirty="0">
                <a:solidFill>
                  <a:srgbClr val="FF0000"/>
                </a:solidFill>
              </a:rPr>
              <a:t> (CPE)</a:t>
            </a:r>
            <a:endParaRPr lang="en-AU" sz="1400" i="1" dirty="0">
              <a:solidFill>
                <a:srgbClr val="FF0000"/>
              </a:solidFill>
            </a:endParaRPr>
          </a:p>
          <a:p>
            <a:endParaRPr lang="en-AU" sz="1400" dirty="0">
              <a:solidFill>
                <a:srgbClr val="FF0000"/>
              </a:solidFill>
            </a:endParaRPr>
          </a:p>
        </p:txBody>
      </p:sp>
    </p:spTree>
    <p:extLst>
      <p:ext uri="{BB962C8B-B14F-4D97-AF65-F5344CB8AC3E}">
        <p14:creationId xmlns:p14="http://schemas.microsoft.com/office/powerpoint/2010/main" val="2393503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4230-D240-4F26-A794-AA503299670C}"/>
              </a:ext>
            </a:extLst>
          </p:cNvPr>
          <p:cNvSpPr>
            <a:spLocks noGrp="1"/>
          </p:cNvSpPr>
          <p:nvPr>
            <p:ph type="title"/>
          </p:nvPr>
        </p:nvSpPr>
        <p:spPr/>
        <p:txBody>
          <a:bodyPr/>
          <a:lstStyle/>
          <a:p>
            <a:r>
              <a:rPr lang="en-AU" dirty="0"/>
              <a:t>Surveillance for infections and disease</a:t>
            </a:r>
          </a:p>
        </p:txBody>
      </p:sp>
      <p:sp>
        <p:nvSpPr>
          <p:cNvPr id="3" name="Content Placeholder 2">
            <a:extLst>
              <a:ext uri="{FF2B5EF4-FFF2-40B4-BE49-F238E27FC236}">
                <a16:creationId xmlns:a16="http://schemas.microsoft.com/office/drawing/2014/main" id="{706D8D91-00D5-43B7-8C4A-2A400098C7E7}"/>
              </a:ext>
            </a:extLst>
          </p:cNvPr>
          <p:cNvSpPr>
            <a:spLocks noGrp="1"/>
          </p:cNvSpPr>
          <p:nvPr>
            <p:ph idx="1"/>
          </p:nvPr>
        </p:nvSpPr>
        <p:spPr>
          <a:xfrm>
            <a:off x="609601" y="1771318"/>
            <a:ext cx="5135105" cy="4354847"/>
          </a:xfrm>
        </p:spPr>
        <p:txBody>
          <a:bodyPr/>
          <a:lstStyle/>
          <a:p>
            <a:r>
              <a:rPr lang="en-AU" sz="3733" dirty="0"/>
              <a:t>Clear definitions</a:t>
            </a:r>
          </a:p>
          <a:p>
            <a:r>
              <a:rPr lang="en-AU" sz="3733" dirty="0"/>
              <a:t>Clear denominator(s)</a:t>
            </a:r>
          </a:p>
          <a:p>
            <a:r>
              <a:rPr lang="en-AU" sz="3733" dirty="0"/>
              <a:t>Causal association</a:t>
            </a:r>
          </a:p>
          <a:p>
            <a:endParaRPr lang="en-AU" dirty="0"/>
          </a:p>
        </p:txBody>
      </p:sp>
      <p:graphicFrame>
        <p:nvGraphicFramePr>
          <p:cNvPr id="5" name="Diagram 4">
            <a:extLst>
              <a:ext uri="{FF2B5EF4-FFF2-40B4-BE49-F238E27FC236}">
                <a16:creationId xmlns:a16="http://schemas.microsoft.com/office/drawing/2014/main" id="{C7A7961A-5B9E-4DCD-8C42-A4D480B0343A}"/>
              </a:ext>
            </a:extLst>
          </p:cNvPr>
          <p:cNvGraphicFramePr/>
          <p:nvPr/>
        </p:nvGraphicFramePr>
        <p:xfrm>
          <a:off x="5248759" y="802869"/>
          <a:ext cx="6736596" cy="5714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8B11382-FD96-4101-B7E7-A8E9A88EFCAC}"/>
              </a:ext>
            </a:extLst>
          </p:cNvPr>
          <p:cNvSpPr txBox="1"/>
          <p:nvPr/>
        </p:nvSpPr>
        <p:spPr>
          <a:xfrm>
            <a:off x="9340313" y="947096"/>
            <a:ext cx="912429" cy="461665"/>
          </a:xfrm>
          <a:prstGeom prst="rect">
            <a:avLst/>
          </a:prstGeom>
          <a:noFill/>
        </p:spPr>
        <p:txBody>
          <a:bodyPr wrap="none" rtlCol="0">
            <a:spAutoFit/>
          </a:bodyPr>
          <a:lstStyle/>
          <a:p>
            <a:r>
              <a:rPr lang="en-AU" sz="2400" dirty="0"/>
              <a:t>Death</a:t>
            </a:r>
          </a:p>
        </p:txBody>
      </p:sp>
      <p:cxnSp>
        <p:nvCxnSpPr>
          <p:cNvPr id="8" name="Straight Arrow Connector 7">
            <a:extLst>
              <a:ext uri="{FF2B5EF4-FFF2-40B4-BE49-F238E27FC236}">
                <a16:creationId xmlns:a16="http://schemas.microsoft.com/office/drawing/2014/main" id="{067EE249-BF6F-4720-9035-CBF9C2846B54}"/>
              </a:ext>
            </a:extLst>
          </p:cNvPr>
          <p:cNvCxnSpPr/>
          <p:nvPr/>
        </p:nvCxnSpPr>
        <p:spPr>
          <a:xfrm flipH="1">
            <a:off x="8844368" y="1193316"/>
            <a:ext cx="49594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0478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5BD1100A-A02E-4FEF-98CB-81E92855B685}"/>
              </a:ext>
            </a:extLst>
          </p:cNvPr>
          <p:cNvCxnSpPr/>
          <p:nvPr/>
        </p:nvCxnSpPr>
        <p:spPr>
          <a:xfrm>
            <a:off x="0" y="6286673"/>
            <a:ext cx="12041945" cy="0"/>
          </a:xfrm>
          <a:prstGeom prst="straightConnector1">
            <a:avLst/>
          </a:prstGeom>
          <a:ln w="38100">
            <a:solidFill>
              <a:schemeClr val="tx2">
                <a:alpha val="46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6" name="Title 5"/>
          <p:cNvSpPr>
            <a:spLocks noGrp="1"/>
          </p:cNvSpPr>
          <p:nvPr>
            <p:ph type="title"/>
          </p:nvPr>
        </p:nvSpPr>
        <p:spPr/>
        <p:txBody>
          <a:bodyPr/>
          <a:lstStyle/>
          <a:p>
            <a:r>
              <a:rPr lang="en-AU" dirty="0"/>
              <a:t>Mechanism of Antimicrobial Resistance (AMR) and its drivers</a:t>
            </a: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1573" y="1526902"/>
            <a:ext cx="4130040" cy="4130040"/>
          </a:xfrm>
          <a:prstGeom prst="rect">
            <a:avLst/>
          </a:prstGeom>
        </p:spPr>
      </p:pic>
      <p:pic>
        <p:nvPicPr>
          <p:cNvPr id="4" name="Picture 3">
            <a:extLst>
              <a:ext uri="{FF2B5EF4-FFF2-40B4-BE49-F238E27FC236}">
                <a16:creationId xmlns:a16="http://schemas.microsoft.com/office/drawing/2014/main" id="{4D8A5CF3-C51F-927E-6E5C-18B835E9B885}"/>
              </a:ext>
            </a:extLst>
          </p:cNvPr>
          <p:cNvPicPr>
            <a:picLocks noChangeAspect="1"/>
          </p:cNvPicPr>
          <p:nvPr/>
        </p:nvPicPr>
        <p:blipFill>
          <a:blip r:embed="rId3"/>
          <a:stretch>
            <a:fillRect/>
          </a:stretch>
        </p:blipFill>
        <p:spPr>
          <a:xfrm>
            <a:off x="681626" y="1260475"/>
            <a:ext cx="4849161" cy="2331447"/>
          </a:xfrm>
          <a:prstGeom prst="rect">
            <a:avLst/>
          </a:prstGeom>
        </p:spPr>
      </p:pic>
      <p:pic>
        <p:nvPicPr>
          <p:cNvPr id="2" name="Picture 1">
            <a:extLst>
              <a:ext uri="{FF2B5EF4-FFF2-40B4-BE49-F238E27FC236}">
                <a16:creationId xmlns:a16="http://schemas.microsoft.com/office/drawing/2014/main" id="{59C6E964-D8E4-4CD3-2770-716FEEBDEA1A}"/>
              </a:ext>
            </a:extLst>
          </p:cNvPr>
          <p:cNvPicPr>
            <a:picLocks noChangeAspect="1"/>
          </p:cNvPicPr>
          <p:nvPr/>
        </p:nvPicPr>
        <p:blipFill>
          <a:blip r:embed="rId4"/>
          <a:stretch>
            <a:fillRect/>
          </a:stretch>
        </p:blipFill>
        <p:spPr>
          <a:xfrm>
            <a:off x="991341" y="3683755"/>
            <a:ext cx="1714051" cy="2511085"/>
          </a:xfrm>
          <a:prstGeom prst="rect">
            <a:avLst/>
          </a:prstGeom>
        </p:spPr>
      </p:pic>
    </p:spTree>
    <p:extLst>
      <p:ext uri="{BB962C8B-B14F-4D97-AF65-F5344CB8AC3E}">
        <p14:creationId xmlns:p14="http://schemas.microsoft.com/office/powerpoint/2010/main" val="4261111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000" dirty="0">
                <a:solidFill>
                  <a:schemeClr val="accent1"/>
                </a:solidFill>
              </a:rPr>
              <a:t>Sources of AMR</a:t>
            </a:r>
            <a:br>
              <a:rPr lang="en-AU" sz="3000" dirty="0">
                <a:solidFill>
                  <a:schemeClr val="accent1"/>
                </a:solidFill>
              </a:rPr>
            </a:br>
            <a:endParaRPr lang="en-AU" sz="3000" dirty="0">
              <a:solidFill>
                <a:schemeClr val="accent1"/>
              </a:solidFill>
            </a:endParaRPr>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4418137" y="3910318"/>
            <a:ext cx="1495634" cy="1629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6854" y="3910318"/>
            <a:ext cx="12573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41436" y="3991279"/>
            <a:ext cx="1650206" cy="158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33877" y="3195828"/>
            <a:ext cx="148445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50" b="0" i="0" u="none" strike="noStrike" kern="1200" cap="none" spc="0" normalizeH="0" baseline="0" noProof="0" dirty="0">
                <a:ln>
                  <a:noFill/>
                </a:ln>
                <a:solidFill>
                  <a:srgbClr val="2F4354"/>
                </a:solidFill>
                <a:effectLst/>
                <a:uLnTx/>
                <a:uFillTx/>
                <a:latin typeface="Calibri"/>
                <a:ea typeface="+mn-ea"/>
                <a:cs typeface="+mn-cs"/>
              </a:rPr>
              <a:t>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50" b="0" i="0" u="none" strike="noStrike" kern="1200" cap="none" spc="0" normalizeH="0" baseline="0" noProof="0" dirty="0">
                <a:ln>
                  <a:noFill/>
                </a:ln>
                <a:solidFill>
                  <a:srgbClr val="2F4354"/>
                </a:solidFill>
                <a:effectLst/>
                <a:uLnTx/>
                <a:uFillTx/>
                <a:latin typeface="Calibri"/>
                <a:ea typeface="+mn-ea"/>
                <a:cs typeface="+mn-cs"/>
              </a:rPr>
              <a:t>general practice</a:t>
            </a:r>
          </a:p>
        </p:txBody>
      </p:sp>
      <p:sp>
        <p:nvSpPr>
          <p:cNvPr id="8" name="TextBox 7"/>
          <p:cNvSpPr txBox="1"/>
          <p:nvPr/>
        </p:nvSpPr>
        <p:spPr>
          <a:xfrm>
            <a:off x="2318327" y="3288394"/>
            <a:ext cx="1813032"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50" b="0" i="0" u="none" strike="noStrike" kern="1200" cap="none" spc="0" normalizeH="0" baseline="0" noProof="0" dirty="0">
                <a:ln>
                  <a:noFill/>
                </a:ln>
                <a:solidFill>
                  <a:srgbClr val="2F4354"/>
                </a:solidFill>
                <a:effectLst/>
                <a:uLnTx/>
                <a:uFillTx/>
                <a:latin typeface="Calibri"/>
                <a:ea typeface="+mn-ea"/>
                <a:cs typeface="+mn-cs"/>
              </a:rPr>
              <a:t>Residential aged care</a:t>
            </a:r>
          </a:p>
        </p:txBody>
      </p:sp>
      <p:sp>
        <p:nvSpPr>
          <p:cNvPr id="9" name="TextBox 8"/>
          <p:cNvSpPr txBox="1"/>
          <p:nvPr/>
        </p:nvSpPr>
        <p:spPr>
          <a:xfrm>
            <a:off x="4602061" y="3297908"/>
            <a:ext cx="917824"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50" b="0" i="0" u="none" strike="noStrike" kern="1200" cap="none" spc="0" normalizeH="0" baseline="0" noProof="0" dirty="0">
                <a:ln>
                  <a:noFill/>
                </a:ln>
                <a:solidFill>
                  <a:srgbClr val="2F4354"/>
                </a:solidFill>
                <a:effectLst/>
                <a:uLnTx/>
                <a:uFillTx/>
                <a:latin typeface="Calibri"/>
                <a:ea typeface="+mn-ea"/>
                <a:cs typeface="+mn-cs"/>
              </a:rPr>
              <a:t>Hospitals</a:t>
            </a:r>
          </a:p>
        </p:txBody>
      </p:sp>
      <p:sp>
        <p:nvSpPr>
          <p:cNvPr id="10" name="Rectangle 9"/>
          <p:cNvSpPr/>
          <p:nvPr/>
        </p:nvSpPr>
        <p:spPr>
          <a:xfrm>
            <a:off x="762325" y="3091954"/>
            <a:ext cx="1386359" cy="64633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2318327" y="3115269"/>
            <a:ext cx="1773315" cy="64633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4432418" y="3115268"/>
            <a:ext cx="1652237" cy="64633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609600" y="1262838"/>
            <a:ext cx="117209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F4354"/>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F4354"/>
                </a:solidFill>
                <a:effectLst/>
                <a:uLnTx/>
                <a:uFillTx/>
                <a:latin typeface="Calibri"/>
                <a:ea typeface="+mn-ea"/>
                <a:cs typeface="+mn-cs"/>
              </a:rPr>
              <a:t>AMR occurs not only in hospitals, but also in aged care facilities and in the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F4354"/>
                </a:solidFill>
                <a:effectLst/>
                <a:uLnTx/>
                <a:uFillTx/>
                <a:latin typeface="Calibri"/>
                <a:ea typeface="+mn-ea"/>
                <a:cs typeface="+mn-cs"/>
              </a:rPr>
              <a:t>Transmission between them is poorly defined</a:t>
            </a:r>
          </a:p>
        </p:txBody>
      </p:sp>
      <p:pic>
        <p:nvPicPr>
          <p:cNvPr id="5" name="Picture 4">
            <a:extLst>
              <a:ext uri="{FF2B5EF4-FFF2-40B4-BE49-F238E27FC236}">
                <a16:creationId xmlns:a16="http://schemas.microsoft.com/office/drawing/2014/main" id="{DFEE06EA-7A42-F278-140C-923DAA14E438}"/>
              </a:ext>
            </a:extLst>
          </p:cNvPr>
          <p:cNvPicPr>
            <a:picLocks noChangeAspect="1"/>
          </p:cNvPicPr>
          <p:nvPr/>
        </p:nvPicPr>
        <p:blipFill>
          <a:blip r:embed="rId5"/>
          <a:stretch>
            <a:fillRect/>
          </a:stretch>
        </p:blipFill>
        <p:spPr>
          <a:xfrm>
            <a:off x="6205800" y="4121074"/>
            <a:ext cx="1487437" cy="1256884"/>
          </a:xfrm>
          <a:prstGeom prst="rect">
            <a:avLst/>
          </a:prstGeom>
        </p:spPr>
      </p:pic>
      <p:pic>
        <p:nvPicPr>
          <p:cNvPr id="6" name="Picture 5">
            <a:extLst>
              <a:ext uri="{FF2B5EF4-FFF2-40B4-BE49-F238E27FC236}">
                <a16:creationId xmlns:a16="http://schemas.microsoft.com/office/drawing/2014/main" id="{B7FEEEF8-191C-D5D7-766E-910B60D7884B}"/>
              </a:ext>
            </a:extLst>
          </p:cNvPr>
          <p:cNvPicPr>
            <a:picLocks noChangeAspect="1"/>
          </p:cNvPicPr>
          <p:nvPr/>
        </p:nvPicPr>
        <p:blipFill>
          <a:blip r:embed="rId6"/>
          <a:stretch>
            <a:fillRect/>
          </a:stretch>
        </p:blipFill>
        <p:spPr>
          <a:xfrm>
            <a:off x="8247754" y="3955486"/>
            <a:ext cx="1329043" cy="1365622"/>
          </a:xfrm>
          <a:prstGeom prst="rect">
            <a:avLst/>
          </a:prstGeom>
        </p:spPr>
      </p:pic>
      <p:sp>
        <p:nvSpPr>
          <p:cNvPr id="15" name="Rectangle 14">
            <a:extLst>
              <a:ext uri="{FF2B5EF4-FFF2-40B4-BE49-F238E27FC236}">
                <a16:creationId xmlns:a16="http://schemas.microsoft.com/office/drawing/2014/main" id="{6B3AC1C6-AD81-5A61-98E8-2064307747A1}"/>
              </a:ext>
            </a:extLst>
          </p:cNvPr>
          <p:cNvSpPr/>
          <p:nvPr/>
        </p:nvSpPr>
        <p:spPr>
          <a:xfrm>
            <a:off x="6205800" y="3124505"/>
            <a:ext cx="1652237" cy="64633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783C003-9C15-E19D-2A30-4F6665CB804C}"/>
              </a:ext>
            </a:extLst>
          </p:cNvPr>
          <p:cNvSpPr/>
          <p:nvPr/>
        </p:nvSpPr>
        <p:spPr>
          <a:xfrm>
            <a:off x="8016127" y="3124505"/>
            <a:ext cx="1652237" cy="64633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A0124460-3062-E03E-5285-C83D20DE9511}"/>
              </a:ext>
            </a:extLst>
          </p:cNvPr>
          <p:cNvSpPr/>
          <p:nvPr/>
        </p:nvSpPr>
        <p:spPr>
          <a:xfrm>
            <a:off x="9826455" y="3087559"/>
            <a:ext cx="1652237" cy="64633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9C66893-1C0C-9C65-F50D-BCB889FA1E4E}"/>
              </a:ext>
            </a:extLst>
          </p:cNvPr>
          <p:cNvSpPr txBox="1"/>
          <p:nvPr/>
        </p:nvSpPr>
        <p:spPr>
          <a:xfrm>
            <a:off x="6393916" y="3307145"/>
            <a:ext cx="917824"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50" b="0" i="0" u="none" strike="noStrike" kern="1200" cap="none" spc="0" normalizeH="0" baseline="0" noProof="0" dirty="0">
                <a:ln>
                  <a:noFill/>
                </a:ln>
                <a:solidFill>
                  <a:srgbClr val="2F4354"/>
                </a:solidFill>
                <a:effectLst/>
                <a:uLnTx/>
                <a:uFillTx/>
                <a:latin typeface="Calibri"/>
                <a:ea typeface="+mn-ea"/>
                <a:cs typeface="+mn-cs"/>
              </a:rPr>
              <a:t>Imported</a:t>
            </a:r>
          </a:p>
        </p:txBody>
      </p:sp>
      <p:sp>
        <p:nvSpPr>
          <p:cNvPr id="19" name="TextBox 18">
            <a:extLst>
              <a:ext uri="{FF2B5EF4-FFF2-40B4-BE49-F238E27FC236}">
                <a16:creationId xmlns:a16="http://schemas.microsoft.com/office/drawing/2014/main" id="{E0D4ED8F-6C3A-4AF9-4A0C-C11991C2AB26}"/>
              </a:ext>
            </a:extLst>
          </p:cNvPr>
          <p:cNvSpPr txBox="1"/>
          <p:nvPr/>
        </p:nvSpPr>
        <p:spPr>
          <a:xfrm>
            <a:off x="8204243" y="3196355"/>
            <a:ext cx="137255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50" b="0" i="0" u="none" strike="noStrike" kern="1200" cap="none" spc="0" normalizeH="0" baseline="0" noProof="0" dirty="0">
                <a:ln>
                  <a:noFill/>
                </a:ln>
                <a:solidFill>
                  <a:srgbClr val="2F4354"/>
                </a:solidFill>
                <a:effectLst/>
                <a:uLnTx/>
                <a:uFillTx/>
                <a:latin typeface="Calibri"/>
                <a:ea typeface="+mn-ea"/>
                <a:cs typeface="+mn-cs"/>
              </a:rPr>
              <a:t>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350" dirty="0">
                <a:solidFill>
                  <a:srgbClr val="2F4354"/>
                </a:solidFill>
                <a:latin typeface="Calibri"/>
              </a:rPr>
              <a:t>Crops water</a:t>
            </a:r>
            <a:endParaRPr kumimoji="0" lang="en-AU" sz="1350" b="0" i="0" u="none" strike="noStrike" kern="1200" cap="none" spc="0" normalizeH="0" baseline="0" noProof="0" dirty="0">
              <a:ln>
                <a:noFill/>
              </a:ln>
              <a:solidFill>
                <a:srgbClr val="2F4354"/>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9DB50953-2624-7234-7951-B47708AB71C6}"/>
              </a:ext>
            </a:extLst>
          </p:cNvPr>
          <p:cNvSpPr txBox="1"/>
          <p:nvPr/>
        </p:nvSpPr>
        <p:spPr>
          <a:xfrm>
            <a:off x="9996098" y="3260683"/>
            <a:ext cx="917824"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50" b="0" i="0" u="none" strike="noStrike" kern="1200" cap="none" spc="0" normalizeH="0" baseline="0" noProof="0" dirty="0">
                <a:ln>
                  <a:noFill/>
                </a:ln>
                <a:solidFill>
                  <a:srgbClr val="2F4354"/>
                </a:solidFill>
                <a:effectLst/>
                <a:uLnTx/>
                <a:uFillTx/>
                <a:latin typeface="Calibri"/>
                <a:ea typeface="+mn-ea"/>
                <a:cs typeface="+mn-cs"/>
              </a:rPr>
              <a:t>Animals</a:t>
            </a:r>
          </a:p>
        </p:txBody>
      </p:sp>
      <p:pic>
        <p:nvPicPr>
          <p:cNvPr id="7" name="Picture 6">
            <a:extLst>
              <a:ext uri="{FF2B5EF4-FFF2-40B4-BE49-F238E27FC236}">
                <a16:creationId xmlns:a16="http://schemas.microsoft.com/office/drawing/2014/main" id="{362683FA-F4D8-8A5B-B37E-36031E83F65E}"/>
              </a:ext>
            </a:extLst>
          </p:cNvPr>
          <p:cNvPicPr>
            <a:picLocks noChangeAspect="1"/>
          </p:cNvPicPr>
          <p:nvPr/>
        </p:nvPicPr>
        <p:blipFill>
          <a:blip r:embed="rId7"/>
          <a:stretch>
            <a:fillRect/>
          </a:stretch>
        </p:blipFill>
        <p:spPr>
          <a:xfrm>
            <a:off x="9824346" y="4117113"/>
            <a:ext cx="1085182" cy="1158340"/>
          </a:xfrm>
          <a:prstGeom prst="rect">
            <a:avLst/>
          </a:prstGeom>
        </p:spPr>
      </p:pic>
      <p:sp>
        <p:nvSpPr>
          <p:cNvPr id="13" name="TextBox 12">
            <a:extLst>
              <a:ext uri="{FF2B5EF4-FFF2-40B4-BE49-F238E27FC236}">
                <a16:creationId xmlns:a16="http://schemas.microsoft.com/office/drawing/2014/main" id="{F25B47C1-D4E3-A768-1E5F-3CE1D5649A0F}"/>
              </a:ext>
            </a:extLst>
          </p:cNvPr>
          <p:cNvSpPr txBox="1"/>
          <p:nvPr/>
        </p:nvSpPr>
        <p:spPr>
          <a:xfrm>
            <a:off x="7431413" y="6303146"/>
            <a:ext cx="2455544" cy="307777"/>
          </a:xfrm>
          <a:prstGeom prst="rect">
            <a:avLst/>
          </a:prstGeom>
          <a:noFill/>
        </p:spPr>
        <p:txBody>
          <a:bodyPr wrap="none" rtlCol="0">
            <a:spAutoFit/>
          </a:bodyPr>
          <a:lstStyle/>
          <a:p>
            <a:r>
              <a:rPr lang="en-AU" sz="1400" dirty="0"/>
              <a:t>Slide courtesy of Prof K Thursky</a:t>
            </a:r>
          </a:p>
        </p:txBody>
      </p:sp>
    </p:spTree>
    <p:extLst>
      <p:ext uri="{BB962C8B-B14F-4D97-AF65-F5344CB8AC3E}">
        <p14:creationId xmlns:p14="http://schemas.microsoft.com/office/powerpoint/2010/main" val="3655181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AMR is an Ecosystem Problem</a:t>
            </a:r>
            <a:endParaRPr lang="en-US" sz="2800" dirty="0"/>
          </a:p>
        </p:txBody>
      </p:sp>
      <p:sp>
        <p:nvSpPr>
          <p:cNvPr id="5" name="Slide Number Placeholder 4"/>
          <p:cNvSpPr>
            <a:spLocks noGrp="1"/>
          </p:cNvSpPr>
          <p:nvPr>
            <p:ph type="sldNum" sz="quarter" idx="4294967295"/>
          </p:nvPr>
        </p:nvSpPr>
        <p:spPr>
          <a:xfrm>
            <a:off x="6096000" y="6300932"/>
            <a:ext cx="3260436" cy="365125"/>
          </a:xfrm>
          <a:prstGeom prst="rect">
            <a:avLst/>
          </a:prstGeom>
        </p:spPr>
        <p:txBody>
          <a:bodyPr/>
          <a:lstStyle/>
          <a:p>
            <a:pPr algn="l"/>
            <a:r>
              <a:rPr lang="en-AU" dirty="0"/>
              <a:t>Slide courtesy Jodie McVernon</a:t>
            </a:r>
          </a:p>
        </p:txBody>
      </p:sp>
      <p:pic>
        <p:nvPicPr>
          <p:cNvPr id="9" name="Picture 8" descr="Gene_transfer.tiff"/>
          <p:cNvPicPr>
            <a:picLocks noChangeAspect="1"/>
          </p:cNvPicPr>
          <p:nvPr/>
        </p:nvPicPr>
        <p:blipFill rotWithShape="1">
          <a:blip r:embed="rId3">
            <a:extLst>
              <a:ext uri="{28A0092B-C50C-407E-A947-70E740481C1C}">
                <a14:useLocalDpi xmlns:a14="http://schemas.microsoft.com/office/drawing/2010/main" val="0"/>
              </a:ext>
            </a:extLst>
          </a:blip>
          <a:srcRect l="4695" t="9662" r="26098"/>
          <a:stretch/>
        </p:blipFill>
        <p:spPr>
          <a:xfrm>
            <a:off x="5559602" y="1433059"/>
            <a:ext cx="3120238" cy="2709456"/>
          </a:xfrm>
          <a:prstGeom prst="rect">
            <a:avLst/>
          </a:prstGeom>
        </p:spPr>
      </p:pic>
      <p:sp>
        <p:nvSpPr>
          <p:cNvPr id="11" name="TextBox 10"/>
          <p:cNvSpPr txBox="1"/>
          <p:nvPr/>
        </p:nvSpPr>
        <p:spPr>
          <a:xfrm>
            <a:off x="5203640" y="4518041"/>
            <a:ext cx="3968070" cy="1692771"/>
          </a:xfrm>
          <a:prstGeom prst="rect">
            <a:avLst/>
          </a:prstGeom>
          <a:noFill/>
        </p:spPr>
        <p:txBody>
          <a:bodyPr wrap="square" rtlCol="0">
            <a:spAutoFit/>
          </a:bodyPr>
          <a:lstStyle/>
          <a:p>
            <a:pPr marL="285750" indent="-285750">
              <a:buFont typeface="Arial"/>
              <a:buChar char="•"/>
            </a:pPr>
            <a:r>
              <a:rPr lang="en-US" sz="1800" i="1" dirty="0"/>
              <a:t>Staph. aureus </a:t>
            </a:r>
            <a:r>
              <a:rPr lang="en-US" sz="1800" dirty="0"/>
              <a:t>CC398 core genome discrete-trait mapping by host. Branches are </a:t>
            </a:r>
            <a:r>
              <a:rPr lang="en-US" sz="1800" dirty="0" err="1"/>
              <a:t>coloured</a:t>
            </a:r>
            <a:r>
              <a:rPr lang="en-US" sz="1800" dirty="0"/>
              <a:t> according to inferred ancestral host (human or livestock) </a:t>
            </a:r>
          </a:p>
          <a:p>
            <a:r>
              <a:rPr lang="fr-FR" sz="1400" dirty="0"/>
              <a:t>	</a:t>
            </a:r>
            <a:r>
              <a:rPr lang="fr-FR" sz="1400" dirty="0" err="1"/>
              <a:t>Woolhouse</a:t>
            </a:r>
            <a:r>
              <a:rPr lang="fr-FR" sz="1400" dirty="0"/>
              <a:t> et al Phil Trans R Soc B 2015 </a:t>
            </a:r>
            <a:endParaRPr lang="en-US" sz="1400" dirty="0"/>
          </a:p>
        </p:txBody>
      </p:sp>
      <p:pic>
        <p:nvPicPr>
          <p:cNvPr id="7" name="Picture 6">
            <a:extLst>
              <a:ext uri="{FF2B5EF4-FFF2-40B4-BE49-F238E27FC236}">
                <a16:creationId xmlns:a16="http://schemas.microsoft.com/office/drawing/2014/main" id="{9E578EEA-4460-237B-0661-36B8C7A83B4A}"/>
              </a:ext>
            </a:extLst>
          </p:cNvPr>
          <p:cNvPicPr>
            <a:picLocks noChangeAspect="1"/>
          </p:cNvPicPr>
          <p:nvPr/>
        </p:nvPicPr>
        <p:blipFill>
          <a:blip r:embed="rId4"/>
          <a:stretch>
            <a:fillRect/>
          </a:stretch>
        </p:blipFill>
        <p:spPr>
          <a:xfrm>
            <a:off x="9617451" y="3540234"/>
            <a:ext cx="1901093" cy="2539269"/>
          </a:xfrm>
          <a:prstGeom prst="rect">
            <a:avLst/>
          </a:prstGeom>
        </p:spPr>
      </p:pic>
      <p:pic>
        <p:nvPicPr>
          <p:cNvPr id="8" name="Picture 7">
            <a:extLst>
              <a:ext uri="{FF2B5EF4-FFF2-40B4-BE49-F238E27FC236}">
                <a16:creationId xmlns:a16="http://schemas.microsoft.com/office/drawing/2014/main" id="{F36F7520-F3D6-4B56-FC50-D1EF0D19DA36}"/>
              </a:ext>
            </a:extLst>
          </p:cNvPr>
          <p:cNvPicPr>
            <a:picLocks noChangeAspect="1"/>
          </p:cNvPicPr>
          <p:nvPr/>
        </p:nvPicPr>
        <p:blipFill>
          <a:blip r:embed="rId5"/>
          <a:stretch>
            <a:fillRect/>
          </a:stretch>
        </p:blipFill>
        <p:spPr>
          <a:xfrm>
            <a:off x="9637999" y="1345700"/>
            <a:ext cx="2164357" cy="2055327"/>
          </a:xfrm>
          <a:prstGeom prst="rect">
            <a:avLst/>
          </a:prstGeom>
        </p:spPr>
      </p:pic>
      <p:pic>
        <p:nvPicPr>
          <p:cNvPr id="3" name="Picture 2">
            <a:extLst>
              <a:ext uri="{FF2B5EF4-FFF2-40B4-BE49-F238E27FC236}">
                <a16:creationId xmlns:a16="http://schemas.microsoft.com/office/drawing/2014/main" id="{8DA2FA1D-283E-4C73-C4B8-F48C310E8ACB}"/>
              </a:ext>
            </a:extLst>
          </p:cNvPr>
          <p:cNvPicPr>
            <a:picLocks noChangeAspect="1"/>
          </p:cNvPicPr>
          <p:nvPr/>
        </p:nvPicPr>
        <p:blipFill>
          <a:blip r:embed="rId6"/>
          <a:stretch>
            <a:fillRect/>
          </a:stretch>
        </p:blipFill>
        <p:spPr>
          <a:xfrm>
            <a:off x="478831" y="1260475"/>
            <a:ext cx="4724809" cy="3383573"/>
          </a:xfrm>
          <a:prstGeom prst="rect">
            <a:avLst/>
          </a:prstGeom>
        </p:spPr>
      </p:pic>
    </p:spTree>
    <p:extLst>
      <p:ext uri="{BB962C8B-B14F-4D97-AF65-F5344CB8AC3E}">
        <p14:creationId xmlns:p14="http://schemas.microsoft.com/office/powerpoint/2010/main" val="3510246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2">
      <a:dk1>
        <a:srgbClr val="2F4354"/>
      </a:dk1>
      <a:lt1>
        <a:sysClr val="window" lastClr="FFFFFF"/>
      </a:lt1>
      <a:dk2>
        <a:srgbClr val="0C0037"/>
      </a:dk2>
      <a:lt2>
        <a:srgbClr val="99B7C0"/>
      </a:lt2>
      <a:accent1>
        <a:srgbClr val="49BCD1"/>
      </a:accent1>
      <a:accent2>
        <a:srgbClr val="71BB32"/>
      </a:accent2>
      <a:accent3>
        <a:srgbClr val="F2792C"/>
      </a:accent3>
      <a:accent4>
        <a:srgbClr val="CF0026"/>
      </a:accent4>
      <a:accent5>
        <a:srgbClr val="FBAC12"/>
      </a:accent5>
      <a:accent6>
        <a:srgbClr val="EE7394"/>
      </a:accent6>
      <a:hlink>
        <a:srgbClr val="0E78C1"/>
      </a:hlink>
      <a:folHlink>
        <a:srgbClr val="A957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Custom 2">
      <a:dk1>
        <a:srgbClr val="2F4354"/>
      </a:dk1>
      <a:lt1>
        <a:sysClr val="window" lastClr="FFFFFF"/>
      </a:lt1>
      <a:dk2>
        <a:srgbClr val="0C0037"/>
      </a:dk2>
      <a:lt2>
        <a:srgbClr val="99B7C0"/>
      </a:lt2>
      <a:accent1>
        <a:srgbClr val="49BCD1"/>
      </a:accent1>
      <a:accent2>
        <a:srgbClr val="71BB32"/>
      </a:accent2>
      <a:accent3>
        <a:srgbClr val="F2792C"/>
      </a:accent3>
      <a:accent4>
        <a:srgbClr val="CF0026"/>
      </a:accent4>
      <a:accent5>
        <a:srgbClr val="FBAC12"/>
      </a:accent5>
      <a:accent6>
        <a:srgbClr val="EE7394"/>
      </a:accent6>
      <a:hlink>
        <a:srgbClr val="0E78C1"/>
      </a:hlink>
      <a:folHlink>
        <a:srgbClr val="A957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PT-template-standard_August15">
  <a:themeElements>
    <a:clrScheme name="The University of Sydney_Color Theme">
      <a:dk1>
        <a:sysClr val="windowText" lastClr="000000"/>
      </a:dk1>
      <a:lt1>
        <a:sysClr val="window" lastClr="FFFFFF"/>
      </a:lt1>
      <a:dk2>
        <a:srgbClr val="0148A4"/>
      </a:dk2>
      <a:lt2>
        <a:srgbClr val="EEECE1"/>
      </a:lt2>
      <a:accent1>
        <a:srgbClr val="E64626"/>
      </a:accent1>
      <a:accent2>
        <a:srgbClr val="EF8025"/>
      </a:accent2>
      <a:accent3>
        <a:srgbClr val="FFB800"/>
      </a:accent3>
      <a:accent4>
        <a:srgbClr val="5C923E"/>
      </a:accent4>
      <a:accent5>
        <a:srgbClr val="5496DB"/>
      </a:accent5>
      <a:accent6>
        <a:srgbClr val="0148A4"/>
      </a:accent6>
      <a:hlink>
        <a:srgbClr val="E64626"/>
      </a:hlink>
      <a:folHlink>
        <a:srgbClr val="F05133"/>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1240</TotalTime>
  <Words>2823</Words>
  <Application>Microsoft Office PowerPoint</Application>
  <PresentationFormat>Widescreen</PresentationFormat>
  <Paragraphs>341</Paragraphs>
  <Slides>35</Slides>
  <Notes>21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35</vt:i4>
      </vt:variant>
    </vt:vector>
  </HeadingPairs>
  <TitlesOfParts>
    <vt:vector size="48" baseType="lpstr">
      <vt:lpstr>Arial</vt:lpstr>
      <vt:lpstr>Arial Narrow</vt:lpstr>
      <vt:lpstr>Calibri</vt:lpstr>
      <vt:lpstr>Calibri Light</vt:lpstr>
      <vt:lpstr>Gotham Book</vt:lpstr>
      <vt:lpstr>Lucida Grande</vt:lpstr>
      <vt:lpstr>Open Sans</vt:lpstr>
      <vt:lpstr>Open Sans Semibold</vt:lpstr>
      <vt:lpstr>Tw Cen MT</vt:lpstr>
      <vt:lpstr>Office Theme</vt:lpstr>
      <vt:lpstr>Custom Design</vt:lpstr>
      <vt:lpstr>1_Custom Design</vt:lpstr>
      <vt:lpstr>PPT-template-standard_August15</vt:lpstr>
      <vt:lpstr>Antimicrobial resistance (AMR) Parliamentary briefing Sept 21, 2022</vt:lpstr>
      <vt:lpstr>Overview</vt:lpstr>
      <vt:lpstr>What is Antimicrobial resistance (AMR)?</vt:lpstr>
      <vt:lpstr>PowerPoint Presentation</vt:lpstr>
      <vt:lpstr>PowerPoint Presentation</vt:lpstr>
      <vt:lpstr>Surveillance for infections and disease</vt:lpstr>
      <vt:lpstr>Mechanism of Antimicrobial Resistance (AMR) and its drivers</vt:lpstr>
      <vt:lpstr>Sources of AMR </vt:lpstr>
      <vt:lpstr>AMR is an Ecosystem Problem</vt:lpstr>
      <vt:lpstr>Sources of AMR International travel</vt:lpstr>
      <vt:lpstr>What is AMR important?- Cost and patient outcomes</vt:lpstr>
      <vt:lpstr>Current healthcare depends  on antibiotics</vt:lpstr>
      <vt:lpstr>Resistant organisms</vt:lpstr>
      <vt:lpstr>Burden of infections with antibiotic-resistant bacteria in DALYs, EU  by age group 2015</vt:lpstr>
      <vt:lpstr>Global deaths (counts) attributable to and associated with bacterial antimicrobial resistance by infectious syndrome, 2019 </vt:lpstr>
      <vt:lpstr>All-age rate of deaths attributable to and associated with bacterial antimicrobial resistance by Global Burden of Disease region, 2019 </vt:lpstr>
      <vt:lpstr>PowerPoint Presentation</vt:lpstr>
      <vt:lpstr>PowerPoint Presentation</vt:lpstr>
      <vt:lpstr>Antimicrobial resistance in Australia MRSA Staphylococcus aureus (Golden Staph)</vt:lpstr>
      <vt:lpstr>Antimicrobial resistance in Australia Vancomycin Resistant Enterococci (VRE)</vt:lpstr>
      <vt:lpstr>Antimicrobial resistance in Australia Enterobacteriaceae</vt:lpstr>
      <vt:lpstr>AMR in Australia Fluoroquinolone resistant E. coli increased in Australia from 2014 to 2020/2021</vt:lpstr>
      <vt:lpstr>Antimicrobial use and appropriateness in Australia </vt:lpstr>
      <vt:lpstr> Volume of Use in hospitals NAUSP and NAPS  </vt:lpstr>
      <vt:lpstr>Volume of use community</vt:lpstr>
      <vt:lpstr>PowerPoint Presentation</vt:lpstr>
      <vt:lpstr>Metropolitan vs Rural /Regional hospitals Private hospitals Private laboratories</vt:lpstr>
      <vt:lpstr>Response to AMR Strategies</vt:lpstr>
      <vt:lpstr>Intervention Strategies to tackle AMR</vt:lpstr>
      <vt:lpstr>Better data linkages to  help improve antimicrobial prescribing and use </vt:lpstr>
      <vt:lpstr>Infection prevention and control of AMR</vt:lpstr>
      <vt:lpstr>Antimicrobial stewardship (AMS)</vt:lpstr>
      <vt:lpstr>PowerPoint Presentation</vt:lpstr>
      <vt:lpstr>Concluding remarks</vt:lpstr>
      <vt:lpstr>Acknowledgements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Jones</dc:creator>
  <cp:lastModifiedBy>Cheryl Jones</cp:lastModifiedBy>
  <cp:revision>48</cp:revision>
  <dcterms:created xsi:type="dcterms:W3CDTF">2017-06-27T22:49:32Z</dcterms:created>
  <dcterms:modified xsi:type="dcterms:W3CDTF">2022-09-20T23:19:10Z</dcterms:modified>
</cp:coreProperties>
</file>