
<file path=[Content_Types].xml><?xml version="1.0" encoding="utf-8"?>
<Types xmlns="http://schemas.openxmlformats.org/package/2006/content-types">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theme/theme3.xml" ContentType="application/vnd.openxmlformats-officedocument.theme+xml"/>
  <Override PartName="/ppt/drawings/drawing2.xml" ContentType="application/vnd.openxmlformats-officedocument.drawingml.chartshapes+xml"/>
  <Override PartName="/ppt/theme/themeOverride5.xml" ContentType="application/vnd.openxmlformats-officedocument.themeOverrid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charts/chart17.xml" ContentType="application/vnd.openxmlformats-officedocument.drawingml.char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charts/chart15.xml" ContentType="application/vnd.openxmlformats-officedocument.drawingml.chart+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drawings/drawing9.xml" ContentType="application/vnd.openxmlformats-officedocument.drawingml.chartshapes+xml"/>
  <Override PartName="/ppt/drawings/drawing13.xml" ContentType="application/vnd.openxmlformats-officedocument.drawingml.chartshapes+xml"/>
  <Override PartName="/ppt/charts/chart3.xml" ContentType="application/vnd.openxmlformats-officedocument.drawingml.chart+xml"/>
  <Override PartName="/ppt/charts/chart5.xml" ContentType="application/vnd.openxmlformats-officedocument.drawingml.chart+xml"/>
  <Override PartName="/ppt/drawings/drawing7.xml" ContentType="application/vnd.openxmlformats-officedocument.drawingml.chartshapes+xml"/>
  <Default Extension="xlsx" ContentType="application/vnd.openxmlformats-officedocument.spreadsheetml.sheet"/>
  <Override PartName="/ppt/drawings/drawing11.xml" ContentType="application/vnd.openxmlformats-officedocument.drawingml.chartshap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drawings/drawing5.xml" ContentType="application/vnd.openxmlformats-officedocument.drawingml.chartshap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drawings/drawing3.xml" ContentType="application/vnd.openxmlformats-officedocument.drawingml.chartshapes+xml"/>
  <Default Extension="png" ContentType="image/png"/>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rawings/drawing1.xml" ContentType="application/vnd.openxmlformats-officedocument.drawingml.chartshapes+xml"/>
  <Override PartName="/ppt/theme/themeOverride6.xml" ContentType="application/vnd.openxmlformats-officedocument.themeOverride+xml"/>
  <Override PartName="/ppt/charts/chart18.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theme/themeOverride4.xml" ContentType="application/vnd.openxmlformats-officedocument.themeOverride+xml"/>
  <Default Extension="emf" ContentType="image/x-emf"/>
  <Override PartName="/ppt/charts/chart16.xml" ContentType="application/vnd.openxmlformats-officedocument.drawingml.char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hart6.xml" ContentType="application/vnd.openxmlformats-officedocument.drawingml.chart+xml"/>
  <Override PartName="/ppt/charts/chart10.xml" ContentType="application/vnd.openxmlformats-officedocument.drawingml.chart+xml"/>
  <Override PartName="/ppt/drawings/drawing14.xml" ContentType="application/vnd.openxmlformats-officedocument.drawingml.chartshapes+xml"/>
  <Default Extension="vml" ContentType="application/vnd.openxmlformats-officedocument.vmlDrawing"/>
  <Override PartName="/ppt/charts/chart4.xml" ContentType="application/vnd.openxmlformats-officedocument.drawingml.chart+xml"/>
  <Override PartName="/ppt/drawings/drawing8.xml" ContentType="application/vnd.openxmlformats-officedocument.drawingml.chartshapes+xml"/>
  <Override PartName="/ppt/drawings/drawing12.xml" ContentType="application/vnd.openxmlformats-officedocument.drawingml.chartshapes+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drawings/drawing6.xml" ContentType="application/vnd.openxmlformats-officedocument.drawingml.chartshapes+xml"/>
  <Override PartName="/ppt/drawings/drawing10.xml" ContentType="application/vnd.openxmlformats-officedocument.drawingml.chartshapes+xml"/>
  <Override PartName="/ppt/theme/themeOverride9.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drawings/drawing4.xml" ContentType="application/vnd.openxmlformats-officedocument.drawingml.chartshapes+xml"/>
  <Override PartName="/ppt/theme/themeOverride7.xml" ContentType="application/vnd.openxmlformats-officedocument.themeOverr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37"/>
  </p:notesMasterIdLst>
  <p:handoutMasterIdLst>
    <p:handoutMasterId r:id="rId38"/>
  </p:handoutMasterIdLst>
  <p:sldIdLst>
    <p:sldId id="400" r:id="rId2"/>
    <p:sldId id="381" r:id="rId3"/>
    <p:sldId id="423" r:id="rId4"/>
    <p:sldId id="403" r:id="rId5"/>
    <p:sldId id="449" r:id="rId6"/>
    <p:sldId id="450" r:id="rId7"/>
    <p:sldId id="405" r:id="rId8"/>
    <p:sldId id="425" r:id="rId9"/>
    <p:sldId id="409" r:id="rId10"/>
    <p:sldId id="407" r:id="rId11"/>
    <p:sldId id="408" r:id="rId12"/>
    <p:sldId id="426" r:id="rId13"/>
    <p:sldId id="448" r:id="rId14"/>
    <p:sldId id="444" r:id="rId15"/>
    <p:sldId id="427" r:id="rId16"/>
    <p:sldId id="428" r:id="rId17"/>
    <p:sldId id="429" r:id="rId18"/>
    <p:sldId id="410" r:id="rId19"/>
    <p:sldId id="411" r:id="rId20"/>
    <p:sldId id="415" r:id="rId21"/>
    <p:sldId id="417" r:id="rId22"/>
    <p:sldId id="418" r:id="rId23"/>
    <p:sldId id="419" r:id="rId24"/>
    <p:sldId id="416" r:id="rId25"/>
    <p:sldId id="433" r:id="rId26"/>
    <p:sldId id="434" r:id="rId27"/>
    <p:sldId id="451" r:id="rId28"/>
    <p:sldId id="432" r:id="rId29"/>
    <p:sldId id="435" r:id="rId30"/>
    <p:sldId id="438" r:id="rId31"/>
    <p:sldId id="437" r:id="rId32"/>
    <p:sldId id="452" r:id="rId33"/>
    <p:sldId id="455" r:id="rId34"/>
    <p:sldId id="456" r:id="rId35"/>
    <p:sldId id="401" r:id="rId36"/>
  </p:sldIdLst>
  <p:sldSz cx="9906000" cy="6858000" type="A4"/>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4DEFA"/>
    <a:srgbClr val="F68B33"/>
    <a:srgbClr val="D4582A"/>
    <a:srgbClr val="FEC35A"/>
    <a:srgbClr val="A02226"/>
    <a:srgbClr val="621214"/>
    <a:srgbClr val="D9D9D9"/>
    <a:srgbClr val="FFE07F"/>
    <a:srgbClr val="FFFFFF"/>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680" autoAdjust="0"/>
    <p:restoredTop sz="94660" autoAdjust="0"/>
  </p:normalViewPr>
  <p:slideViewPr>
    <p:cSldViewPr>
      <p:cViewPr>
        <p:scale>
          <a:sx n="100" d="100"/>
          <a:sy n="100" d="100"/>
        </p:scale>
        <p:origin x="-864" y="-420"/>
      </p:cViewPr>
      <p:guideLst>
        <p:guide orient="horz" pos="626"/>
        <p:guide orient="horz" pos="4065"/>
        <p:guide orient="horz" pos="708"/>
        <p:guide orient="horz" pos="1137"/>
        <p:guide orient="horz" pos="216"/>
        <p:guide pos="3120"/>
        <p:guide pos="398"/>
        <p:guide pos="584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p:cViewPr varScale="1">
        <p:scale>
          <a:sx n="84" d="100"/>
          <a:sy n="84" d="100"/>
        </p:scale>
        <p:origin x="-3084" y="-78"/>
      </p:cViewPr>
      <p:guideLst>
        <p:guide orient="horz" pos="3131"/>
        <p:guide pos="2144"/>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oleObject" Target="file:///\\is-fs1b\grattan-institute\Programs\Health\Waste%20agenda\Modules\Excess%20Drug%20Prices\FINAL_Bad_Drug_Deal_07032013%20REAL.xlsx" TargetMode="External"/><Relationship Id="rId1" Type="http://schemas.openxmlformats.org/officeDocument/2006/relationships/themeOverride" Target="../theme/themeOverride6.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file:///\\is-fs1b\grattan-institute\Programs\Health\Waste%20agenda\Modules\Excess%20Drug%20Prices\FINAL_Bad_Drug_Deal_07032013%20REAL.xlsx" TargetMode="External"/><Relationship Id="rId1" Type="http://schemas.openxmlformats.org/officeDocument/2006/relationships/themeOverride" Target="../theme/themeOverride7.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Office_Excel_Worksheet1.xlsx"/><Relationship Id="rId1" Type="http://schemas.openxmlformats.org/officeDocument/2006/relationships/themeOverride" Target="../theme/themeOverride8.xml"/></Relationships>
</file>

<file path=ppt/charts/_rels/chart1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NULL" TargetMode="Externa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Office_Excel_Worksheet2.xlsx"/><Relationship Id="rId1" Type="http://schemas.openxmlformats.org/officeDocument/2006/relationships/themeOverride" Target="../theme/themeOverride9.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oleObject" Target="file:///\\is-fs1b\grattan-institute\Programs\Health\Waste%20agenda\Modules\Excess%20Drug%20Prices\FINAL_Bad_Drug_Deal_07032013%20REAL.xlsx" TargetMode="External"/><Relationship Id="rId1" Type="http://schemas.openxmlformats.org/officeDocument/2006/relationships/themeOverride" Target="../theme/themeOverride10.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Office_Excel_Worksheet3.xlsx"/><Relationship Id="rId1" Type="http://schemas.openxmlformats.org/officeDocument/2006/relationships/themeOverride" Target="../theme/themeOverride11.xml"/></Relationships>
</file>

<file path=ppt/charts/_rels/chart18.xml.rels><?xml version="1.0" encoding="UTF-8" standalone="yes"?>
<Relationships xmlns="http://schemas.openxmlformats.org/package/2006/relationships"><Relationship Id="rId1" Type="http://schemas.openxmlformats.org/officeDocument/2006/relationships/oleObject" Target="file:///\\uom-file.unimelb.edu.au\814\Users\pbreadon\Desktop\rand.png.dat"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Chart%20in%20Microsoft%20PowerPoint"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C:\Documents%20and%20Settings\lginnivan\Desktop\New%20chart.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NULL"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NULL"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pbreadon\AppData\Local\Microsoft\Windows\Temporary%20Internet%20Files\Content.Outlook\0HHB8LZN\Book1.xlsx" TargetMode="Externa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oleObject" Target="file:///\\is-fs1b\grattan-institute\Programs\Health\Waste%20agenda\Modules\Excess%20Drug%20Prices\FINAL_Bad_Drug_Deal_07032013%20REAL.xlsx"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lang val="en-AU"/>
  <c:chart>
    <c:plotArea>
      <c:layout>
        <c:manualLayout>
          <c:layoutTarget val="inner"/>
          <c:xMode val="edge"/>
          <c:yMode val="edge"/>
          <c:x val="5.2894374416433312E-2"/>
          <c:y val="8.2461805555555573E-2"/>
          <c:w val="0.79934663865546263"/>
          <c:h val="0.84230833333333355"/>
        </c:manualLayout>
      </c:layout>
      <c:areaChart>
        <c:grouping val="stacked"/>
        <c:ser>
          <c:idx val="0"/>
          <c:order val="0"/>
          <c:tx>
            <c:strRef>
              <c:f>'Fig 10.2'!$G$33</c:f>
              <c:strCache>
                <c:ptCount val="1"/>
                <c:pt idx="0">
                  <c:v>General</c:v>
                </c:pt>
              </c:strCache>
            </c:strRef>
          </c:tx>
          <c:cat>
            <c:strRef>
              <c:f>'Fig 10.2'!$A$68:$A$97</c:f>
              <c:strCache>
                <c:ptCount val="30"/>
                <c:pt idx="0">
                  <c:v>1982-83</c:v>
                </c:pt>
                <c:pt idx="1">
                  <c:v>1983-84</c:v>
                </c:pt>
                <c:pt idx="2">
                  <c:v>1984-85</c:v>
                </c:pt>
                <c:pt idx="3">
                  <c:v>1985-86</c:v>
                </c:pt>
                <c:pt idx="4">
                  <c:v>1986-87</c:v>
                </c:pt>
                <c:pt idx="5">
                  <c:v>1987-88</c:v>
                </c:pt>
                <c:pt idx="6">
                  <c:v>1988-89</c:v>
                </c:pt>
                <c:pt idx="7">
                  <c:v>1989-90</c:v>
                </c:pt>
                <c:pt idx="8">
                  <c:v>1990-91</c:v>
                </c:pt>
                <c:pt idx="9">
                  <c:v>1991-92</c:v>
                </c:pt>
                <c:pt idx="10">
                  <c:v>1992-93</c:v>
                </c:pt>
                <c:pt idx="11">
                  <c:v>1993-94</c:v>
                </c:pt>
                <c:pt idx="12">
                  <c:v>1994-95</c:v>
                </c:pt>
                <c:pt idx="13">
                  <c:v>1995-96</c:v>
                </c:pt>
                <c:pt idx="14">
                  <c:v>1996-97</c:v>
                </c:pt>
                <c:pt idx="15">
                  <c:v>1997-98</c:v>
                </c:pt>
                <c:pt idx="16">
                  <c:v>1998-99</c:v>
                </c:pt>
                <c:pt idx="17">
                  <c:v>1999-2000</c:v>
                </c:pt>
                <c:pt idx="18">
                  <c:v>2000-01</c:v>
                </c:pt>
                <c:pt idx="19">
                  <c:v>2001-02</c:v>
                </c:pt>
                <c:pt idx="20">
                  <c:v>2002-03</c:v>
                </c:pt>
                <c:pt idx="21">
                  <c:v>2003-04</c:v>
                </c:pt>
                <c:pt idx="22">
                  <c:v>2004-05</c:v>
                </c:pt>
                <c:pt idx="23">
                  <c:v>2005-06</c:v>
                </c:pt>
                <c:pt idx="24">
                  <c:v>2006-07</c:v>
                </c:pt>
                <c:pt idx="25">
                  <c:v>2007-08</c:v>
                </c:pt>
                <c:pt idx="26">
                  <c:v>2008-09</c:v>
                </c:pt>
                <c:pt idx="27">
                  <c:v>2009-10</c:v>
                </c:pt>
                <c:pt idx="28">
                  <c:v>2010-11</c:v>
                </c:pt>
                <c:pt idx="29">
                  <c:v>2011-12</c:v>
                </c:pt>
              </c:strCache>
            </c:strRef>
          </c:cat>
          <c:val>
            <c:numRef>
              <c:f>'Fig 10.2'!$G$68:$G$97</c:f>
              <c:numCache>
                <c:formatCode>#,##0.00_);\(#,##0.00\)</c:formatCode>
                <c:ptCount val="30"/>
                <c:pt idx="0">
                  <c:v>0.391397315214286</c:v>
                </c:pt>
                <c:pt idx="1">
                  <c:v>0.31344956237260313</c:v>
                </c:pt>
                <c:pt idx="2">
                  <c:v>0.3800930284919784</c:v>
                </c:pt>
                <c:pt idx="3">
                  <c:v>0.34095905605925941</c:v>
                </c:pt>
                <c:pt idx="4">
                  <c:v>0.31596952202252271</c:v>
                </c:pt>
                <c:pt idx="5">
                  <c:v>0.23427916024789924</c:v>
                </c:pt>
                <c:pt idx="6">
                  <c:v>0.25737602692578132</c:v>
                </c:pt>
                <c:pt idx="7">
                  <c:v>0.30742595035144954</c:v>
                </c:pt>
                <c:pt idx="8">
                  <c:v>0.26689395762372875</c:v>
                </c:pt>
                <c:pt idx="9">
                  <c:v>0.36000480927939932</c:v>
                </c:pt>
                <c:pt idx="10">
                  <c:v>0.51011499678845251</c:v>
                </c:pt>
                <c:pt idx="11">
                  <c:v>0.59906385154983677</c:v>
                </c:pt>
                <c:pt idx="12">
                  <c:v>0.61056652375703768</c:v>
                </c:pt>
                <c:pt idx="13">
                  <c:v>0.69811753622490924</c:v>
                </c:pt>
                <c:pt idx="14">
                  <c:v>0.69275816341570184</c:v>
                </c:pt>
                <c:pt idx="15">
                  <c:v>0.76264834383607816</c:v>
                </c:pt>
                <c:pt idx="16">
                  <c:v>0.84735760015501471</c:v>
                </c:pt>
                <c:pt idx="17">
                  <c:v>0.90704909268596301</c:v>
                </c:pt>
                <c:pt idx="18">
                  <c:v>1.0789182154445958</c:v>
                </c:pt>
                <c:pt idx="19">
                  <c:v>1.1114363569814318</c:v>
                </c:pt>
                <c:pt idx="20">
                  <c:v>1.1836449055541236</c:v>
                </c:pt>
                <c:pt idx="21">
                  <c:v>1.2739420878314458</c:v>
                </c:pt>
                <c:pt idx="22">
                  <c:v>1.3143710512269939</c:v>
                </c:pt>
                <c:pt idx="23">
                  <c:v>1.2699398061050118</c:v>
                </c:pt>
                <c:pt idx="24">
                  <c:v>1.2266449196143188</c:v>
                </c:pt>
                <c:pt idx="25">
                  <c:v>1.3586143618428739</c:v>
                </c:pt>
                <c:pt idx="26">
                  <c:v>1.5529131552164499</c:v>
                </c:pt>
                <c:pt idx="27">
                  <c:v>1.6285298510880171</c:v>
                </c:pt>
                <c:pt idx="28">
                  <c:v>1.6733506888132097</c:v>
                </c:pt>
                <c:pt idx="29">
                  <c:v>1.6619402879999994</c:v>
                </c:pt>
              </c:numCache>
            </c:numRef>
          </c:val>
        </c:ser>
        <c:ser>
          <c:idx val="1"/>
          <c:order val="1"/>
          <c:tx>
            <c:strRef>
              <c:f>'Fig 10.2'!$H$33</c:f>
              <c:strCache>
                <c:ptCount val="1"/>
                <c:pt idx="0">
                  <c:v>Pensioner/concession</c:v>
                </c:pt>
              </c:strCache>
            </c:strRef>
          </c:tx>
          <c:spPr>
            <a:ln>
              <a:solidFill>
                <a:schemeClr val="accent2"/>
              </a:solidFill>
            </a:ln>
          </c:spPr>
          <c:cat>
            <c:strRef>
              <c:f>'Fig 10.2'!$A$68:$A$97</c:f>
              <c:strCache>
                <c:ptCount val="30"/>
                <c:pt idx="0">
                  <c:v>1982-83</c:v>
                </c:pt>
                <c:pt idx="1">
                  <c:v>1983-84</c:v>
                </c:pt>
                <c:pt idx="2">
                  <c:v>1984-85</c:v>
                </c:pt>
                <c:pt idx="3">
                  <c:v>1985-86</c:v>
                </c:pt>
                <c:pt idx="4">
                  <c:v>1986-87</c:v>
                </c:pt>
                <c:pt idx="5">
                  <c:v>1987-88</c:v>
                </c:pt>
                <c:pt idx="6">
                  <c:v>1988-89</c:v>
                </c:pt>
                <c:pt idx="7">
                  <c:v>1989-90</c:v>
                </c:pt>
                <c:pt idx="8">
                  <c:v>1990-91</c:v>
                </c:pt>
                <c:pt idx="9">
                  <c:v>1991-92</c:v>
                </c:pt>
                <c:pt idx="10">
                  <c:v>1992-93</c:v>
                </c:pt>
                <c:pt idx="11">
                  <c:v>1993-94</c:v>
                </c:pt>
                <c:pt idx="12">
                  <c:v>1994-95</c:v>
                </c:pt>
                <c:pt idx="13">
                  <c:v>1995-96</c:v>
                </c:pt>
                <c:pt idx="14">
                  <c:v>1996-97</c:v>
                </c:pt>
                <c:pt idx="15">
                  <c:v>1997-98</c:v>
                </c:pt>
                <c:pt idx="16">
                  <c:v>1998-99</c:v>
                </c:pt>
                <c:pt idx="17">
                  <c:v>1999-2000</c:v>
                </c:pt>
                <c:pt idx="18">
                  <c:v>2000-01</c:v>
                </c:pt>
                <c:pt idx="19">
                  <c:v>2001-02</c:v>
                </c:pt>
                <c:pt idx="20">
                  <c:v>2002-03</c:v>
                </c:pt>
                <c:pt idx="21">
                  <c:v>2003-04</c:v>
                </c:pt>
                <c:pt idx="22">
                  <c:v>2004-05</c:v>
                </c:pt>
                <c:pt idx="23">
                  <c:v>2005-06</c:v>
                </c:pt>
                <c:pt idx="24">
                  <c:v>2006-07</c:v>
                </c:pt>
                <c:pt idx="25">
                  <c:v>2007-08</c:v>
                </c:pt>
                <c:pt idx="26">
                  <c:v>2008-09</c:v>
                </c:pt>
                <c:pt idx="27">
                  <c:v>2009-10</c:v>
                </c:pt>
                <c:pt idx="28">
                  <c:v>2010-11</c:v>
                </c:pt>
                <c:pt idx="29">
                  <c:v>2011-12</c:v>
                </c:pt>
              </c:strCache>
            </c:strRef>
          </c:cat>
          <c:val>
            <c:numRef>
              <c:f>'Fig 10.2'!$H$68:$H$97</c:f>
              <c:numCache>
                <c:formatCode>#,##0.00_);\(#,##0.00\)</c:formatCode>
                <c:ptCount val="30"/>
                <c:pt idx="0">
                  <c:v>0.8429787234047621</c:v>
                </c:pt>
                <c:pt idx="1">
                  <c:v>0.86899731693150728</c:v>
                </c:pt>
                <c:pt idx="2">
                  <c:v>0.95289358079144348</c:v>
                </c:pt>
                <c:pt idx="3">
                  <c:v>0.98439925599999989</c:v>
                </c:pt>
                <c:pt idx="4">
                  <c:v>1.0299167525360358</c:v>
                </c:pt>
                <c:pt idx="5">
                  <c:v>1.2034164718949578</c:v>
                </c:pt>
                <c:pt idx="6">
                  <c:v>1.557642559714844</c:v>
                </c:pt>
                <c:pt idx="7">
                  <c:v>1.5517805237391304</c:v>
                </c:pt>
                <c:pt idx="8">
                  <c:v>1.6331861530440677</c:v>
                </c:pt>
                <c:pt idx="9">
                  <c:v>1.5051657939472445</c:v>
                </c:pt>
                <c:pt idx="10">
                  <c:v>1.8203480641271221</c:v>
                </c:pt>
                <c:pt idx="11">
                  <c:v>2.1480442762346401</c:v>
                </c:pt>
                <c:pt idx="12">
                  <c:v>2.3797466740031821</c:v>
                </c:pt>
                <c:pt idx="13">
                  <c:v>2.615308999195149</c:v>
                </c:pt>
                <c:pt idx="14">
                  <c:v>2.7816970919534345</c:v>
                </c:pt>
                <c:pt idx="15">
                  <c:v>3.0119989855772449</c:v>
                </c:pt>
                <c:pt idx="16">
                  <c:v>3.2480832079725985</c:v>
                </c:pt>
                <c:pt idx="17">
                  <c:v>3.6807017342344452</c:v>
                </c:pt>
                <c:pt idx="18">
                  <c:v>4.1229909035759196</c:v>
                </c:pt>
                <c:pt idx="19">
                  <c:v>4.4311457825490761</c:v>
                </c:pt>
                <c:pt idx="20">
                  <c:v>4.7004438257293835</c:v>
                </c:pt>
                <c:pt idx="21">
                  <c:v>4.9923279297786163</c:v>
                </c:pt>
                <c:pt idx="22">
                  <c:v>5.1706576318233131</c:v>
                </c:pt>
                <c:pt idx="23">
                  <c:v>5.1424183495417655</c:v>
                </c:pt>
                <c:pt idx="24">
                  <c:v>5.0722301558360305</c:v>
                </c:pt>
                <c:pt idx="25">
                  <c:v>5.2635479648125703</c:v>
                </c:pt>
                <c:pt idx="26">
                  <c:v>5.536128767857142</c:v>
                </c:pt>
                <c:pt idx="27">
                  <c:v>5.7997356533552473</c:v>
                </c:pt>
                <c:pt idx="28">
                  <c:v>5.8689635582394155</c:v>
                </c:pt>
                <c:pt idx="29">
                  <c:v>5.8662638310000004</c:v>
                </c:pt>
              </c:numCache>
            </c:numRef>
          </c:val>
        </c:ser>
        <c:ser>
          <c:idx val="2"/>
          <c:order val="2"/>
          <c:tx>
            <c:strRef>
              <c:f>'Fig 10.2'!$I$33</c:f>
              <c:strCache>
                <c:ptCount val="1"/>
                <c:pt idx="0">
                  <c:v>Other</c:v>
                </c:pt>
              </c:strCache>
            </c:strRef>
          </c:tx>
          <c:spPr>
            <a:ln>
              <a:solidFill>
                <a:schemeClr val="accent3"/>
              </a:solidFill>
            </a:ln>
          </c:spPr>
          <c:cat>
            <c:strRef>
              <c:f>'Fig 10.2'!$A$68:$A$97</c:f>
              <c:strCache>
                <c:ptCount val="30"/>
                <c:pt idx="0">
                  <c:v>1982-83</c:v>
                </c:pt>
                <c:pt idx="1">
                  <c:v>1983-84</c:v>
                </c:pt>
                <c:pt idx="2">
                  <c:v>1984-85</c:v>
                </c:pt>
                <c:pt idx="3">
                  <c:v>1985-86</c:v>
                </c:pt>
                <c:pt idx="4">
                  <c:v>1986-87</c:v>
                </c:pt>
                <c:pt idx="5">
                  <c:v>1987-88</c:v>
                </c:pt>
                <c:pt idx="6">
                  <c:v>1988-89</c:v>
                </c:pt>
                <c:pt idx="7">
                  <c:v>1989-90</c:v>
                </c:pt>
                <c:pt idx="8">
                  <c:v>1990-91</c:v>
                </c:pt>
                <c:pt idx="9">
                  <c:v>1991-92</c:v>
                </c:pt>
                <c:pt idx="10">
                  <c:v>1992-93</c:v>
                </c:pt>
                <c:pt idx="11">
                  <c:v>1993-94</c:v>
                </c:pt>
                <c:pt idx="12">
                  <c:v>1994-95</c:v>
                </c:pt>
                <c:pt idx="13">
                  <c:v>1995-96</c:v>
                </c:pt>
                <c:pt idx="14">
                  <c:v>1996-97</c:v>
                </c:pt>
                <c:pt idx="15">
                  <c:v>1997-98</c:v>
                </c:pt>
                <c:pt idx="16">
                  <c:v>1998-99</c:v>
                </c:pt>
                <c:pt idx="17">
                  <c:v>1999-2000</c:v>
                </c:pt>
                <c:pt idx="18">
                  <c:v>2000-01</c:v>
                </c:pt>
                <c:pt idx="19">
                  <c:v>2001-02</c:v>
                </c:pt>
                <c:pt idx="20">
                  <c:v>2002-03</c:v>
                </c:pt>
                <c:pt idx="21">
                  <c:v>2003-04</c:v>
                </c:pt>
                <c:pt idx="22">
                  <c:v>2004-05</c:v>
                </c:pt>
                <c:pt idx="23">
                  <c:v>2005-06</c:v>
                </c:pt>
                <c:pt idx="24">
                  <c:v>2006-07</c:v>
                </c:pt>
                <c:pt idx="25">
                  <c:v>2007-08</c:v>
                </c:pt>
                <c:pt idx="26">
                  <c:v>2008-09</c:v>
                </c:pt>
                <c:pt idx="27">
                  <c:v>2009-10</c:v>
                </c:pt>
                <c:pt idx="28">
                  <c:v>2010-11</c:v>
                </c:pt>
                <c:pt idx="29">
                  <c:v>2011-12</c:v>
                </c:pt>
              </c:strCache>
            </c:strRef>
          </c:cat>
          <c:val>
            <c:numRef>
              <c:f>'Fig 10.2'!$I$68:$I$97</c:f>
              <c:numCache>
                <c:formatCode>#,##0.00_);\(#,##0.00\)</c:formatCode>
                <c:ptCount val="30"/>
                <c:pt idx="0">
                  <c:v>4.3619217690476192E-2</c:v>
                </c:pt>
                <c:pt idx="1">
                  <c:v>4.7822423753424707E-2</c:v>
                </c:pt>
                <c:pt idx="2">
                  <c:v>4.7704298598930509E-2</c:v>
                </c:pt>
                <c:pt idx="3">
                  <c:v>4.7455801896296321E-2</c:v>
                </c:pt>
                <c:pt idx="4">
                  <c:v>5.272609773873882E-2</c:v>
                </c:pt>
                <c:pt idx="5">
                  <c:v>7.4665535634453814E-2</c:v>
                </c:pt>
                <c:pt idx="6">
                  <c:v>6.4704008429687529E-2</c:v>
                </c:pt>
                <c:pt idx="7">
                  <c:v>7.9283840996376836E-2</c:v>
                </c:pt>
                <c:pt idx="8">
                  <c:v>0.10960788221355941</c:v>
                </c:pt>
                <c:pt idx="9">
                  <c:v>0.16807353154924881</c:v>
                </c:pt>
                <c:pt idx="10">
                  <c:v>0.16863447778369392</c:v>
                </c:pt>
                <c:pt idx="11">
                  <c:v>0.19029982716339877</c:v>
                </c:pt>
                <c:pt idx="12">
                  <c:v>0.17420696269108291</c:v>
                </c:pt>
                <c:pt idx="13">
                  <c:v>0.20485179808181816</c:v>
                </c:pt>
                <c:pt idx="14">
                  <c:v>0.30617003280000016</c:v>
                </c:pt>
                <c:pt idx="15">
                  <c:v>0.38687475976047947</c:v>
                </c:pt>
                <c:pt idx="16">
                  <c:v>0.42314778278761084</c:v>
                </c:pt>
                <c:pt idx="17">
                  <c:v>0.45022220839363247</c:v>
                </c:pt>
                <c:pt idx="18">
                  <c:v>0.47497427633378947</c:v>
                </c:pt>
                <c:pt idx="19">
                  <c:v>0.52465680636604772</c:v>
                </c:pt>
                <c:pt idx="20">
                  <c:v>0.61384716494845371</c:v>
                </c:pt>
                <c:pt idx="21">
                  <c:v>0.71617484276729571</c:v>
                </c:pt>
                <c:pt idx="22">
                  <c:v>0.81860490797546015</c:v>
                </c:pt>
                <c:pt idx="23">
                  <c:v>0.90987112171837725</c:v>
                </c:pt>
                <c:pt idx="24">
                  <c:v>1.0216247113163965</c:v>
                </c:pt>
                <c:pt idx="25">
                  <c:v>1.0926475869809211</c:v>
                </c:pt>
                <c:pt idx="26">
                  <c:v>1.1680056277056281</c:v>
                </c:pt>
                <c:pt idx="27">
                  <c:v>1.3045966065747614</c:v>
                </c:pt>
                <c:pt idx="28">
                  <c:v>1.4457095975232188</c:v>
                </c:pt>
                <c:pt idx="29">
                  <c:v>1.7262999999999997</c:v>
                </c:pt>
              </c:numCache>
            </c:numRef>
          </c:val>
        </c:ser>
        <c:ser>
          <c:idx val="3"/>
          <c:order val="3"/>
          <c:tx>
            <c:strRef>
              <c:f>'Fig 10.2'!$J$33</c:f>
              <c:strCache>
                <c:ptCount val="1"/>
                <c:pt idx="0">
                  <c:v>Patient Contribution</c:v>
                </c:pt>
              </c:strCache>
            </c:strRef>
          </c:tx>
          <c:spPr>
            <a:ln w="25400">
              <a:noFill/>
            </a:ln>
          </c:spPr>
          <c:cat>
            <c:strRef>
              <c:f>'Fig 10.2'!$A$68:$A$97</c:f>
              <c:strCache>
                <c:ptCount val="30"/>
                <c:pt idx="0">
                  <c:v>1982-83</c:v>
                </c:pt>
                <c:pt idx="1">
                  <c:v>1983-84</c:v>
                </c:pt>
                <c:pt idx="2">
                  <c:v>1984-85</c:v>
                </c:pt>
                <c:pt idx="3">
                  <c:v>1985-86</c:v>
                </c:pt>
                <c:pt idx="4">
                  <c:v>1986-87</c:v>
                </c:pt>
                <c:pt idx="5">
                  <c:v>1987-88</c:v>
                </c:pt>
                <c:pt idx="6">
                  <c:v>1988-89</c:v>
                </c:pt>
                <c:pt idx="7">
                  <c:v>1989-90</c:v>
                </c:pt>
                <c:pt idx="8">
                  <c:v>1990-91</c:v>
                </c:pt>
                <c:pt idx="9">
                  <c:v>1991-92</c:v>
                </c:pt>
                <c:pt idx="10">
                  <c:v>1992-93</c:v>
                </c:pt>
                <c:pt idx="11">
                  <c:v>1993-94</c:v>
                </c:pt>
                <c:pt idx="12">
                  <c:v>1994-95</c:v>
                </c:pt>
                <c:pt idx="13">
                  <c:v>1995-96</c:v>
                </c:pt>
                <c:pt idx="14">
                  <c:v>1996-97</c:v>
                </c:pt>
                <c:pt idx="15">
                  <c:v>1997-98</c:v>
                </c:pt>
                <c:pt idx="16">
                  <c:v>1998-99</c:v>
                </c:pt>
                <c:pt idx="17">
                  <c:v>1999-2000</c:v>
                </c:pt>
                <c:pt idx="18">
                  <c:v>2000-01</c:v>
                </c:pt>
                <c:pt idx="19">
                  <c:v>2001-02</c:v>
                </c:pt>
                <c:pt idx="20">
                  <c:v>2002-03</c:v>
                </c:pt>
                <c:pt idx="21">
                  <c:v>2003-04</c:v>
                </c:pt>
                <c:pt idx="22">
                  <c:v>2004-05</c:v>
                </c:pt>
                <c:pt idx="23">
                  <c:v>2005-06</c:v>
                </c:pt>
                <c:pt idx="24">
                  <c:v>2006-07</c:v>
                </c:pt>
                <c:pt idx="25">
                  <c:v>2007-08</c:v>
                </c:pt>
                <c:pt idx="26">
                  <c:v>2008-09</c:v>
                </c:pt>
                <c:pt idx="27">
                  <c:v>2009-10</c:v>
                </c:pt>
                <c:pt idx="28">
                  <c:v>2010-11</c:v>
                </c:pt>
                <c:pt idx="29">
                  <c:v>2011-12</c:v>
                </c:pt>
              </c:strCache>
            </c:strRef>
          </c:cat>
          <c:val>
            <c:numRef>
              <c:f>'Fig 10.2'!$J$68:$J$97</c:f>
              <c:numCache>
                <c:formatCode>#,##0.00_);\(#,##0.00\)</c:formatCode>
                <c:ptCount val="30"/>
                <c:pt idx="0">
                  <c:v>0.52424813467857212</c:v>
                </c:pt>
                <c:pt idx="1">
                  <c:v>0.50862037275068495</c:v>
                </c:pt>
                <c:pt idx="2">
                  <c:v>0.59066218525133629</c:v>
                </c:pt>
                <c:pt idx="3">
                  <c:v>0.59880358047901261</c:v>
                </c:pt>
                <c:pt idx="4">
                  <c:v>0.42522578555855872</c:v>
                </c:pt>
                <c:pt idx="5">
                  <c:v>0.28677317610504222</c:v>
                </c:pt>
                <c:pt idx="6">
                  <c:v>0.32806787162109391</c:v>
                </c:pt>
                <c:pt idx="7">
                  <c:v>0.33404450872101465</c:v>
                </c:pt>
                <c:pt idx="8">
                  <c:v>0.37855299371525458</c:v>
                </c:pt>
                <c:pt idx="9">
                  <c:v>0.51354215856627672</c:v>
                </c:pt>
                <c:pt idx="10">
                  <c:v>0.59763300206755443</c:v>
                </c:pt>
                <c:pt idx="11">
                  <c:v>0.64524176317745074</c:v>
                </c:pt>
                <c:pt idx="12">
                  <c:v>0.70645388322321667</c:v>
                </c:pt>
                <c:pt idx="13">
                  <c:v>0.7229482726845462</c:v>
                </c:pt>
                <c:pt idx="14">
                  <c:v>0.78975409914119432</c:v>
                </c:pt>
                <c:pt idx="15">
                  <c:v>0.85278845135003034</c:v>
                </c:pt>
                <c:pt idx="16">
                  <c:v>0.88515376393569334</c:v>
                </c:pt>
                <c:pt idx="17">
                  <c:v>0.94133719381765535</c:v>
                </c:pt>
                <c:pt idx="18">
                  <c:v>1.0159695292749658</c:v>
                </c:pt>
                <c:pt idx="19">
                  <c:v>1.0668907302228114</c:v>
                </c:pt>
                <c:pt idx="20">
                  <c:v>1.1057011917216495</c:v>
                </c:pt>
                <c:pt idx="21">
                  <c:v>1.1772828603647807</c:v>
                </c:pt>
                <c:pt idx="22">
                  <c:v>1.2743008638601234</c:v>
                </c:pt>
                <c:pt idx="23">
                  <c:v>1.3377364589689738</c:v>
                </c:pt>
                <c:pt idx="24">
                  <c:v>1.3268108744595843</c:v>
                </c:pt>
                <c:pt idx="25">
                  <c:v>1.3323124145903487</c:v>
                </c:pt>
                <c:pt idx="26">
                  <c:v>1.4135705731103894</c:v>
                </c:pt>
                <c:pt idx="27">
                  <c:v>1.464895454415694</c:v>
                </c:pt>
                <c:pt idx="28">
                  <c:v>1.4663934925490183</c:v>
                </c:pt>
                <c:pt idx="29">
                  <c:v>1.50513762</c:v>
                </c:pt>
              </c:numCache>
            </c:numRef>
          </c:val>
        </c:ser>
        <c:axId val="79884672"/>
        <c:axId val="79886208"/>
      </c:areaChart>
      <c:catAx>
        <c:axId val="79884672"/>
        <c:scaling>
          <c:orientation val="minMax"/>
        </c:scaling>
        <c:axPos val="b"/>
        <c:tickLblPos val="nextTo"/>
        <c:txPr>
          <a:bodyPr/>
          <a:lstStyle/>
          <a:p>
            <a:pPr>
              <a:defRPr sz="1400"/>
            </a:pPr>
            <a:endParaRPr lang="en-US"/>
          </a:p>
        </c:txPr>
        <c:crossAx val="79886208"/>
        <c:crosses val="autoZero"/>
        <c:auto val="1"/>
        <c:lblAlgn val="ctr"/>
        <c:lblOffset val="100"/>
        <c:tickLblSkip val="5"/>
        <c:tickMarkSkip val="2"/>
      </c:catAx>
      <c:valAx>
        <c:axId val="79886208"/>
        <c:scaling>
          <c:orientation val="minMax"/>
          <c:min val="0"/>
        </c:scaling>
        <c:axPos val="l"/>
        <c:majorGridlines/>
        <c:numFmt formatCode="#,##0" sourceLinked="0"/>
        <c:tickLblPos val="nextTo"/>
        <c:txPr>
          <a:bodyPr/>
          <a:lstStyle/>
          <a:p>
            <a:pPr>
              <a:defRPr sz="1400"/>
            </a:pPr>
            <a:endParaRPr lang="en-US"/>
          </a:p>
        </c:txPr>
        <c:crossAx val="79884672"/>
        <c:crosses val="autoZero"/>
        <c:crossBetween val="midCat"/>
      </c:valAx>
    </c:plotArea>
    <c:plotVisOnly val="1"/>
    <c:dispBlanksAs val="zero"/>
  </c:chart>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plotArea>
      <c:layout>
        <c:manualLayout>
          <c:layoutTarget val="inner"/>
          <c:xMode val="edge"/>
          <c:yMode val="edge"/>
          <c:x val="6.0461484593837586E-2"/>
          <c:y val="5.6499307457653164E-2"/>
          <c:w val="0.93369668276420792"/>
          <c:h val="0.7586657079987158"/>
        </c:manualLayout>
      </c:layout>
      <c:barChart>
        <c:barDir val="col"/>
        <c:grouping val="stacked"/>
        <c:ser>
          <c:idx val="0"/>
          <c:order val="0"/>
          <c:tx>
            <c:strRef>
              <c:f>'Price reductions v benchmark'!$J$32</c:f>
              <c:strCache>
                <c:ptCount val="1"/>
                <c:pt idx="0">
                  <c:v>With price reduction</c:v>
                </c:pt>
              </c:strCache>
            </c:strRef>
          </c:tx>
          <c:spPr>
            <a:solidFill>
              <a:schemeClr val="accent3"/>
            </a:solidFill>
          </c:spPr>
          <c:cat>
            <c:strRef>
              <c:f>'Price reductions v benchmark'!$I$33:$I$42</c:f>
              <c:strCache>
                <c:ptCount val="9"/>
                <c:pt idx="0">
                  <c:v>Pantoprazole</c:v>
                </c:pt>
                <c:pt idx="1">
                  <c:v>Perindopril</c:v>
                </c:pt>
                <c:pt idx="2">
                  <c:v>Omeprazole</c:v>
                </c:pt>
                <c:pt idx="3">
                  <c:v>Amoxycillin + Clavulanic Acid</c:v>
                </c:pt>
                <c:pt idx="4">
                  <c:v>Amlodipine</c:v>
                </c:pt>
                <c:pt idx="5">
                  <c:v>Salbutamol</c:v>
                </c:pt>
                <c:pt idx="6">
                  <c:v>Metoprolol</c:v>
                </c:pt>
                <c:pt idx="7">
                  <c:v>Amoxycillin</c:v>
                </c:pt>
                <c:pt idx="8">
                  <c:v>Atenolol</c:v>
                </c:pt>
              </c:strCache>
            </c:strRef>
          </c:cat>
          <c:val>
            <c:numRef>
              <c:f>'Price reductions v benchmark'!$J$33:$J$42</c:f>
              <c:numCache>
                <c:formatCode>General</c:formatCode>
                <c:ptCount val="10"/>
                <c:pt idx="0">
                  <c:v>7.6953239999999985</c:v>
                </c:pt>
                <c:pt idx="1">
                  <c:v>9.6768779999999985</c:v>
                </c:pt>
                <c:pt idx="2">
                  <c:v>9.6810930000000006</c:v>
                </c:pt>
                <c:pt idx="3">
                  <c:v>3.4067320000000003</c:v>
                </c:pt>
                <c:pt idx="4">
                  <c:v>2.4395579999999986</c:v>
                </c:pt>
                <c:pt idx="5">
                  <c:v>2.5794729999999984</c:v>
                </c:pt>
                <c:pt idx="6">
                  <c:v>2.4513499999999984</c:v>
                </c:pt>
                <c:pt idx="7">
                  <c:v>1.8553229999999998</c:v>
                </c:pt>
                <c:pt idx="8">
                  <c:v>1.5517199999999998</c:v>
                </c:pt>
              </c:numCache>
            </c:numRef>
          </c:val>
        </c:ser>
        <c:ser>
          <c:idx val="1"/>
          <c:order val="1"/>
          <c:tx>
            <c:strRef>
              <c:f>'Price reductions v benchmark'!$K$32</c:f>
              <c:strCache>
                <c:ptCount val="1"/>
                <c:pt idx="0">
                  <c:v>Current price</c:v>
                </c:pt>
              </c:strCache>
            </c:strRef>
          </c:tx>
          <c:spPr>
            <a:solidFill>
              <a:schemeClr val="accent2"/>
            </a:solidFill>
          </c:spPr>
          <c:cat>
            <c:strRef>
              <c:f>'Price reductions v benchmark'!$I$33:$I$42</c:f>
              <c:strCache>
                <c:ptCount val="9"/>
                <c:pt idx="0">
                  <c:v>Pantoprazole</c:v>
                </c:pt>
                <c:pt idx="1">
                  <c:v>Perindopril</c:v>
                </c:pt>
                <c:pt idx="2">
                  <c:v>Omeprazole</c:v>
                </c:pt>
                <c:pt idx="3">
                  <c:v>Amoxycillin + Clavulanic Acid</c:v>
                </c:pt>
                <c:pt idx="4">
                  <c:v>Amlodipine</c:v>
                </c:pt>
                <c:pt idx="5">
                  <c:v>Salbutamol</c:v>
                </c:pt>
                <c:pt idx="6">
                  <c:v>Metoprolol</c:v>
                </c:pt>
                <c:pt idx="7">
                  <c:v>Amoxycillin</c:v>
                </c:pt>
                <c:pt idx="8">
                  <c:v>Atenolol</c:v>
                </c:pt>
              </c:strCache>
            </c:strRef>
          </c:cat>
          <c:val>
            <c:numRef>
              <c:f>'Price reductions v benchmark'!$K$33:$K$42</c:f>
              <c:numCache>
                <c:formatCode>General</c:formatCode>
                <c:ptCount val="10"/>
                <c:pt idx="0">
                  <c:v>4.4846760000000012</c:v>
                </c:pt>
                <c:pt idx="1">
                  <c:v>1.8131219999999992</c:v>
                </c:pt>
                <c:pt idx="2">
                  <c:v>1.3289070000000009</c:v>
                </c:pt>
                <c:pt idx="3">
                  <c:v>0.8032679999999992</c:v>
                </c:pt>
                <c:pt idx="4">
                  <c:v>1.6304420000000011</c:v>
                </c:pt>
                <c:pt idx="5">
                  <c:v>0.41052700000000025</c:v>
                </c:pt>
                <c:pt idx="6">
                  <c:v>0.2986500000000003</c:v>
                </c:pt>
                <c:pt idx="7">
                  <c:v>0.25467700000000004</c:v>
                </c:pt>
                <c:pt idx="8">
                  <c:v>0.37828000000000017</c:v>
                </c:pt>
              </c:numCache>
            </c:numRef>
          </c:val>
        </c:ser>
        <c:overlap val="100"/>
        <c:axId val="83935232"/>
        <c:axId val="83936768"/>
      </c:barChart>
      <c:catAx>
        <c:axId val="83935232"/>
        <c:scaling>
          <c:orientation val="minMax"/>
        </c:scaling>
        <c:axPos val="b"/>
        <c:majorTickMark val="none"/>
        <c:tickLblPos val="nextTo"/>
        <c:spPr>
          <a:ln>
            <a:solidFill>
              <a:srgbClr val="000000"/>
            </a:solidFill>
          </a:ln>
        </c:spPr>
        <c:txPr>
          <a:bodyPr rot="-1740000"/>
          <a:lstStyle/>
          <a:p>
            <a:pPr>
              <a:defRPr sz="1100">
                <a:latin typeface="Arial" pitchFamily="34" charset="0"/>
                <a:cs typeface="Arial" pitchFamily="34" charset="0"/>
              </a:defRPr>
            </a:pPr>
            <a:endParaRPr lang="en-US"/>
          </a:p>
        </c:txPr>
        <c:crossAx val="83936768"/>
        <c:crosses val="autoZero"/>
        <c:auto val="1"/>
        <c:lblAlgn val="ctr"/>
        <c:lblOffset val="100"/>
      </c:catAx>
      <c:valAx>
        <c:axId val="83936768"/>
        <c:scaling>
          <c:orientation val="minMax"/>
          <c:max val="12.5"/>
          <c:min val="0"/>
        </c:scaling>
        <c:axPos val="l"/>
        <c:majorGridlines/>
        <c:numFmt formatCode="General" sourceLinked="1"/>
        <c:tickLblPos val="nextTo"/>
        <c:spPr>
          <a:ln>
            <a:solidFill>
              <a:srgbClr val="000000"/>
            </a:solidFill>
          </a:ln>
        </c:spPr>
        <c:txPr>
          <a:bodyPr/>
          <a:lstStyle/>
          <a:p>
            <a:pPr>
              <a:defRPr sz="1400"/>
            </a:pPr>
            <a:endParaRPr lang="en-US"/>
          </a:p>
        </c:txPr>
        <c:crossAx val="83935232"/>
        <c:crosses val="autoZero"/>
        <c:crossBetween val="between"/>
        <c:majorUnit val="5"/>
      </c:valAx>
    </c:plotArea>
    <c:plotVisOnly val="1"/>
    <c:dispBlanksAs val="gap"/>
  </c:chart>
  <c:spPr>
    <a:ln>
      <a:noFill/>
    </a:ln>
  </c:sp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plotArea>
      <c:layout>
        <c:manualLayout>
          <c:layoutTarget val="inner"/>
          <c:xMode val="edge"/>
          <c:yMode val="edge"/>
          <c:x val="6.04614845938376E-2"/>
          <c:y val="5.6499307457653164E-2"/>
          <c:w val="0.93369668276420792"/>
          <c:h val="0.75866570799871591"/>
        </c:manualLayout>
      </c:layout>
      <c:barChart>
        <c:barDir val="col"/>
        <c:grouping val="stacked"/>
        <c:ser>
          <c:idx val="0"/>
          <c:order val="0"/>
          <c:tx>
            <c:strRef>
              <c:f>'Price reductions v benchmark'!$J$32</c:f>
              <c:strCache>
                <c:ptCount val="1"/>
                <c:pt idx="0">
                  <c:v>With price reduction</c:v>
                </c:pt>
              </c:strCache>
            </c:strRef>
          </c:tx>
          <c:spPr>
            <a:solidFill>
              <a:schemeClr val="accent3"/>
            </a:solidFill>
          </c:spPr>
          <c:cat>
            <c:strRef>
              <c:f>'Price reductions v benchmark'!$I$33:$I$42</c:f>
              <c:strCache>
                <c:ptCount val="9"/>
                <c:pt idx="0">
                  <c:v>Pantoprazole</c:v>
                </c:pt>
                <c:pt idx="1">
                  <c:v>Perindopril</c:v>
                </c:pt>
                <c:pt idx="2">
                  <c:v>Omeprazole</c:v>
                </c:pt>
                <c:pt idx="3">
                  <c:v>Amoxycillin + Clavulanic Acid</c:v>
                </c:pt>
                <c:pt idx="4">
                  <c:v>Amlodipine</c:v>
                </c:pt>
                <c:pt idx="5">
                  <c:v>Salbutamol</c:v>
                </c:pt>
                <c:pt idx="6">
                  <c:v>Metoprolol</c:v>
                </c:pt>
                <c:pt idx="7">
                  <c:v>Amoxycillin</c:v>
                </c:pt>
                <c:pt idx="8">
                  <c:v>Atenolol</c:v>
                </c:pt>
              </c:strCache>
            </c:strRef>
          </c:cat>
          <c:val>
            <c:numRef>
              <c:f>'Price reductions v benchmark'!$J$33:$J$42</c:f>
              <c:numCache>
                <c:formatCode>General</c:formatCode>
                <c:ptCount val="10"/>
                <c:pt idx="0">
                  <c:v>7.6953239999999985</c:v>
                </c:pt>
                <c:pt idx="1">
                  <c:v>9.6768780000000003</c:v>
                </c:pt>
                <c:pt idx="2">
                  <c:v>9.6810929999999988</c:v>
                </c:pt>
                <c:pt idx="3">
                  <c:v>3.4067320000000003</c:v>
                </c:pt>
                <c:pt idx="4">
                  <c:v>2.4395579999999981</c:v>
                </c:pt>
                <c:pt idx="5">
                  <c:v>2.5794729999999979</c:v>
                </c:pt>
                <c:pt idx="6">
                  <c:v>2.4513499999999979</c:v>
                </c:pt>
                <c:pt idx="7">
                  <c:v>1.8553229999999998</c:v>
                </c:pt>
                <c:pt idx="8">
                  <c:v>1.5517199999999998</c:v>
                </c:pt>
              </c:numCache>
            </c:numRef>
          </c:val>
        </c:ser>
        <c:ser>
          <c:idx val="1"/>
          <c:order val="1"/>
          <c:tx>
            <c:strRef>
              <c:f>'Price reductions v benchmark'!$K$32</c:f>
              <c:strCache>
                <c:ptCount val="1"/>
                <c:pt idx="0">
                  <c:v>Current price</c:v>
                </c:pt>
              </c:strCache>
            </c:strRef>
          </c:tx>
          <c:spPr>
            <a:solidFill>
              <a:schemeClr val="accent2"/>
            </a:solidFill>
          </c:spPr>
          <c:cat>
            <c:strRef>
              <c:f>'Price reductions v benchmark'!$I$33:$I$42</c:f>
              <c:strCache>
                <c:ptCount val="9"/>
                <c:pt idx="0">
                  <c:v>Pantoprazole</c:v>
                </c:pt>
                <c:pt idx="1">
                  <c:v>Perindopril</c:v>
                </c:pt>
                <c:pt idx="2">
                  <c:v>Omeprazole</c:v>
                </c:pt>
                <c:pt idx="3">
                  <c:v>Amoxycillin + Clavulanic Acid</c:v>
                </c:pt>
                <c:pt idx="4">
                  <c:v>Amlodipine</c:v>
                </c:pt>
                <c:pt idx="5">
                  <c:v>Salbutamol</c:v>
                </c:pt>
                <c:pt idx="6">
                  <c:v>Metoprolol</c:v>
                </c:pt>
                <c:pt idx="7">
                  <c:v>Amoxycillin</c:v>
                </c:pt>
                <c:pt idx="8">
                  <c:v>Atenolol</c:v>
                </c:pt>
              </c:strCache>
            </c:strRef>
          </c:cat>
          <c:val>
            <c:numRef>
              <c:f>'Price reductions v benchmark'!$K$33:$K$42</c:f>
              <c:numCache>
                <c:formatCode>General</c:formatCode>
                <c:ptCount val="10"/>
                <c:pt idx="0">
                  <c:v>4.4846760000000012</c:v>
                </c:pt>
                <c:pt idx="1">
                  <c:v>1.813121999999999</c:v>
                </c:pt>
                <c:pt idx="2">
                  <c:v>1.3289070000000009</c:v>
                </c:pt>
                <c:pt idx="3">
                  <c:v>0.80326799999999909</c:v>
                </c:pt>
                <c:pt idx="4">
                  <c:v>1.6304420000000013</c:v>
                </c:pt>
                <c:pt idx="5">
                  <c:v>0.41052700000000031</c:v>
                </c:pt>
                <c:pt idx="6">
                  <c:v>0.2986500000000003</c:v>
                </c:pt>
                <c:pt idx="7">
                  <c:v>0.25467700000000004</c:v>
                </c:pt>
                <c:pt idx="8">
                  <c:v>0.37828000000000023</c:v>
                </c:pt>
              </c:numCache>
            </c:numRef>
          </c:val>
        </c:ser>
        <c:overlap val="100"/>
        <c:axId val="50876800"/>
        <c:axId val="50878720"/>
      </c:barChart>
      <c:lineChart>
        <c:grouping val="standard"/>
        <c:ser>
          <c:idx val="2"/>
          <c:order val="2"/>
          <c:tx>
            <c:strRef>
              <c:f>'Price reductions v benchmark'!$L$32</c:f>
              <c:strCache>
                <c:ptCount val="1"/>
                <c:pt idx="0">
                  <c:v>Benchmark</c:v>
                </c:pt>
              </c:strCache>
            </c:strRef>
          </c:tx>
          <c:spPr>
            <a:ln>
              <a:noFill/>
            </a:ln>
          </c:spPr>
          <c:marker>
            <c:symbol val="diamond"/>
            <c:size val="17"/>
            <c:spPr>
              <a:solidFill>
                <a:schemeClr val="bg2"/>
              </a:solidFill>
              <a:ln>
                <a:noFill/>
              </a:ln>
            </c:spPr>
          </c:marker>
          <c:cat>
            <c:strRef>
              <c:f>'Price reductions v benchmark'!$I$33:$I$42</c:f>
              <c:strCache>
                <c:ptCount val="9"/>
                <c:pt idx="0">
                  <c:v>Pantoprazole</c:v>
                </c:pt>
                <c:pt idx="1">
                  <c:v>Perindopril</c:v>
                </c:pt>
                <c:pt idx="2">
                  <c:v>Omeprazole</c:v>
                </c:pt>
                <c:pt idx="3">
                  <c:v>Amoxycillin + Clavulanic Acid</c:v>
                </c:pt>
                <c:pt idx="4">
                  <c:v>Amlodipine</c:v>
                </c:pt>
                <c:pt idx="5">
                  <c:v>Salbutamol</c:v>
                </c:pt>
                <c:pt idx="6">
                  <c:v>Metoprolol</c:v>
                </c:pt>
                <c:pt idx="7">
                  <c:v>Amoxycillin</c:v>
                </c:pt>
                <c:pt idx="8">
                  <c:v>Atenolol</c:v>
                </c:pt>
              </c:strCache>
            </c:strRef>
          </c:cat>
          <c:val>
            <c:numRef>
              <c:f>'Price reductions v benchmark'!$L$33:$L$42</c:f>
              <c:numCache>
                <c:formatCode>General</c:formatCode>
                <c:ptCount val="10"/>
                <c:pt idx="0">
                  <c:v>1.49</c:v>
                </c:pt>
                <c:pt idx="1">
                  <c:v>1.08</c:v>
                </c:pt>
                <c:pt idx="2">
                  <c:v>4</c:v>
                </c:pt>
                <c:pt idx="3">
                  <c:v>2.5499999999999998</c:v>
                </c:pt>
                <c:pt idx="4">
                  <c:v>0.8200000000000004</c:v>
                </c:pt>
                <c:pt idx="5">
                  <c:v>2.7</c:v>
                </c:pt>
                <c:pt idx="6">
                  <c:v>1</c:v>
                </c:pt>
                <c:pt idx="7">
                  <c:v>1.1000000000000001</c:v>
                </c:pt>
                <c:pt idx="8">
                  <c:v>0.89</c:v>
                </c:pt>
              </c:numCache>
            </c:numRef>
          </c:val>
        </c:ser>
        <c:marker val="1"/>
        <c:axId val="50882048"/>
        <c:axId val="50880512"/>
      </c:lineChart>
      <c:catAx>
        <c:axId val="50876800"/>
        <c:scaling>
          <c:orientation val="minMax"/>
        </c:scaling>
        <c:axPos val="b"/>
        <c:majorTickMark val="none"/>
        <c:tickLblPos val="nextTo"/>
        <c:spPr>
          <a:ln>
            <a:solidFill>
              <a:srgbClr val="000000"/>
            </a:solidFill>
          </a:ln>
        </c:spPr>
        <c:txPr>
          <a:bodyPr rot="-1740000"/>
          <a:lstStyle/>
          <a:p>
            <a:pPr>
              <a:defRPr sz="1100">
                <a:latin typeface="Arial" pitchFamily="34" charset="0"/>
                <a:cs typeface="Arial" pitchFamily="34" charset="0"/>
              </a:defRPr>
            </a:pPr>
            <a:endParaRPr lang="en-US"/>
          </a:p>
        </c:txPr>
        <c:crossAx val="50878720"/>
        <c:crosses val="autoZero"/>
        <c:auto val="1"/>
        <c:lblAlgn val="ctr"/>
        <c:lblOffset val="100"/>
      </c:catAx>
      <c:valAx>
        <c:axId val="50878720"/>
        <c:scaling>
          <c:orientation val="minMax"/>
          <c:max val="12.5"/>
          <c:min val="0"/>
        </c:scaling>
        <c:axPos val="l"/>
        <c:majorGridlines/>
        <c:numFmt formatCode="General" sourceLinked="1"/>
        <c:tickLblPos val="nextTo"/>
        <c:spPr>
          <a:ln>
            <a:solidFill>
              <a:srgbClr val="000000"/>
            </a:solidFill>
          </a:ln>
        </c:spPr>
        <c:txPr>
          <a:bodyPr/>
          <a:lstStyle/>
          <a:p>
            <a:pPr>
              <a:defRPr sz="1400"/>
            </a:pPr>
            <a:endParaRPr lang="en-US"/>
          </a:p>
        </c:txPr>
        <c:crossAx val="50876800"/>
        <c:crosses val="autoZero"/>
        <c:crossBetween val="between"/>
        <c:majorUnit val="5"/>
      </c:valAx>
      <c:valAx>
        <c:axId val="50880512"/>
        <c:scaling>
          <c:orientation val="minMax"/>
          <c:max val="14"/>
        </c:scaling>
        <c:delete val="1"/>
        <c:axPos val="r"/>
        <c:numFmt formatCode="General" sourceLinked="1"/>
        <c:tickLblPos val="none"/>
        <c:crossAx val="50882048"/>
        <c:crosses val="max"/>
        <c:crossBetween val="between"/>
      </c:valAx>
      <c:catAx>
        <c:axId val="50882048"/>
        <c:scaling>
          <c:orientation val="minMax"/>
        </c:scaling>
        <c:delete val="1"/>
        <c:axPos val="b"/>
        <c:tickLblPos val="none"/>
        <c:crossAx val="50880512"/>
        <c:crosses val="autoZero"/>
        <c:auto val="1"/>
        <c:lblAlgn val="ctr"/>
        <c:lblOffset val="100"/>
      </c:catAx>
    </c:plotArea>
    <c:plotVisOnly val="1"/>
    <c:dispBlanksAs val="gap"/>
  </c:chart>
  <c:spPr>
    <a:ln>
      <a:noFill/>
    </a:ln>
  </c:spPr>
  <c:externalData r:id="rId2"/>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plotArea>
      <c:layout>
        <c:manualLayout>
          <c:layoutTarget val="inner"/>
          <c:xMode val="edge"/>
          <c:yMode val="edge"/>
          <c:x val="6.8517507002801264E-2"/>
          <c:y val="0.19393981481481484"/>
          <c:w val="0.93148249299719887"/>
          <c:h val="0.72133472222222217"/>
        </c:manualLayout>
      </c:layout>
      <c:barChart>
        <c:barDir val="col"/>
        <c:grouping val="clustered"/>
        <c:ser>
          <c:idx val="0"/>
          <c:order val="0"/>
          <c:spPr>
            <a:solidFill>
              <a:srgbClr val="F68B33"/>
            </a:solidFill>
          </c:spPr>
          <c:dPt>
            <c:idx val="10"/>
            <c:spPr>
              <a:solidFill>
                <a:srgbClr val="D4582A"/>
              </a:solidFill>
            </c:spPr>
          </c:dPt>
          <c:dPt>
            <c:idx val="11"/>
            <c:spPr>
              <a:solidFill>
                <a:srgbClr val="D4582A"/>
              </a:solidFill>
            </c:spPr>
          </c:dPt>
          <c:cat>
            <c:strRef>
              <c:f>Sheet3!$A$4:$A$14</c:f>
              <c:strCache>
                <c:ptCount val="11"/>
                <c:pt idx="0">
                  <c:v>Czech R</c:v>
                </c:pt>
                <c:pt idx="1">
                  <c:v>Austria</c:v>
                </c:pt>
                <c:pt idx="2">
                  <c:v>Greece</c:v>
                </c:pt>
                <c:pt idx="3">
                  <c:v>Japan</c:v>
                </c:pt>
                <c:pt idx="4">
                  <c:v>Portugal</c:v>
                </c:pt>
                <c:pt idx="5">
                  <c:v>Korea</c:v>
                </c:pt>
                <c:pt idx="6">
                  <c:v>Belgium</c:v>
                </c:pt>
                <c:pt idx="7">
                  <c:v>Slovakia</c:v>
                </c:pt>
                <c:pt idx="8">
                  <c:v>Hungary</c:v>
                </c:pt>
                <c:pt idx="9">
                  <c:v>Romania</c:v>
                </c:pt>
                <c:pt idx="10">
                  <c:v>Australia</c:v>
                </c:pt>
              </c:strCache>
            </c:strRef>
          </c:cat>
          <c:val>
            <c:numRef>
              <c:f>Sheet3!$B$4:$B$14</c:f>
              <c:numCache>
                <c:formatCode>General</c:formatCode>
                <c:ptCount val="11"/>
                <c:pt idx="0">
                  <c:v>-0.55000000000000004</c:v>
                </c:pt>
                <c:pt idx="1">
                  <c:v>-0.48000000000000032</c:v>
                </c:pt>
                <c:pt idx="2">
                  <c:v>-0.4</c:v>
                </c:pt>
                <c:pt idx="3">
                  <c:v>-0.4</c:v>
                </c:pt>
                <c:pt idx="4">
                  <c:v>-0.35000000000000031</c:v>
                </c:pt>
                <c:pt idx="5">
                  <c:v>-0.32000000000000056</c:v>
                </c:pt>
                <c:pt idx="6">
                  <c:v>-0.3100000000000005</c:v>
                </c:pt>
                <c:pt idx="7">
                  <c:v>-0.30000000000000032</c:v>
                </c:pt>
                <c:pt idx="8">
                  <c:v>-0.30000000000000032</c:v>
                </c:pt>
                <c:pt idx="9">
                  <c:v>-0.30000000000000032</c:v>
                </c:pt>
                <c:pt idx="10">
                  <c:v>-0.16000000000000003</c:v>
                </c:pt>
              </c:numCache>
            </c:numRef>
          </c:val>
        </c:ser>
        <c:axId val="103956480"/>
        <c:axId val="103958016"/>
      </c:barChart>
      <c:catAx>
        <c:axId val="103956480"/>
        <c:scaling>
          <c:orientation val="minMax"/>
        </c:scaling>
        <c:axPos val="b"/>
        <c:majorTickMark val="none"/>
        <c:tickLblPos val="high"/>
        <c:txPr>
          <a:bodyPr rot="-5400000" vert="horz"/>
          <a:lstStyle/>
          <a:p>
            <a:pPr>
              <a:defRPr/>
            </a:pPr>
            <a:endParaRPr lang="en-US"/>
          </a:p>
        </c:txPr>
        <c:crossAx val="103958016"/>
        <c:crosses val="autoZero"/>
        <c:auto val="1"/>
        <c:lblAlgn val="ctr"/>
        <c:lblOffset val="100"/>
      </c:catAx>
      <c:valAx>
        <c:axId val="103958016"/>
        <c:scaling>
          <c:orientation val="minMax"/>
          <c:max val="0"/>
          <c:min val="-0.60000000000000064"/>
        </c:scaling>
        <c:axPos val="l"/>
        <c:majorGridlines/>
        <c:numFmt formatCode="0%" sourceLinked="0"/>
        <c:majorTickMark val="none"/>
        <c:tickLblPos val="nextTo"/>
        <c:spPr>
          <a:ln>
            <a:solidFill>
              <a:srgbClr val="000000"/>
            </a:solidFill>
          </a:ln>
        </c:spPr>
        <c:crossAx val="103956480"/>
        <c:crosses val="autoZero"/>
        <c:crossBetween val="between"/>
        <c:majorUnit val="0.2"/>
      </c:valAx>
    </c:plotArea>
    <c:plotVisOnly val="1"/>
    <c:dispBlanksAs val="gap"/>
  </c:chart>
  <c:spPr>
    <a:ln>
      <a:noFill/>
    </a:ln>
  </c:spPr>
  <c:txPr>
    <a:bodyPr/>
    <a:lstStyle/>
    <a:p>
      <a:pPr>
        <a:defRPr sz="1400"/>
      </a:pPr>
      <a:endParaRPr lang="en-US"/>
    </a:p>
  </c:txPr>
  <c:externalData r:id="rId2"/>
  <c:userShapes r:id="rId3"/>
</c:chartSpace>
</file>

<file path=ppt/charts/chart13.xml><?xml version="1.0" encoding="utf-8"?>
<c:chartSpace xmlns:c="http://schemas.openxmlformats.org/drawingml/2006/chart" xmlns:a="http://schemas.openxmlformats.org/drawingml/2006/main" xmlns:r="http://schemas.openxmlformats.org/officeDocument/2006/relationships">
  <c:lang val="en-AU"/>
  <c:chart>
    <c:plotArea>
      <c:layout/>
      <c:barChart>
        <c:barDir val="col"/>
        <c:grouping val="clustered"/>
        <c:ser>
          <c:idx val="0"/>
          <c:order val="0"/>
          <c:dPt>
            <c:idx val="0"/>
            <c:spPr>
              <a:solidFill>
                <a:schemeClr val="tx2"/>
              </a:solidFill>
              <a:ln>
                <a:solidFill>
                  <a:schemeClr val="tx1"/>
                </a:solidFill>
              </a:ln>
            </c:spPr>
          </c:dPt>
          <c:dPt>
            <c:idx val="1"/>
            <c:spPr>
              <a:solidFill>
                <a:schemeClr val="bg2"/>
              </a:solidFill>
              <a:ln>
                <a:solidFill>
                  <a:schemeClr val="tx1"/>
                </a:solidFill>
              </a:ln>
            </c:spPr>
          </c:dPt>
          <c:dPt>
            <c:idx val="2"/>
            <c:spPr>
              <a:solidFill>
                <a:schemeClr val="accent2"/>
              </a:solidFill>
              <a:ln>
                <a:solidFill>
                  <a:schemeClr val="tx1"/>
                </a:solidFill>
              </a:ln>
            </c:spPr>
          </c:dPt>
          <c:dPt>
            <c:idx val="3"/>
            <c:spPr>
              <a:solidFill>
                <a:schemeClr val="bg1"/>
              </a:solidFill>
              <a:ln>
                <a:solidFill>
                  <a:schemeClr val="tx1"/>
                </a:solidFill>
              </a:ln>
            </c:spPr>
          </c:dPt>
          <c:cat>
            <c:strRef>
              <c:f>'Cheapest - ALL2'!$V$36:$V$39</c:f>
              <c:strCache>
                <c:ptCount val="4"/>
                <c:pt idx="0">
                  <c:v>New Zealand</c:v>
                </c:pt>
                <c:pt idx="1">
                  <c:v>Unnamed State</c:v>
                </c:pt>
                <c:pt idx="2">
                  <c:v>Western Australia</c:v>
                </c:pt>
                <c:pt idx="3">
                  <c:v>PBS</c:v>
                </c:pt>
              </c:strCache>
            </c:strRef>
          </c:cat>
          <c:val>
            <c:numRef>
              <c:f>'Cheapest - ALL2'!$W$36:$W$39</c:f>
              <c:numCache>
                <c:formatCode>0%</c:formatCode>
                <c:ptCount val="4"/>
                <c:pt idx="0">
                  <c:v>0.68493150684931503</c:v>
                </c:pt>
                <c:pt idx="1">
                  <c:v>0.23287671232876686</c:v>
                </c:pt>
                <c:pt idx="2">
                  <c:v>1.3698630136986301E-2</c:v>
                </c:pt>
                <c:pt idx="3">
                  <c:v>6.8493150684931503E-2</c:v>
                </c:pt>
              </c:numCache>
            </c:numRef>
          </c:val>
        </c:ser>
        <c:axId val="50849664"/>
        <c:axId val="50851200"/>
      </c:barChart>
      <c:catAx>
        <c:axId val="50849664"/>
        <c:scaling>
          <c:orientation val="minMax"/>
        </c:scaling>
        <c:axPos val="b"/>
        <c:tickLblPos val="nextTo"/>
        <c:txPr>
          <a:bodyPr/>
          <a:lstStyle/>
          <a:p>
            <a:pPr>
              <a:defRPr sz="1200"/>
            </a:pPr>
            <a:endParaRPr lang="en-US"/>
          </a:p>
        </c:txPr>
        <c:crossAx val="50851200"/>
        <c:crosses val="autoZero"/>
        <c:auto val="1"/>
        <c:lblAlgn val="ctr"/>
        <c:lblOffset val="100"/>
      </c:catAx>
      <c:valAx>
        <c:axId val="50851200"/>
        <c:scaling>
          <c:orientation val="minMax"/>
        </c:scaling>
        <c:axPos val="l"/>
        <c:majorGridlines/>
        <c:numFmt formatCode="0%" sourceLinked="1"/>
        <c:tickLblPos val="nextTo"/>
        <c:txPr>
          <a:bodyPr/>
          <a:lstStyle/>
          <a:p>
            <a:pPr>
              <a:defRPr sz="1200"/>
            </a:pPr>
            <a:endParaRPr lang="en-US"/>
          </a:p>
        </c:txPr>
        <c:crossAx val="50849664"/>
        <c:crosses val="autoZero"/>
        <c:crossBetween val="between"/>
      </c:valAx>
    </c:plotArea>
    <c:plotVisOnly val="1"/>
    <c:dispBlanksAs val="gap"/>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AU"/>
  <c:chart>
    <c:plotArea>
      <c:layout>
        <c:manualLayout>
          <c:layoutTarget val="inner"/>
          <c:xMode val="edge"/>
          <c:yMode val="edge"/>
          <c:x val="0.11884080355340197"/>
          <c:y val="5.3259259259259256E-2"/>
          <c:w val="0.66526712962962953"/>
          <c:h val="0.81681087962962962"/>
        </c:manualLayout>
      </c:layout>
      <c:barChart>
        <c:barDir val="col"/>
        <c:grouping val="stacked"/>
        <c:ser>
          <c:idx val="0"/>
          <c:order val="0"/>
          <c:tx>
            <c:strRef>
              <c:f>'NZ-AU models'!$BD$87</c:f>
              <c:strCache>
                <c:ptCount val="1"/>
                <c:pt idx="0">
                  <c:v>Generic</c:v>
                </c:pt>
              </c:strCache>
            </c:strRef>
          </c:tx>
          <c:spPr>
            <a:solidFill>
              <a:schemeClr val="bg2"/>
            </a:solidFill>
            <a:ln>
              <a:solidFill>
                <a:schemeClr val="tx1"/>
              </a:solidFill>
            </a:ln>
          </c:spPr>
          <c:cat>
            <c:strRef>
              <c:f>'NZ-AU models'!$BC$88:$BC$89</c:f>
              <c:strCache>
                <c:ptCount val="2"/>
                <c:pt idx="0">
                  <c:v>Identical pharmaceuticals</c:v>
                </c:pt>
                <c:pt idx="1">
                  <c:v>Substitutes</c:v>
                </c:pt>
              </c:strCache>
            </c:strRef>
          </c:cat>
          <c:val>
            <c:numRef>
              <c:f>'NZ-AU models'!$BD$88:$BD$89</c:f>
              <c:numCache>
                <c:formatCode>_(* #,##0.00_);_(* \(#,##0.00\);_(* "-"??_);_(@_)</c:formatCode>
                <c:ptCount val="2"/>
                <c:pt idx="0">
                  <c:v>1159.2552225223678</c:v>
                </c:pt>
                <c:pt idx="1">
                  <c:v>50.053855218727762</c:v>
                </c:pt>
              </c:numCache>
            </c:numRef>
          </c:val>
        </c:ser>
        <c:ser>
          <c:idx val="1"/>
          <c:order val="1"/>
          <c:tx>
            <c:strRef>
              <c:f>'NZ-AU models'!$BE$87</c:f>
              <c:strCache>
                <c:ptCount val="1"/>
                <c:pt idx="0">
                  <c:v>Patented</c:v>
                </c:pt>
              </c:strCache>
            </c:strRef>
          </c:tx>
          <c:spPr>
            <a:solidFill>
              <a:srgbClr val="F68B33"/>
            </a:solidFill>
            <a:ln>
              <a:solidFill>
                <a:schemeClr val="tx1"/>
              </a:solidFill>
            </a:ln>
          </c:spPr>
          <c:cat>
            <c:strRef>
              <c:f>'NZ-AU models'!$BC$88:$BC$89</c:f>
              <c:strCache>
                <c:ptCount val="2"/>
                <c:pt idx="0">
                  <c:v>Identical pharmaceuticals</c:v>
                </c:pt>
                <c:pt idx="1">
                  <c:v>Substitutes</c:v>
                </c:pt>
              </c:strCache>
            </c:strRef>
          </c:cat>
          <c:val>
            <c:numRef>
              <c:f>'NZ-AU models'!$BE$88:$BE$89</c:f>
              <c:numCache>
                <c:formatCode>_(* #,##0.00_);_(* \(#,##0.00\);_(* "-"??_);_(@_)</c:formatCode>
                <c:ptCount val="2"/>
                <c:pt idx="0">
                  <c:v>125.53554363009766</c:v>
                </c:pt>
                <c:pt idx="1">
                  <c:v>520.38313018451049</c:v>
                </c:pt>
              </c:numCache>
            </c:numRef>
          </c:val>
        </c:ser>
        <c:overlap val="100"/>
        <c:axId val="51023232"/>
        <c:axId val="51029120"/>
      </c:barChart>
      <c:catAx>
        <c:axId val="51023232"/>
        <c:scaling>
          <c:orientation val="minMax"/>
        </c:scaling>
        <c:axPos val="b"/>
        <c:tickLblPos val="nextTo"/>
        <c:txPr>
          <a:bodyPr/>
          <a:lstStyle/>
          <a:p>
            <a:pPr>
              <a:defRPr sz="1200"/>
            </a:pPr>
            <a:endParaRPr lang="en-US"/>
          </a:p>
        </c:txPr>
        <c:crossAx val="51029120"/>
        <c:crosses val="autoZero"/>
        <c:auto val="1"/>
        <c:lblAlgn val="ctr"/>
        <c:lblOffset val="100"/>
      </c:catAx>
      <c:valAx>
        <c:axId val="51029120"/>
        <c:scaling>
          <c:orientation val="minMax"/>
          <c:max val="1400"/>
        </c:scaling>
        <c:axPos val="l"/>
        <c:majorGridlines/>
        <c:numFmt formatCode="_(* #,##0_);_(* \(#,##0\);_(* &quot;-&quot;_);_(@_)" sourceLinked="0"/>
        <c:tickLblPos val="nextTo"/>
        <c:txPr>
          <a:bodyPr/>
          <a:lstStyle/>
          <a:p>
            <a:pPr>
              <a:defRPr sz="1200"/>
            </a:pPr>
            <a:endParaRPr lang="en-US"/>
          </a:p>
        </c:txPr>
        <c:crossAx val="51023232"/>
        <c:crosses val="autoZero"/>
        <c:crossBetween val="between"/>
      </c:valAx>
    </c:plotArea>
    <c:plotVisOnly val="1"/>
    <c:dispBlanksAs val="gap"/>
  </c:chart>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AU"/>
  <c:chart>
    <c:plotArea>
      <c:layout>
        <c:manualLayout>
          <c:layoutTarget val="inner"/>
          <c:xMode val="edge"/>
          <c:yMode val="edge"/>
          <c:x val="0.10927644179612706"/>
          <c:y val="8.5519288858474096E-2"/>
          <c:w val="0.85880107469674438"/>
          <c:h val="0.80795203277273198"/>
        </c:manualLayout>
      </c:layout>
      <c:lineChart>
        <c:grouping val="standard"/>
        <c:ser>
          <c:idx val="1"/>
          <c:order val="0"/>
          <c:spPr>
            <a:ln>
              <a:solidFill>
                <a:schemeClr val="accent1"/>
              </a:solidFill>
            </a:ln>
          </c:spPr>
          <c:marker>
            <c:symbol val="none"/>
          </c:marker>
          <c:cat>
            <c:numRef>
              <c:f>Sheet1!$N$6:$N$21</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Sheet1!$S$6:$S$21</c:f>
              <c:numCache>
                <c:formatCode>General</c:formatCode>
                <c:ptCount val="16"/>
                <c:pt idx="0">
                  <c:v>712.82584036521916</c:v>
                </c:pt>
                <c:pt idx="1">
                  <c:v>689.60587914917073</c:v>
                </c:pt>
                <c:pt idx="2">
                  <c:v>657.45295610305845</c:v>
                </c:pt>
                <c:pt idx="3">
                  <c:v>651.95298000911339</c:v>
                </c:pt>
                <c:pt idx="4">
                  <c:v>671.73371675801081</c:v>
                </c:pt>
                <c:pt idx="5">
                  <c:v>690.40044404819855</c:v>
                </c:pt>
                <c:pt idx="6">
                  <c:v>665.877944886862</c:v>
                </c:pt>
                <c:pt idx="7">
                  <c:v>692.74482758620695</c:v>
                </c:pt>
                <c:pt idx="8">
                  <c:v>708.71770561744495</c:v>
                </c:pt>
                <c:pt idx="9">
                  <c:v>705.71732593106651</c:v>
                </c:pt>
                <c:pt idx="10">
                  <c:v>736.90181818181782</c:v>
                </c:pt>
                <c:pt idx="11">
                  <c:v>716.73880921338582</c:v>
                </c:pt>
                <c:pt idx="12">
                  <c:v>777</c:v>
                </c:pt>
                <c:pt idx="13">
                  <c:v>784</c:v>
                </c:pt>
                <c:pt idx="14">
                  <c:v>804</c:v>
                </c:pt>
                <c:pt idx="15">
                  <c:v>822</c:v>
                </c:pt>
              </c:numCache>
            </c:numRef>
          </c:val>
        </c:ser>
        <c:ser>
          <c:idx val="2"/>
          <c:order val="1"/>
          <c:spPr>
            <a:ln>
              <a:solidFill>
                <a:schemeClr val="accent2"/>
              </a:solidFill>
              <a:prstDash val="sysDash"/>
            </a:ln>
          </c:spPr>
          <c:marker>
            <c:symbol val="none"/>
          </c:marker>
          <c:cat>
            <c:numRef>
              <c:f>Sheet1!$N$6:$N$21</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Sheet1!$T$6:$T$21</c:f>
              <c:numCache>
                <c:formatCode>General</c:formatCode>
                <c:ptCount val="16"/>
                <c:pt idx="0">
                  <c:v>712.82584036521916</c:v>
                </c:pt>
                <c:pt idx="1">
                  <c:v>783.15706430506555</c:v>
                </c:pt>
                <c:pt idx="2">
                  <c:v>875.29947131974745</c:v>
                </c:pt>
                <c:pt idx="3">
                  <c:v>924.23922460115477</c:v>
                </c:pt>
                <c:pt idx="4">
                  <c:v>1057.7299569846291</c:v>
                </c:pt>
                <c:pt idx="5">
                  <c:v>1093.4384457765118</c:v>
                </c:pt>
                <c:pt idx="6">
                  <c:v>1168.2275605523923</c:v>
                </c:pt>
                <c:pt idx="7">
                  <c:v>1264.6620689655172</c:v>
                </c:pt>
                <c:pt idx="8">
                  <c:v>1381.9995259540181</c:v>
                </c:pt>
                <c:pt idx="9">
                  <c:v>1551.9296784640303</c:v>
                </c:pt>
                <c:pt idx="10">
                  <c:v>1688.2909090909091</c:v>
                </c:pt>
                <c:pt idx="11">
                  <c:v>1815.1968709256848</c:v>
                </c:pt>
                <c:pt idx="12">
                  <c:v>2336</c:v>
                </c:pt>
                <c:pt idx="13">
                  <c:v>2635</c:v>
                </c:pt>
                <c:pt idx="14">
                  <c:v>2895</c:v>
                </c:pt>
                <c:pt idx="15">
                  <c:v>3067</c:v>
                </c:pt>
              </c:numCache>
            </c:numRef>
          </c:val>
        </c:ser>
        <c:marker val="1"/>
        <c:axId val="103946496"/>
        <c:axId val="104808448"/>
      </c:lineChart>
      <c:catAx>
        <c:axId val="103946496"/>
        <c:scaling>
          <c:orientation val="minMax"/>
        </c:scaling>
        <c:axPos val="b"/>
        <c:numFmt formatCode="General" sourceLinked="1"/>
        <c:tickLblPos val="nextTo"/>
        <c:txPr>
          <a:bodyPr/>
          <a:lstStyle/>
          <a:p>
            <a:pPr>
              <a:defRPr sz="1200"/>
            </a:pPr>
            <a:endParaRPr lang="en-US"/>
          </a:p>
        </c:txPr>
        <c:crossAx val="104808448"/>
        <c:crosses val="autoZero"/>
        <c:auto val="1"/>
        <c:lblAlgn val="ctr"/>
        <c:lblOffset val="100"/>
        <c:tickLblSkip val="5"/>
      </c:catAx>
      <c:valAx>
        <c:axId val="104808448"/>
        <c:scaling>
          <c:orientation val="minMax"/>
          <c:max val="3500"/>
          <c:min val="0"/>
        </c:scaling>
        <c:axPos val="l"/>
        <c:majorGridlines/>
        <c:numFmt formatCode="General" sourceLinked="1"/>
        <c:tickLblPos val="nextTo"/>
        <c:txPr>
          <a:bodyPr/>
          <a:lstStyle/>
          <a:p>
            <a:pPr>
              <a:defRPr sz="1100"/>
            </a:pPr>
            <a:endParaRPr lang="en-US"/>
          </a:p>
        </c:txPr>
        <c:crossAx val="103946496"/>
        <c:crosses val="autoZero"/>
        <c:crossBetween val="between"/>
        <c:majorUnit val="1000"/>
      </c:valAx>
    </c:plotArea>
    <c:plotVisOnly val="1"/>
    <c:dispBlanksAs val="gap"/>
  </c:chart>
  <c:spPr>
    <a:ln>
      <a:noFill/>
    </a:ln>
  </c:spPr>
  <c:externalData r:id="rId2"/>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plotArea>
      <c:layout>
        <c:manualLayout>
          <c:layoutTarget val="inner"/>
          <c:xMode val="edge"/>
          <c:yMode val="edge"/>
          <c:x val="6.0461484593837628E-2"/>
          <c:y val="5.6499307457653164E-2"/>
          <c:w val="0.93369668276420792"/>
          <c:h val="0.75866570799871613"/>
        </c:manualLayout>
      </c:layout>
      <c:barChart>
        <c:barDir val="col"/>
        <c:grouping val="stacked"/>
        <c:ser>
          <c:idx val="0"/>
          <c:order val="0"/>
          <c:tx>
            <c:strRef>
              <c:f>'Price reductions v benchmark'!$J$32</c:f>
              <c:strCache>
                <c:ptCount val="1"/>
                <c:pt idx="0">
                  <c:v>With price reduction</c:v>
                </c:pt>
              </c:strCache>
            </c:strRef>
          </c:tx>
          <c:spPr>
            <a:solidFill>
              <a:schemeClr val="accent3"/>
            </a:solidFill>
          </c:spPr>
          <c:cat>
            <c:strRef>
              <c:f>'Price reductions v benchmark'!$I$33:$I$42</c:f>
              <c:strCache>
                <c:ptCount val="9"/>
                <c:pt idx="0">
                  <c:v>Pantoprazole</c:v>
                </c:pt>
                <c:pt idx="1">
                  <c:v>Perindopril</c:v>
                </c:pt>
                <c:pt idx="2">
                  <c:v>Omeprazole</c:v>
                </c:pt>
                <c:pt idx="3">
                  <c:v>Amoxycillin + Clavulanic Acid</c:v>
                </c:pt>
                <c:pt idx="4">
                  <c:v>Amlodipine</c:v>
                </c:pt>
                <c:pt idx="5">
                  <c:v>Salbutamol</c:v>
                </c:pt>
                <c:pt idx="6">
                  <c:v>Metoprolol</c:v>
                </c:pt>
                <c:pt idx="7">
                  <c:v>Amoxycillin</c:v>
                </c:pt>
                <c:pt idx="8">
                  <c:v>Atenolol</c:v>
                </c:pt>
              </c:strCache>
            </c:strRef>
          </c:cat>
          <c:val>
            <c:numRef>
              <c:f>'Price reductions v benchmark'!$J$33:$J$42</c:f>
              <c:numCache>
                <c:formatCode>General</c:formatCode>
                <c:ptCount val="10"/>
                <c:pt idx="0">
                  <c:v>7.6953239999999985</c:v>
                </c:pt>
                <c:pt idx="1">
                  <c:v>9.6768780000000003</c:v>
                </c:pt>
                <c:pt idx="2">
                  <c:v>9.6810929999999988</c:v>
                </c:pt>
                <c:pt idx="3">
                  <c:v>3.4067320000000003</c:v>
                </c:pt>
                <c:pt idx="4">
                  <c:v>2.4395579999999977</c:v>
                </c:pt>
                <c:pt idx="5">
                  <c:v>2.579472999999997</c:v>
                </c:pt>
                <c:pt idx="6">
                  <c:v>2.451349999999997</c:v>
                </c:pt>
                <c:pt idx="7">
                  <c:v>1.8553229999999998</c:v>
                </c:pt>
                <c:pt idx="8">
                  <c:v>1.5517199999999998</c:v>
                </c:pt>
              </c:numCache>
            </c:numRef>
          </c:val>
        </c:ser>
        <c:ser>
          <c:idx val="1"/>
          <c:order val="1"/>
          <c:tx>
            <c:strRef>
              <c:f>'Price reductions v benchmark'!$K$32</c:f>
              <c:strCache>
                <c:ptCount val="1"/>
                <c:pt idx="0">
                  <c:v>Current price</c:v>
                </c:pt>
              </c:strCache>
            </c:strRef>
          </c:tx>
          <c:spPr>
            <a:solidFill>
              <a:schemeClr val="accent2"/>
            </a:solidFill>
          </c:spPr>
          <c:cat>
            <c:strRef>
              <c:f>'Price reductions v benchmark'!$I$33:$I$42</c:f>
              <c:strCache>
                <c:ptCount val="9"/>
                <c:pt idx="0">
                  <c:v>Pantoprazole</c:v>
                </c:pt>
                <c:pt idx="1">
                  <c:v>Perindopril</c:v>
                </c:pt>
                <c:pt idx="2">
                  <c:v>Omeprazole</c:v>
                </c:pt>
                <c:pt idx="3">
                  <c:v>Amoxycillin + Clavulanic Acid</c:v>
                </c:pt>
                <c:pt idx="4">
                  <c:v>Amlodipine</c:v>
                </c:pt>
                <c:pt idx="5">
                  <c:v>Salbutamol</c:v>
                </c:pt>
                <c:pt idx="6">
                  <c:v>Metoprolol</c:v>
                </c:pt>
                <c:pt idx="7">
                  <c:v>Amoxycillin</c:v>
                </c:pt>
                <c:pt idx="8">
                  <c:v>Atenolol</c:v>
                </c:pt>
              </c:strCache>
            </c:strRef>
          </c:cat>
          <c:val>
            <c:numRef>
              <c:f>'Price reductions v benchmark'!$K$33:$K$42</c:f>
              <c:numCache>
                <c:formatCode>General</c:formatCode>
                <c:ptCount val="10"/>
                <c:pt idx="0">
                  <c:v>4.4846760000000012</c:v>
                </c:pt>
                <c:pt idx="1">
                  <c:v>1.8131219999999986</c:v>
                </c:pt>
                <c:pt idx="2">
                  <c:v>1.3289070000000009</c:v>
                </c:pt>
                <c:pt idx="3">
                  <c:v>0.80326799999999887</c:v>
                </c:pt>
                <c:pt idx="4">
                  <c:v>1.6304420000000017</c:v>
                </c:pt>
                <c:pt idx="5">
                  <c:v>0.41052700000000031</c:v>
                </c:pt>
                <c:pt idx="6">
                  <c:v>0.2986500000000003</c:v>
                </c:pt>
                <c:pt idx="7">
                  <c:v>0.25467700000000004</c:v>
                </c:pt>
                <c:pt idx="8">
                  <c:v>0.37828000000000039</c:v>
                </c:pt>
              </c:numCache>
            </c:numRef>
          </c:val>
        </c:ser>
        <c:overlap val="100"/>
        <c:axId val="51054848"/>
        <c:axId val="51788032"/>
      </c:barChart>
      <c:lineChart>
        <c:grouping val="standard"/>
        <c:ser>
          <c:idx val="2"/>
          <c:order val="2"/>
          <c:tx>
            <c:strRef>
              <c:f>'Price reductions v benchmark'!$L$32</c:f>
              <c:strCache>
                <c:ptCount val="1"/>
                <c:pt idx="0">
                  <c:v>Benchmark</c:v>
                </c:pt>
              </c:strCache>
            </c:strRef>
          </c:tx>
          <c:spPr>
            <a:ln>
              <a:noFill/>
            </a:ln>
          </c:spPr>
          <c:marker>
            <c:symbol val="diamond"/>
            <c:size val="17"/>
            <c:spPr>
              <a:solidFill>
                <a:schemeClr val="bg2"/>
              </a:solidFill>
              <a:ln>
                <a:noFill/>
              </a:ln>
            </c:spPr>
          </c:marker>
          <c:cat>
            <c:strRef>
              <c:f>'Price reductions v benchmark'!$I$33:$I$42</c:f>
              <c:strCache>
                <c:ptCount val="9"/>
                <c:pt idx="0">
                  <c:v>Pantoprazole</c:v>
                </c:pt>
                <c:pt idx="1">
                  <c:v>Perindopril</c:v>
                </c:pt>
                <c:pt idx="2">
                  <c:v>Omeprazole</c:v>
                </c:pt>
                <c:pt idx="3">
                  <c:v>Amoxycillin + Clavulanic Acid</c:v>
                </c:pt>
                <c:pt idx="4">
                  <c:v>Amlodipine</c:v>
                </c:pt>
                <c:pt idx="5">
                  <c:v>Salbutamol</c:v>
                </c:pt>
                <c:pt idx="6">
                  <c:v>Metoprolol</c:v>
                </c:pt>
                <c:pt idx="7">
                  <c:v>Amoxycillin</c:v>
                </c:pt>
                <c:pt idx="8">
                  <c:v>Atenolol</c:v>
                </c:pt>
              </c:strCache>
            </c:strRef>
          </c:cat>
          <c:val>
            <c:numRef>
              <c:f>'Price reductions v benchmark'!$L$33:$L$42</c:f>
              <c:numCache>
                <c:formatCode>General</c:formatCode>
                <c:ptCount val="10"/>
                <c:pt idx="0">
                  <c:v>1.49</c:v>
                </c:pt>
                <c:pt idx="1">
                  <c:v>1.08</c:v>
                </c:pt>
                <c:pt idx="2">
                  <c:v>4</c:v>
                </c:pt>
                <c:pt idx="3">
                  <c:v>2.5499999999999998</c:v>
                </c:pt>
                <c:pt idx="4">
                  <c:v>0.82000000000000062</c:v>
                </c:pt>
                <c:pt idx="5">
                  <c:v>2.7</c:v>
                </c:pt>
                <c:pt idx="6">
                  <c:v>1</c:v>
                </c:pt>
                <c:pt idx="7">
                  <c:v>1.1000000000000001</c:v>
                </c:pt>
                <c:pt idx="8">
                  <c:v>0.89</c:v>
                </c:pt>
              </c:numCache>
            </c:numRef>
          </c:val>
        </c:ser>
        <c:marker val="1"/>
        <c:axId val="52581120"/>
        <c:axId val="51818496"/>
      </c:lineChart>
      <c:catAx>
        <c:axId val="51054848"/>
        <c:scaling>
          <c:orientation val="minMax"/>
        </c:scaling>
        <c:axPos val="b"/>
        <c:majorTickMark val="none"/>
        <c:tickLblPos val="nextTo"/>
        <c:spPr>
          <a:ln>
            <a:solidFill>
              <a:srgbClr val="000000"/>
            </a:solidFill>
          </a:ln>
        </c:spPr>
        <c:txPr>
          <a:bodyPr rot="-1740000"/>
          <a:lstStyle/>
          <a:p>
            <a:pPr>
              <a:defRPr sz="1100">
                <a:latin typeface="Arial" pitchFamily="34" charset="0"/>
                <a:cs typeface="Arial" pitchFamily="34" charset="0"/>
              </a:defRPr>
            </a:pPr>
            <a:endParaRPr lang="en-US"/>
          </a:p>
        </c:txPr>
        <c:crossAx val="51788032"/>
        <c:crosses val="autoZero"/>
        <c:auto val="1"/>
        <c:lblAlgn val="ctr"/>
        <c:lblOffset val="100"/>
      </c:catAx>
      <c:valAx>
        <c:axId val="51788032"/>
        <c:scaling>
          <c:orientation val="minMax"/>
          <c:max val="12.5"/>
          <c:min val="0"/>
        </c:scaling>
        <c:axPos val="l"/>
        <c:majorGridlines/>
        <c:numFmt formatCode="General" sourceLinked="1"/>
        <c:tickLblPos val="nextTo"/>
        <c:spPr>
          <a:ln>
            <a:solidFill>
              <a:srgbClr val="000000"/>
            </a:solidFill>
          </a:ln>
        </c:spPr>
        <c:txPr>
          <a:bodyPr/>
          <a:lstStyle/>
          <a:p>
            <a:pPr>
              <a:defRPr sz="1000"/>
            </a:pPr>
            <a:endParaRPr lang="en-US"/>
          </a:p>
        </c:txPr>
        <c:crossAx val="51054848"/>
        <c:crosses val="autoZero"/>
        <c:crossBetween val="between"/>
        <c:majorUnit val="5"/>
      </c:valAx>
      <c:valAx>
        <c:axId val="51818496"/>
        <c:scaling>
          <c:orientation val="minMax"/>
          <c:max val="14"/>
        </c:scaling>
        <c:delete val="1"/>
        <c:axPos val="r"/>
        <c:numFmt formatCode="General" sourceLinked="1"/>
        <c:tickLblPos val="none"/>
        <c:crossAx val="52581120"/>
        <c:crosses val="max"/>
        <c:crossBetween val="between"/>
      </c:valAx>
      <c:catAx>
        <c:axId val="52581120"/>
        <c:scaling>
          <c:orientation val="minMax"/>
        </c:scaling>
        <c:delete val="1"/>
        <c:axPos val="b"/>
        <c:tickLblPos val="none"/>
        <c:crossAx val="51818496"/>
        <c:crosses val="autoZero"/>
        <c:auto val="1"/>
        <c:lblAlgn val="ctr"/>
        <c:lblOffset val="100"/>
      </c:catAx>
    </c:plotArea>
    <c:plotVisOnly val="1"/>
    <c:dispBlanksAs val="gap"/>
  </c:chart>
  <c:spPr>
    <a:ln>
      <a:noFill/>
    </a:ln>
  </c:spPr>
  <c:externalData r:id="rId2"/>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plotArea>
      <c:layout>
        <c:manualLayout>
          <c:layoutTarget val="inner"/>
          <c:xMode val="edge"/>
          <c:yMode val="edge"/>
          <c:x val="6.8517507002801292E-2"/>
          <c:y val="0.19393981481481484"/>
          <c:w val="0.93148249299719887"/>
          <c:h val="0.72133472222222217"/>
        </c:manualLayout>
      </c:layout>
      <c:barChart>
        <c:barDir val="col"/>
        <c:grouping val="clustered"/>
        <c:ser>
          <c:idx val="0"/>
          <c:order val="0"/>
          <c:spPr>
            <a:solidFill>
              <a:srgbClr val="F68B33"/>
            </a:solidFill>
          </c:spPr>
          <c:dPt>
            <c:idx val="10"/>
            <c:spPr>
              <a:solidFill>
                <a:srgbClr val="D4582A"/>
              </a:solidFill>
            </c:spPr>
          </c:dPt>
          <c:dPt>
            <c:idx val="11"/>
            <c:spPr>
              <a:solidFill>
                <a:srgbClr val="D4582A"/>
              </a:solidFill>
            </c:spPr>
          </c:dPt>
          <c:cat>
            <c:strRef>
              <c:f>Sheet3!$A$4:$A$14</c:f>
              <c:strCache>
                <c:ptCount val="11"/>
                <c:pt idx="0">
                  <c:v>Czech R</c:v>
                </c:pt>
                <c:pt idx="1">
                  <c:v>Austria</c:v>
                </c:pt>
                <c:pt idx="2">
                  <c:v>Greece</c:v>
                </c:pt>
                <c:pt idx="3">
                  <c:v>Japan</c:v>
                </c:pt>
                <c:pt idx="4">
                  <c:v>Portugal</c:v>
                </c:pt>
                <c:pt idx="5">
                  <c:v>Korea</c:v>
                </c:pt>
                <c:pt idx="6">
                  <c:v>Belgium</c:v>
                </c:pt>
                <c:pt idx="7">
                  <c:v>Slovakia</c:v>
                </c:pt>
                <c:pt idx="8">
                  <c:v>Hungary</c:v>
                </c:pt>
                <c:pt idx="9">
                  <c:v>Romania</c:v>
                </c:pt>
                <c:pt idx="10">
                  <c:v>Australia</c:v>
                </c:pt>
              </c:strCache>
            </c:strRef>
          </c:cat>
          <c:val>
            <c:numRef>
              <c:f>Sheet3!$B$4:$B$14</c:f>
              <c:numCache>
                <c:formatCode>General</c:formatCode>
                <c:ptCount val="11"/>
                <c:pt idx="0">
                  <c:v>-0.55000000000000004</c:v>
                </c:pt>
                <c:pt idx="1">
                  <c:v>-0.48000000000000032</c:v>
                </c:pt>
                <c:pt idx="2">
                  <c:v>-0.4</c:v>
                </c:pt>
                <c:pt idx="3">
                  <c:v>-0.4</c:v>
                </c:pt>
                <c:pt idx="4">
                  <c:v>-0.35000000000000031</c:v>
                </c:pt>
                <c:pt idx="5">
                  <c:v>-0.32000000000000067</c:v>
                </c:pt>
                <c:pt idx="6">
                  <c:v>-0.31000000000000061</c:v>
                </c:pt>
                <c:pt idx="7">
                  <c:v>-0.30000000000000032</c:v>
                </c:pt>
                <c:pt idx="8">
                  <c:v>-0.30000000000000032</c:v>
                </c:pt>
                <c:pt idx="9">
                  <c:v>-0.30000000000000032</c:v>
                </c:pt>
                <c:pt idx="10">
                  <c:v>-0.16000000000000003</c:v>
                </c:pt>
              </c:numCache>
            </c:numRef>
          </c:val>
        </c:ser>
        <c:axId val="126413440"/>
        <c:axId val="126638336"/>
      </c:barChart>
      <c:catAx>
        <c:axId val="126413440"/>
        <c:scaling>
          <c:orientation val="minMax"/>
        </c:scaling>
        <c:axPos val="b"/>
        <c:majorTickMark val="none"/>
        <c:tickLblPos val="high"/>
        <c:txPr>
          <a:bodyPr rot="-5400000" vert="horz"/>
          <a:lstStyle/>
          <a:p>
            <a:pPr>
              <a:defRPr sz="1000"/>
            </a:pPr>
            <a:endParaRPr lang="en-US"/>
          </a:p>
        </c:txPr>
        <c:crossAx val="126638336"/>
        <c:crosses val="autoZero"/>
        <c:auto val="1"/>
        <c:lblAlgn val="ctr"/>
        <c:lblOffset val="100"/>
      </c:catAx>
      <c:valAx>
        <c:axId val="126638336"/>
        <c:scaling>
          <c:orientation val="minMax"/>
          <c:max val="0"/>
          <c:min val="-0.60000000000000064"/>
        </c:scaling>
        <c:axPos val="l"/>
        <c:majorGridlines/>
        <c:numFmt formatCode="0%" sourceLinked="0"/>
        <c:majorTickMark val="none"/>
        <c:tickLblPos val="nextTo"/>
        <c:spPr>
          <a:ln>
            <a:solidFill>
              <a:srgbClr val="000000"/>
            </a:solidFill>
          </a:ln>
        </c:spPr>
        <c:txPr>
          <a:bodyPr/>
          <a:lstStyle/>
          <a:p>
            <a:pPr>
              <a:defRPr sz="1000"/>
            </a:pPr>
            <a:endParaRPr lang="en-US"/>
          </a:p>
        </c:txPr>
        <c:crossAx val="126413440"/>
        <c:crosses val="autoZero"/>
        <c:crossBetween val="between"/>
        <c:majorUnit val="0.2"/>
      </c:valAx>
    </c:plotArea>
    <c:plotVisOnly val="1"/>
    <c:dispBlanksAs val="gap"/>
  </c:chart>
  <c:spPr>
    <a:ln>
      <a:noFill/>
    </a:ln>
  </c:spPr>
  <c:txPr>
    <a:bodyPr/>
    <a:lstStyle/>
    <a:p>
      <a:pPr>
        <a:defRPr sz="1400"/>
      </a:pPr>
      <a:endParaRPr lang="en-US"/>
    </a:p>
  </c:txPr>
  <c:externalData r:id="rId2"/>
  <c:userShapes r:id="rId3"/>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en-AU"/>
  <c:chart>
    <c:plotArea>
      <c:layout/>
      <c:barChart>
        <c:barDir val="col"/>
        <c:grouping val="clustered"/>
        <c:ser>
          <c:idx val="0"/>
          <c:order val="0"/>
          <c:tx>
            <c:v>Australia</c:v>
          </c:tx>
          <c:cat>
            <c:strRef>
              <c:f>'rand.png'!$B$1:$B$6</c:f>
              <c:strCache>
                <c:ptCount val="6"/>
                <c:pt idx="0">
                  <c:v>Basic/discovery</c:v>
                </c:pt>
                <c:pt idx="1">
                  <c:v>Phase I</c:v>
                </c:pt>
                <c:pt idx="2">
                  <c:v>Phase II</c:v>
                </c:pt>
                <c:pt idx="3">
                  <c:v>Phase III</c:v>
                </c:pt>
                <c:pt idx="4">
                  <c:v>Phase IV</c:v>
                </c:pt>
                <c:pt idx="5">
                  <c:v>Manufacturing R&amp;D</c:v>
                </c:pt>
              </c:strCache>
            </c:strRef>
          </c:cat>
          <c:val>
            <c:numRef>
              <c:f>'rand.png'!$C$1:$C$6</c:f>
              <c:numCache>
                <c:formatCode>General</c:formatCode>
                <c:ptCount val="6"/>
                <c:pt idx="0">
                  <c:v>5.0127761425799999E-2</c:v>
                </c:pt>
                <c:pt idx="1">
                  <c:v>5.9540058867299975E-2</c:v>
                </c:pt>
                <c:pt idx="2">
                  <c:v>0.17763689879400021</c:v>
                </c:pt>
                <c:pt idx="3">
                  <c:v>0.53569233754900103</c:v>
                </c:pt>
                <c:pt idx="4">
                  <c:v>0.11946178477900013</c:v>
                </c:pt>
                <c:pt idx="5">
                  <c:v>4.0618429990000024E-2</c:v>
                </c:pt>
              </c:numCache>
            </c:numRef>
          </c:val>
        </c:ser>
        <c:ser>
          <c:idx val="1"/>
          <c:order val="1"/>
          <c:tx>
            <c:v>USA</c:v>
          </c:tx>
          <c:cat>
            <c:strRef>
              <c:f>'rand.png'!$B$1:$B$6</c:f>
              <c:strCache>
                <c:ptCount val="6"/>
                <c:pt idx="0">
                  <c:v>Basic/discovery</c:v>
                </c:pt>
                <c:pt idx="1">
                  <c:v>Phase I</c:v>
                </c:pt>
                <c:pt idx="2">
                  <c:v>Phase II</c:v>
                </c:pt>
                <c:pt idx="3">
                  <c:v>Phase III</c:v>
                </c:pt>
                <c:pt idx="4">
                  <c:v>Phase IV</c:v>
                </c:pt>
                <c:pt idx="5">
                  <c:v>Manufacturing R&amp;D</c:v>
                </c:pt>
              </c:strCache>
            </c:strRef>
          </c:cat>
          <c:val>
            <c:numRef>
              <c:f>'rand.png'!$D$1:$D$6</c:f>
              <c:numCache>
                <c:formatCode>General</c:formatCode>
                <c:ptCount val="6"/>
                <c:pt idx="0">
                  <c:v>0.27323420074299976</c:v>
                </c:pt>
                <c:pt idx="1">
                  <c:v>6.8029739776999956E-2</c:v>
                </c:pt>
                <c:pt idx="2">
                  <c:v>0.13159851301100001</c:v>
                </c:pt>
                <c:pt idx="3">
                  <c:v>0.28327137546500031</c:v>
                </c:pt>
                <c:pt idx="4">
                  <c:v>0.12936802974</c:v>
                </c:pt>
                <c:pt idx="5">
                  <c:v>0.12156133829</c:v>
                </c:pt>
              </c:numCache>
            </c:numRef>
          </c:val>
        </c:ser>
        <c:axId val="51056000"/>
        <c:axId val="51112960"/>
      </c:barChart>
      <c:catAx>
        <c:axId val="51056000"/>
        <c:scaling>
          <c:orientation val="minMax"/>
        </c:scaling>
        <c:axPos val="b"/>
        <c:tickLblPos val="nextTo"/>
        <c:txPr>
          <a:bodyPr/>
          <a:lstStyle/>
          <a:p>
            <a:pPr>
              <a:defRPr sz="1200"/>
            </a:pPr>
            <a:endParaRPr lang="en-US"/>
          </a:p>
        </c:txPr>
        <c:crossAx val="51112960"/>
        <c:crosses val="autoZero"/>
        <c:auto val="1"/>
        <c:lblAlgn val="ctr"/>
        <c:lblOffset val="100"/>
      </c:catAx>
      <c:valAx>
        <c:axId val="51112960"/>
        <c:scaling>
          <c:orientation val="minMax"/>
        </c:scaling>
        <c:axPos val="l"/>
        <c:majorGridlines/>
        <c:numFmt formatCode="0%" sourceLinked="0"/>
        <c:tickLblPos val="nextTo"/>
        <c:txPr>
          <a:bodyPr/>
          <a:lstStyle/>
          <a:p>
            <a:pPr>
              <a:defRPr sz="1100"/>
            </a:pPr>
            <a:endParaRPr lang="en-US"/>
          </a:p>
        </c:txPr>
        <c:crossAx val="51056000"/>
        <c:crosses val="autoZero"/>
        <c:crossBetween val="between"/>
        <c:majorUnit val="0.2"/>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AU"/>
  <c:clrMapOvr bg1="lt1" tx1="dk1" bg2="lt2" tx2="dk2" accent1="accent1" accent2="accent2" accent3="accent3" accent4="accent4" accent5="accent5" accent6="accent6" hlink="hlink" folHlink="folHlink"/>
  <c:chart>
    <c:plotArea>
      <c:layout>
        <c:manualLayout>
          <c:layoutTarget val="inner"/>
          <c:xMode val="edge"/>
          <c:yMode val="edge"/>
          <c:x val="7.314962651727358E-2"/>
          <c:y val="6.247772399236616E-2"/>
          <c:w val="0.85095436507936506"/>
          <c:h val="0.84168799212598444"/>
        </c:manualLayout>
      </c:layout>
      <c:lineChart>
        <c:grouping val="standard"/>
        <c:ser>
          <c:idx val="1"/>
          <c:order val="0"/>
          <c:tx>
            <c:strRef>
              <c:f>'[Chart in Microsoft PowerPoint]Sheet2'!$C$18</c:f>
              <c:strCache>
                <c:ptCount val="1"/>
                <c:pt idx="0">
                  <c:v>Austria</c:v>
                </c:pt>
              </c:strCache>
            </c:strRef>
          </c:tx>
          <c:spPr>
            <a:ln>
              <a:solidFill>
                <a:schemeClr val="bg2"/>
              </a:solidFill>
            </a:ln>
          </c:spPr>
          <c:marker>
            <c:symbol val="none"/>
          </c:marker>
          <c:cat>
            <c:numRef>
              <c:f>'[Chart in Microsoft PowerPoint]Sheet2'!$A$19:$A$23</c:f>
              <c:numCache>
                <c:formatCode>General</c:formatCode>
                <c:ptCount val="5"/>
                <c:pt idx="0">
                  <c:v>2007</c:v>
                </c:pt>
                <c:pt idx="1">
                  <c:v>2008</c:v>
                </c:pt>
                <c:pt idx="2">
                  <c:v>2009</c:v>
                </c:pt>
                <c:pt idx="3">
                  <c:v>2010</c:v>
                </c:pt>
                <c:pt idx="4">
                  <c:v>2011</c:v>
                </c:pt>
              </c:numCache>
            </c:numRef>
          </c:cat>
          <c:val>
            <c:numRef>
              <c:f>'[Chart in Microsoft PowerPoint]Sheet2'!$C$19:$C$23</c:f>
              <c:numCache>
                <c:formatCode>General</c:formatCode>
                <c:ptCount val="5"/>
                <c:pt idx="0">
                  <c:v>1.0212765957446797</c:v>
                </c:pt>
                <c:pt idx="1">
                  <c:v>1.1808510638297882</c:v>
                </c:pt>
                <c:pt idx="2">
                  <c:v>0.99206349206349242</c:v>
                </c:pt>
                <c:pt idx="3">
                  <c:v>0.84172661870503629</c:v>
                </c:pt>
                <c:pt idx="4">
                  <c:v>0.80419580419580472</c:v>
                </c:pt>
              </c:numCache>
            </c:numRef>
          </c:val>
        </c:ser>
        <c:ser>
          <c:idx val="2"/>
          <c:order val="1"/>
          <c:tx>
            <c:strRef>
              <c:f>'[Chart in Microsoft PowerPoint]Sheet2'!$D$18</c:f>
              <c:strCache>
                <c:ptCount val="1"/>
                <c:pt idx="0">
                  <c:v>Belgium</c:v>
                </c:pt>
              </c:strCache>
            </c:strRef>
          </c:tx>
          <c:spPr>
            <a:ln>
              <a:solidFill>
                <a:schemeClr val="tx2"/>
              </a:solidFill>
            </a:ln>
          </c:spPr>
          <c:marker>
            <c:symbol val="none"/>
          </c:marker>
          <c:cat>
            <c:numRef>
              <c:f>'[Chart in Microsoft PowerPoint]Sheet2'!$A$19:$A$23</c:f>
              <c:numCache>
                <c:formatCode>General</c:formatCode>
                <c:ptCount val="5"/>
                <c:pt idx="0">
                  <c:v>2007</c:v>
                </c:pt>
                <c:pt idx="1">
                  <c:v>2008</c:v>
                </c:pt>
                <c:pt idx="2">
                  <c:v>2009</c:v>
                </c:pt>
                <c:pt idx="3">
                  <c:v>2010</c:v>
                </c:pt>
                <c:pt idx="4">
                  <c:v>2011</c:v>
                </c:pt>
              </c:numCache>
            </c:numRef>
          </c:cat>
          <c:val>
            <c:numRef>
              <c:f>'[Chart in Microsoft PowerPoint]Sheet2'!$D$19:$D$23</c:f>
              <c:numCache>
                <c:formatCode>General</c:formatCode>
                <c:ptCount val="5"/>
                <c:pt idx="0">
                  <c:v>1.074468085106383</c:v>
                </c:pt>
                <c:pt idx="1">
                  <c:v>1.2978723404255319</c:v>
                </c:pt>
                <c:pt idx="2">
                  <c:v>1.047619047619047</c:v>
                </c:pt>
                <c:pt idx="3">
                  <c:v>0.87769784172661869</c:v>
                </c:pt>
                <c:pt idx="4">
                  <c:v>0.86013986013986043</c:v>
                </c:pt>
              </c:numCache>
            </c:numRef>
          </c:val>
        </c:ser>
        <c:ser>
          <c:idx val="4"/>
          <c:order val="2"/>
          <c:tx>
            <c:strRef>
              <c:f>'[Chart in Microsoft PowerPoint]Sheet2'!$F$18</c:f>
              <c:strCache>
                <c:ptCount val="1"/>
                <c:pt idx="0">
                  <c:v>France</c:v>
                </c:pt>
              </c:strCache>
            </c:strRef>
          </c:tx>
          <c:spPr>
            <a:ln>
              <a:solidFill>
                <a:schemeClr val="accent6"/>
              </a:solidFill>
            </a:ln>
          </c:spPr>
          <c:marker>
            <c:symbol val="none"/>
          </c:marker>
          <c:cat>
            <c:numRef>
              <c:f>'[Chart in Microsoft PowerPoint]Sheet2'!$A$19:$A$23</c:f>
              <c:numCache>
                <c:formatCode>General</c:formatCode>
                <c:ptCount val="5"/>
                <c:pt idx="0">
                  <c:v>2007</c:v>
                </c:pt>
                <c:pt idx="1">
                  <c:v>2008</c:v>
                </c:pt>
                <c:pt idx="2">
                  <c:v>2009</c:v>
                </c:pt>
                <c:pt idx="3">
                  <c:v>2010</c:v>
                </c:pt>
                <c:pt idx="4">
                  <c:v>2011</c:v>
                </c:pt>
              </c:numCache>
            </c:numRef>
          </c:cat>
          <c:val>
            <c:numRef>
              <c:f>'[Chart in Microsoft PowerPoint]Sheet2'!$F$19:$F$23</c:f>
              <c:numCache>
                <c:formatCode>General</c:formatCode>
                <c:ptCount val="5"/>
                <c:pt idx="0">
                  <c:v>0.97872340425531945</c:v>
                </c:pt>
                <c:pt idx="1">
                  <c:v>1.1489361702127661</c:v>
                </c:pt>
                <c:pt idx="2">
                  <c:v>0.91269841269841367</c:v>
                </c:pt>
                <c:pt idx="3">
                  <c:v>0.74820143884892121</c:v>
                </c:pt>
                <c:pt idx="4">
                  <c:v>0.72727272727272729</c:v>
                </c:pt>
              </c:numCache>
            </c:numRef>
          </c:val>
        </c:ser>
        <c:ser>
          <c:idx val="5"/>
          <c:order val="3"/>
          <c:tx>
            <c:strRef>
              <c:f>'[Chart in Microsoft PowerPoint]Sheet2'!$G$18</c:f>
              <c:strCache>
                <c:ptCount val="1"/>
                <c:pt idx="0">
                  <c:v>Germany</c:v>
                </c:pt>
              </c:strCache>
            </c:strRef>
          </c:tx>
          <c:spPr>
            <a:ln>
              <a:solidFill>
                <a:schemeClr val="accent5"/>
              </a:solidFill>
            </a:ln>
          </c:spPr>
          <c:marker>
            <c:symbol val="none"/>
          </c:marker>
          <c:cat>
            <c:numRef>
              <c:f>'[Chart in Microsoft PowerPoint]Sheet2'!$A$19:$A$23</c:f>
              <c:numCache>
                <c:formatCode>General</c:formatCode>
                <c:ptCount val="5"/>
                <c:pt idx="0">
                  <c:v>2007</c:v>
                </c:pt>
                <c:pt idx="1">
                  <c:v>2008</c:v>
                </c:pt>
                <c:pt idx="2">
                  <c:v>2009</c:v>
                </c:pt>
                <c:pt idx="3">
                  <c:v>2010</c:v>
                </c:pt>
                <c:pt idx="4">
                  <c:v>2011</c:v>
                </c:pt>
              </c:numCache>
            </c:numRef>
          </c:cat>
          <c:val>
            <c:numRef>
              <c:f>'[Chart in Microsoft PowerPoint]Sheet2'!$G$19:$G$23</c:f>
              <c:numCache>
                <c:formatCode>General</c:formatCode>
                <c:ptCount val="5"/>
                <c:pt idx="0">
                  <c:v>1.2021276595744672</c:v>
                </c:pt>
                <c:pt idx="1">
                  <c:v>1.5106382978723394</c:v>
                </c:pt>
                <c:pt idx="2">
                  <c:v>1.3412698412698412</c:v>
                </c:pt>
                <c:pt idx="3">
                  <c:v>1.1151079136690647</c:v>
                </c:pt>
                <c:pt idx="4">
                  <c:v>1.06993006993007</c:v>
                </c:pt>
              </c:numCache>
            </c:numRef>
          </c:val>
        </c:ser>
        <c:ser>
          <c:idx val="6"/>
          <c:order val="4"/>
          <c:tx>
            <c:strRef>
              <c:f>'[Chart in Microsoft PowerPoint]Sheet2'!$H$18</c:f>
              <c:strCache>
                <c:ptCount val="1"/>
                <c:pt idx="0">
                  <c:v>Ireland</c:v>
                </c:pt>
              </c:strCache>
            </c:strRef>
          </c:tx>
          <c:spPr>
            <a:ln>
              <a:solidFill>
                <a:schemeClr val="accent3"/>
              </a:solidFill>
            </a:ln>
          </c:spPr>
          <c:marker>
            <c:symbol val="none"/>
          </c:marker>
          <c:cat>
            <c:numRef>
              <c:f>'[Chart in Microsoft PowerPoint]Sheet2'!$A$19:$A$23</c:f>
              <c:numCache>
                <c:formatCode>General</c:formatCode>
                <c:ptCount val="5"/>
                <c:pt idx="0">
                  <c:v>2007</c:v>
                </c:pt>
                <c:pt idx="1">
                  <c:v>2008</c:v>
                </c:pt>
                <c:pt idx="2">
                  <c:v>2009</c:v>
                </c:pt>
                <c:pt idx="3">
                  <c:v>2010</c:v>
                </c:pt>
                <c:pt idx="4">
                  <c:v>2011</c:v>
                </c:pt>
              </c:numCache>
            </c:numRef>
          </c:cat>
          <c:val>
            <c:numRef>
              <c:f>'[Chart in Microsoft PowerPoint]Sheet2'!$H$19:$H$23</c:f>
              <c:numCache>
                <c:formatCode>General</c:formatCode>
                <c:ptCount val="5"/>
                <c:pt idx="0">
                  <c:v>1.191489361702128</c:v>
                </c:pt>
                <c:pt idx="1">
                  <c:v>1.425531914893617</c:v>
                </c:pt>
                <c:pt idx="2">
                  <c:v>1.1428571428571435</c:v>
                </c:pt>
                <c:pt idx="3">
                  <c:v>0.95683453237410143</c:v>
                </c:pt>
                <c:pt idx="4">
                  <c:v>0.86013986013986043</c:v>
                </c:pt>
              </c:numCache>
            </c:numRef>
          </c:val>
        </c:ser>
        <c:ser>
          <c:idx val="8"/>
          <c:order val="5"/>
          <c:tx>
            <c:strRef>
              <c:f>'[Chart in Microsoft PowerPoint]Sheet2'!$J$18</c:f>
              <c:strCache>
                <c:ptCount val="1"/>
                <c:pt idx="0">
                  <c:v>Netherlands</c:v>
                </c:pt>
              </c:strCache>
            </c:strRef>
          </c:tx>
          <c:marker>
            <c:symbol val="none"/>
          </c:marker>
          <c:cat>
            <c:numRef>
              <c:f>'[Chart in Microsoft PowerPoint]Sheet2'!$A$19:$A$23</c:f>
              <c:numCache>
                <c:formatCode>General</c:formatCode>
                <c:ptCount val="5"/>
                <c:pt idx="0">
                  <c:v>2007</c:v>
                </c:pt>
                <c:pt idx="1">
                  <c:v>2008</c:v>
                </c:pt>
                <c:pt idx="2">
                  <c:v>2009</c:v>
                </c:pt>
                <c:pt idx="3">
                  <c:v>2010</c:v>
                </c:pt>
                <c:pt idx="4">
                  <c:v>2011</c:v>
                </c:pt>
              </c:numCache>
            </c:numRef>
          </c:cat>
          <c:val>
            <c:numRef>
              <c:f>'[Chart in Microsoft PowerPoint]Sheet2'!$J$19:$J$23</c:f>
              <c:numCache>
                <c:formatCode>General</c:formatCode>
                <c:ptCount val="5"/>
                <c:pt idx="0">
                  <c:v>1.053191489361702</c:v>
                </c:pt>
                <c:pt idx="1">
                  <c:v>1.2234042553191469</c:v>
                </c:pt>
                <c:pt idx="4">
                  <c:v>0.81818181818181857</c:v>
                </c:pt>
              </c:numCache>
            </c:numRef>
          </c:val>
        </c:ser>
        <c:ser>
          <c:idx val="10"/>
          <c:order val="6"/>
          <c:tx>
            <c:strRef>
              <c:f>'[Chart in Microsoft PowerPoint]Sheet2'!$L$18</c:f>
              <c:strCache>
                <c:ptCount val="1"/>
                <c:pt idx="0">
                  <c:v>Sweden</c:v>
                </c:pt>
              </c:strCache>
            </c:strRef>
          </c:tx>
          <c:spPr>
            <a:ln>
              <a:solidFill>
                <a:schemeClr val="accent1"/>
              </a:solidFill>
            </a:ln>
          </c:spPr>
          <c:marker>
            <c:symbol val="none"/>
          </c:marker>
          <c:cat>
            <c:numRef>
              <c:f>'[Chart in Microsoft PowerPoint]Sheet2'!$A$19:$A$23</c:f>
              <c:numCache>
                <c:formatCode>General</c:formatCode>
                <c:ptCount val="5"/>
                <c:pt idx="0">
                  <c:v>2007</c:v>
                </c:pt>
                <c:pt idx="1">
                  <c:v>2008</c:v>
                </c:pt>
                <c:pt idx="2">
                  <c:v>2009</c:v>
                </c:pt>
                <c:pt idx="3">
                  <c:v>2010</c:v>
                </c:pt>
                <c:pt idx="4">
                  <c:v>2011</c:v>
                </c:pt>
              </c:numCache>
            </c:numRef>
          </c:cat>
          <c:val>
            <c:numRef>
              <c:f>'[Chart in Microsoft PowerPoint]Sheet2'!$L$19:$L$23</c:f>
              <c:numCache>
                <c:formatCode>General</c:formatCode>
                <c:ptCount val="5"/>
                <c:pt idx="0">
                  <c:v>1.1170212765957446</c:v>
                </c:pt>
                <c:pt idx="1">
                  <c:v>1.23404255319149</c:v>
                </c:pt>
                <c:pt idx="2">
                  <c:v>1</c:v>
                </c:pt>
                <c:pt idx="3">
                  <c:v>0.93525179856115104</c:v>
                </c:pt>
                <c:pt idx="4">
                  <c:v>0.93706293706293675</c:v>
                </c:pt>
              </c:numCache>
            </c:numRef>
          </c:val>
        </c:ser>
        <c:ser>
          <c:idx val="11"/>
          <c:order val="7"/>
          <c:tx>
            <c:strRef>
              <c:f>'[Chart in Microsoft PowerPoint]Sheet2'!$M$18</c:f>
              <c:strCache>
                <c:ptCount val="1"/>
                <c:pt idx="0">
                  <c:v>UK</c:v>
                </c:pt>
              </c:strCache>
            </c:strRef>
          </c:tx>
          <c:spPr>
            <a:ln>
              <a:solidFill>
                <a:schemeClr val="tx1"/>
              </a:solidFill>
            </a:ln>
          </c:spPr>
          <c:marker>
            <c:symbol val="none"/>
          </c:marker>
          <c:cat>
            <c:numRef>
              <c:f>'[Chart in Microsoft PowerPoint]Sheet2'!$A$19:$A$23</c:f>
              <c:numCache>
                <c:formatCode>General</c:formatCode>
                <c:ptCount val="5"/>
                <c:pt idx="0">
                  <c:v>2007</c:v>
                </c:pt>
                <c:pt idx="1">
                  <c:v>2008</c:v>
                </c:pt>
                <c:pt idx="2">
                  <c:v>2009</c:v>
                </c:pt>
                <c:pt idx="3">
                  <c:v>2010</c:v>
                </c:pt>
                <c:pt idx="4">
                  <c:v>2011</c:v>
                </c:pt>
              </c:numCache>
            </c:numRef>
          </c:cat>
          <c:val>
            <c:numRef>
              <c:f>'[Chart in Microsoft PowerPoint]Sheet2'!$M$19:$M$23</c:f>
              <c:numCache>
                <c:formatCode>General</c:formatCode>
                <c:ptCount val="5"/>
                <c:pt idx="0">
                  <c:v>1.063829787234041</c:v>
                </c:pt>
                <c:pt idx="1">
                  <c:v>1.063829787234041</c:v>
                </c:pt>
                <c:pt idx="2">
                  <c:v>0.79365079365079394</c:v>
                </c:pt>
                <c:pt idx="3">
                  <c:v>0.71942446043165453</c:v>
                </c:pt>
                <c:pt idx="4">
                  <c:v>0.6993006993006996</c:v>
                </c:pt>
              </c:numCache>
            </c:numRef>
          </c:val>
        </c:ser>
        <c:marker val="1"/>
        <c:axId val="78247424"/>
        <c:axId val="78248960"/>
      </c:lineChart>
      <c:catAx>
        <c:axId val="78247424"/>
        <c:scaling>
          <c:orientation val="minMax"/>
        </c:scaling>
        <c:axPos val="b"/>
        <c:numFmt formatCode="General" sourceLinked="1"/>
        <c:tickLblPos val="nextTo"/>
        <c:spPr>
          <a:ln>
            <a:solidFill>
              <a:srgbClr val="000000"/>
            </a:solidFill>
          </a:ln>
        </c:spPr>
        <c:crossAx val="78248960"/>
        <c:crosses val="autoZero"/>
        <c:auto val="1"/>
        <c:lblAlgn val="ctr"/>
        <c:lblOffset val="100"/>
      </c:catAx>
      <c:valAx>
        <c:axId val="78248960"/>
        <c:scaling>
          <c:orientation val="minMax"/>
          <c:max val="1.55"/>
          <c:min val="0.60000000000000042"/>
        </c:scaling>
        <c:axPos val="l"/>
        <c:majorGridlines/>
        <c:numFmt formatCode="0%" sourceLinked="0"/>
        <c:tickLblPos val="nextTo"/>
        <c:spPr>
          <a:ln>
            <a:solidFill>
              <a:srgbClr val="000000"/>
            </a:solidFill>
          </a:ln>
        </c:spPr>
        <c:crossAx val="78247424"/>
        <c:crosses val="autoZero"/>
        <c:crossBetween val="between"/>
        <c:majorUnit val="0.2"/>
      </c:valAx>
    </c:plotArea>
    <c:plotVisOnly val="1"/>
    <c:dispBlanksAs val="gap"/>
  </c:chart>
  <c:spPr>
    <a:ln>
      <a:noFill/>
    </a:ln>
  </c:spPr>
  <c:txPr>
    <a:bodyPr/>
    <a:lstStyle/>
    <a:p>
      <a:pPr>
        <a:defRPr sz="1400"/>
      </a:pPr>
      <a:endParaRPr lang="en-US"/>
    </a:p>
  </c:txPr>
  <c:externalData r:id="rId2"/>
  <c:userShapes r:id="rId3"/>
</c:chartSpace>
</file>

<file path=ppt/charts/chart3.xml><?xml version="1.0" encoding="utf-8"?>
<c:chartSpace xmlns:c="http://schemas.openxmlformats.org/drawingml/2006/chart" xmlns:a="http://schemas.openxmlformats.org/drawingml/2006/main" xmlns:r="http://schemas.openxmlformats.org/officeDocument/2006/relationships">
  <c:lang val="en-AU"/>
  <c:clrMapOvr bg1="lt1" tx1="dk1" bg2="lt2" tx2="dk2" accent1="accent1" accent2="accent2" accent3="accent3" accent4="accent4" accent5="accent5" accent6="accent6" hlink="hlink" folHlink="folHlink"/>
  <c:chart>
    <c:plotArea>
      <c:layout>
        <c:manualLayout>
          <c:layoutTarget val="inner"/>
          <c:xMode val="edge"/>
          <c:yMode val="edge"/>
          <c:x val="5.454473046158196E-2"/>
          <c:y val="6.2216710125009192E-2"/>
          <c:w val="0.91746047701069111"/>
          <c:h val="0.86096446419993788"/>
        </c:manualLayout>
      </c:layout>
      <c:lineChart>
        <c:grouping val="standard"/>
        <c:ser>
          <c:idx val="0"/>
          <c:order val="0"/>
          <c:tx>
            <c:strRef>
              <c:f>'New chart'!$O$1</c:f>
              <c:strCache>
                <c:ptCount val="1"/>
                <c:pt idx="0">
                  <c:v>NZ</c:v>
                </c:pt>
              </c:strCache>
            </c:strRef>
          </c:tx>
          <c:spPr>
            <a:ln>
              <a:noFill/>
            </a:ln>
          </c:spPr>
          <c:marker>
            <c:symbol val="circle"/>
            <c:size val="11"/>
            <c:spPr>
              <a:ln>
                <a:noFill/>
              </a:ln>
            </c:spPr>
          </c:marker>
          <c:dPt>
            <c:idx val="0"/>
            <c:marker>
              <c:spPr>
                <a:solidFill>
                  <a:schemeClr val="accent3"/>
                </a:solidFill>
                <a:ln>
                  <a:noFill/>
                </a:ln>
              </c:spPr>
            </c:marker>
          </c:dPt>
          <c:dPt>
            <c:idx val="3"/>
            <c:marker>
              <c:spPr>
                <a:solidFill>
                  <a:schemeClr val="tx1"/>
                </a:solidFill>
                <a:ln>
                  <a:noFill/>
                </a:ln>
              </c:spPr>
            </c:marker>
          </c:dPt>
          <c:dPt>
            <c:idx val="5"/>
            <c:marker>
              <c:spPr>
                <a:solidFill>
                  <a:schemeClr val="tx1"/>
                </a:solidFill>
                <a:ln>
                  <a:noFill/>
                </a:ln>
              </c:spPr>
            </c:marker>
          </c:dPt>
          <c:dPt>
            <c:idx val="6"/>
            <c:marker>
              <c:spPr>
                <a:solidFill>
                  <a:schemeClr val="tx1"/>
                </a:solidFill>
                <a:ln>
                  <a:noFill/>
                </a:ln>
              </c:spPr>
            </c:marker>
          </c:dPt>
          <c:dPt>
            <c:idx val="10"/>
            <c:marker>
              <c:spPr>
                <a:solidFill>
                  <a:schemeClr val="tx1"/>
                </a:solidFill>
                <a:ln>
                  <a:noFill/>
                </a:ln>
              </c:spPr>
            </c:marker>
          </c:dPt>
          <c:dPt>
            <c:idx val="11"/>
            <c:marker>
              <c:spPr>
                <a:solidFill>
                  <a:schemeClr val="tx1"/>
                </a:solidFill>
                <a:ln>
                  <a:noFill/>
                </a:ln>
              </c:spPr>
            </c:marker>
          </c:dPt>
          <c:dPt>
            <c:idx val="12"/>
            <c:marker>
              <c:spPr>
                <a:solidFill>
                  <a:schemeClr val="tx1"/>
                </a:solidFill>
                <a:ln>
                  <a:noFill/>
                </a:ln>
              </c:spPr>
            </c:marker>
          </c:dPt>
          <c:dPt>
            <c:idx val="14"/>
            <c:marker>
              <c:spPr>
                <a:solidFill>
                  <a:schemeClr val="tx1"/>
                </a:solidFill>
                <a:ln>
                  <a:noFill/>
                </a:ln>
              </c:spPr>
            </c:marker>
          </c:dPt>
          <c:dPt>
            <c:idx val="15"/>
            <c:marker>
              <c:spPr>
                <a:solidFill>
                  <a:schemeClr val="tx1"/>
                </a:solidFill>
                <a:ln>
                  <a:noFill/>
                </a:ln>
              </c:spPr>
            </c:marker>
          </c:dPt>
          <c:dPt>
            <c:idx val="20"/>
            <c:marker>
              <c:spPr>
                <a:solidFill>
                  <a:schemeClr val="tx1"/>
                </a:solidFill>
                <a:ln>
                  <a:noFill/>
                </a:ln>
              </c:spPr>
            </c:marker>
          </c:dPt>
          <c:dPt>
            <c:idx val="21"/>
            <c:marker>
              <c:spPr>
                <a:solidFill>
                  <a:schemeClr val="tx1"/>
                </a:solidFill>
                <a:ln>
                  <a:noFill/>
                </a:ln>
              </c:spPr>
            </c:marker>
          </c:dPt>
          <c:dPt>
            <c:idx val="29"/>
            <c:marker>
              <c:spPr>
                <a:solidFill>
                  <a:schemeClr val="tx1"/>
                </a:solidFill>
                <a:ln>
                  <a:noFill/>
                </a:ln>
              </c:spPr>
            </c:marker>
          </c:dPt>
          <c:val>
            <c:numRef>
              <c:f>'New chart'!$O$2:$O$37</c:f>
              <c:numCache>
                <c:formatCode>General</c:formatCode>
                <c:ptCount val="36"/>
                <c:pt idx="0">
                  <c:v>64.052884615384571</c:v>
                </c:pt>
                <c:pt idx="1">
                  <c:v>37.268647619047584</c:v>
                </c:pt>
                <c:pt idx="2">
                  <c:v>33.234325179856121</c:v>
                </c:pt>
                <c:pt idx="3">
                  <c:v>31.243037974683489</c:v>
                </c:pt>
                <c:pt idx="4">
                  <c:v>26.657652459016408</c:v>
                </c:pt>
                <c:pt idx="5">
                  <c:v>20.097222222222214</c:v>
                </c:pt>
                <c:pt idx="6">
                  <c:v>18.621212121212132</c:v>
                </c:pt>
                <c:pt idx="7">
                  <c:v>17.72878769230768</c:v>
                </c:pt>
                <c:pt idx="8">
                  <c:v>15.641056603773576</c:v>
                </c:pt>
                <c:pt idx="9">
                  <c:v>15.452719597989965</c:v>
                </c:pt>
                <c:pt idx="10">
                  <c:v>13.725490196078432</c:v>
                </c:pt>
                <c:pt idx="11">
                  <c:v>12.635416666666675</c:v>
                </c:pt>
                <c:pt idx="12">
                  <c:v>11.625230769230768</c:v>
                </c:pt>
                <c:pt idx="13">
                  <c:v>11.016990476190472</c:v>
                </c:pt>
                <c:pt idx="14">
                  <c:v>10.638888888888888</c:v>
                </c:pt>
                <c:pt idx="15">
                  <c:v>10.416666666666675</c:v>
                </c:pt>
                <c:pt idx="16">
                  <c:v>9.3069963636363688</c:v>
                </c:pt>
                <c:pt idx="17">
                  <c:v>9.1973743589743542</c:v>
                </c:pt>
                <c:pt idx="18">
                  <c:v>8.1207777777777714</c:v>
                </c:pt>
                <c:pt idx="19">
                  <c:v>7.2941966426858489</c:v>
                </c:pt>
                <c:pt idx="20">
                  <c:v>6.7493333333333378</c:v>
                </c:pt>
                <c:pt idx="21">
                  <c:v>6.4968421052631653</c:v>
                </c:pt>
                <c:pt idx="22">
                  <c:v>6.4546616352201314</c:v>
                </c:pt>
                <c:pt idx="23">
                  <c:v>5.8000216802168021</c:v>
                </c:pt>
                <c:pt idx="24">
                  <c:v>4.3478098230651243</c:v>
                </c:pt>
                <c:pt idx="25">
                  <c:v>4.3461723577235771</c:v>
                </c:pt>
                <c:pt idx="26">
                  <c:v>4.2140560072267359</c:v>
                </c:pt>
                <c:pt idx="27">
                  <c:v>4.0176060606060577</c:v>
                </c:pt>
                <c:pt idx="28">
                  <c:v>2.8127636560302847</c:v>
                </c:pt>
                <c:pt idx="29">
                  <c:v>2.75</c:v>
                </c:pt>
                <c:pt idx="30">
                  <c:v>2.5097056603773593</c:v>
                </c:pt>
                <c:pt idx="31">
                  <c:v>2.4168323278315307</c:v>
                </c:pt>
                <c:pt idx="32">
                  <c:v>2.2414222222222238</c:v>
                </c:pt>
                <c:pt idx="33">
                  <c:v>2.0678368316831683</c:v>
                </c:pt>
                <c:pt idx="34">
                  <c:v>2.0565287846481857</c:v>
                </c:pt>
                <c:pt idx="35">
                  <c:v>2.0079407407407412</c:v>
                </c:pt>
              </c:numCache>
            </c:numRef>
          </c:val>
        </c:ser>
        <c:ser>
          <c:idx val="2"/>
          <c:order val="1"/>
          <c:tx>
            <c:strRef>
              <c:f>'New chart'!$Q$1</c:f>
              <c:strCache>
                <c:ptCount val="1"/>
                <c:pt idx="0">
                  <c:v>Unnamed</c:v>
                </c:pt>
              </c:strCache>
            </c:strRef>
          </c:tx>
          <c:spPr>
            <a:ln>
              <a:noFill/>
            </a:ln>
          </c:spPr>
          <c:marker>
            <c:spPr>
              <a:ln>
                <a:noFill/>
              </a:ln>
            </c:spPr>
          </c:marker>
          <c:val>
            <c:numRef>
              <c:f>'New chart'!$Q$2:$Q$42</c:f>
              <c:numCache>
                <c:formatCode>General</c:formatCode>
                <c:ptCount val="41"/>
              </c:numCache>
            </c:numRef>
          </c:val>
        </c:ser>
        <c:ser>
          <c:idx val="4"/>
          <c:order val="2"/>
          <c:tx>
            <c:strRef>
              <c:f>'New chart'!$S$1</c:f>
              <c:strCache>
                <c:ptCount val="1"/>
                <c:pt idx="0">
                  <c:v>WA</c:v>
                </c:pt>
              </c:strCache>
            </c:strRef>
          </c:tx>
          <c:val>
            <c:numRef>
              <c:f>'New chart'!$S$2:$S$42</c:f>
              <c:numCache>
                <c:formatCode>General</c:formatCode>
                <c:ptCount val="41"/>
              </c:numCache>
            </c:numRef>
          </c:val>
        </c:ser>
        <c:marker val="1"/>
        <c:axId val="83842944"/>
        <c:axId val="83844480"/>
      </c:lineChart>
      <c:catAx>
        <c:axId val="83842944"/>
        <c:scaling>
          <c:orientation val="minMax"/>
        </c:scaling>
        <c:delete val="1"/>
        <c:axPos val="b"/>
        <c:tickLblPos val="none"/>
        <c:crossAx val="83844480"/>
        <c:crosses val="autoZero"/>
        <c:auto val="1"/>
        <c:lblAlgn val="ctr"/>
        <c:lblOffset val="100"/>
      </c:catAx>
      <c:valAx>
        <c:axId val="83844480"/>
        <c:scaling>
          <c:orientation val="minMax"/>
          <c:max val="70"/>
          <c:min val="0"/>
        </c:scaling>
        <c:axPos val="l"/>
        <c:majorGridlines/>
        <c:numFmt formatCode="#,##0" sourceLinked="0"/>
        <c:tickLblPos val="nextTo"/>
        <c:spPr>
          <a:ln>
            <a:solidFill>
              <a:srgbClr val="000000"/>
            </a:solidFill>
          </a:ln>
        </c:spPr>
        <c:crossAx val="83842944"/>
        <c:crosses val="autoZero"/>
        <c:crossBetween val="between"/>
        <c:majorUnit val="20"/>
      </c:valAx>
    </c:plotArea>
    <c:plotVisOnly val="1"/>
    <c:dispBlanksAs val="gap"/>
  </c:chart>
  <c:spPr>
    <a:ln>
      <a:noFill/>
    </a:ln>
  </c:spPr>
  <c:txPr>
    <a:bodyPr/>
    <a:lstStyle/>
    <a:p>
      <a:pPr>
        <a:defRPr sz="1400"/>
      </a:pPr>
      <a:endParaRPr lang="en-US"/>
    </a:p>
  </c:txPr>
  <c:externalData r:id="rId2"/>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AU"/>
  <c:chart>
    <c:autoTitleDeleted val="1"/>
    <c:plotArea>
      <c:layout>
        <c:manualLayout>
          <c:layoutTarget val="inner"/>
          <c:xMode val="edge"/>
          <c:yMode val="edge"/>
          <c:x val="6.623494397759104E-2"/>
          <c:y val="8.2408101851851615E-2"/>
          <c:w val="0.92432784780578903"/>
          <c:h val="0.84236203703703649"/>
        </c:manualLayout>
      </c:layout>
      <c:barChart>
        <c:barDir val="col"/>
        <c:grouping val="stacked"/>
        <c:overlap val="100"/>
        <c:axId val="85213568"/>
        <c:axId val="85215104"/>
      </c:barChart>
      <c:catAx>
        <c:axId val="85213568"/>
        <c:scaling>
          <c:orientation val="minMax"/>
        </c:scaling>
        <c:axPos val="b"/>
        <c:tickLblPos val="nextTo"/>
        <c:txPr>
          <a:bodyPr/>
          <a:lstStyle/>
          <a:p>
            <a:pPr>
              <a:defRPr sz="1400"/>
            </a:pPr>
            <a:endParaRPr lang="en-US"/>
          </a:p>
        </c:txPr>
        <c:crossAx val="85215104"/>
        <c:crosses val="autoZero"/>
        <c:auto val="1"/>
        <c:lblAlgn val="ctr"/>
        <c:lblOffset val="100"/>
      </c:catAx>
      <c:valAx>
        <c:axId val="85215104"/>
        <c:scaling>
          <c:orientation val="minMax"/>
          <c:max val="1800"/>
        </c:scaling>
        <c:axPos val="l"/>
        <c:majorGridlines/>
        <c:numFmt formatCode="General" sourceLinked="1"/>
        <c:tickLblPos val="nextTo"/>
        <c:txPr>
          <a:bodyPr/>
          <a:lstStyle/>
          <a:p>
            <a:pPr>
              <a:defRPr sz="1400"/>
            </a:pPr>
            <a:endParaRPr lang="en-US"/>
          </a:p>
        </c:txPr>
        <c:crossAx val="85213568"/>
        <c:crosses val="autoZero"/>
        <c:crossBetween val="between"/>
      </c:valAx>
    </c:plotArea>
    <c:plotVisOnly val="1"/>
    <c:dispBlanksAs val="gap"/>
  </c:chart>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AU"/>
  <c:chart>
    <c:plotArea>
      <c:layout>
        <c:manualLayout>
          <c:layoutTarget val="inner"/>
          <c:xMode val="edge"/>
          <c:yMode val="edge"/>
          <c:x val="9.5340813177954092E-2"/>
          <c:y val="3.2680519101778951E-2"/>
          <c:w val="0.78756069094304348"/>
          <c:h val="0.86730231481481479"/>
        </c:manualLayout>
      </c:layout>
      <c:barChart>
        <c:barDir val="col"/>
        <c:grouping val="stacked"/>
        <c:ser>
          <c:idx val="1"/>
          <c:order val="0"/>
          <c:tx>
            <c:strRef>
              <c:f>'Chart data'!$D$10</c:f>
              <c:strCache>
                <c:ptCount val="1"/>
                <c:pt idx="0">
                  <c:v>Generic</c:v>
                </c:pt>
              </c:strCache>
            </c:strRef>
          </c:tx>
          <c:spPr>
            <a:ln>
              <a:noFill/>
            </a:ln>
          </c:spPr>
          <c:cat>
            <c:strRef>
              <c:f>'Chart data'!$B$11:$B$13</c:f>
              <c:strCache>
                <c:ptCount val="3"/>
                <c:pt idx="0">
                  <c:v>Western Australia</c:v>
                </c:pt>
                <c:pt idx="1">
                  <c:v>Unnamed state</c:v>
                </c:pt>
                <c:pt idx="2">
                  <c:v>New Zealand</c:v>
                </c:pt>
              </c:strCache>
            </c:strRef>
          </c:cat>
          <c:val>
            <c:numRef>
              <c:f>'Chart data'!$D$11:$D$13</c:f>
              <c:numCache>
                <c:formatCode>General</c:formatCode>
                <c:ptCount val="3"/>
                <c:pt idx="0">
                  <c:v>753.82789427402849</c:v>
                </c:pt>
                <c:pt idx="1">
                  <c:v>1110.6117484329195</c:v>
                </c:pt>
                <c:pt idx="2">
                  <c:v>1072.4256246969385</c:v>
                </c:pt>
              </c:numCache>
            </c:numRef>
          </c:val>
        </c:ser>
        <c:ser>
          <c:idx val="0"/>
          <c:order val="1"/>
          <c:tx>
            <c:strRef>
              <c:f>'Chart data'!$C$10</c:f>
              <c:strCache>
                <c:ptCount val="1"/>
                <c:pt idx="0">
                  <c:v>Patented</c:v>
                </c:pt>
              </c:strCache>
            </c:strRef>
          </c:tx>
          <c:spPr>
            <a:ln>
              <a:noFill/>
            </a:ln>
          </c:spPr>
          <c:cat>
            <c:strRef>
              <c:f>'Chart data'!$B$11:$B$13</c:f>
              <c:strCache>
                <c:ptCount val="3"/>
                <c:pt idx="0">
                  <c:v>Western Australia</c:v>
                </c:pt>
                <c:pt idx="1">
                  <c:v>Unnamed state</c:v>
                </c:pt>
                <c:pt idx="2">
                  <c:v>New Zealand</c:v>
                </c:pt>
              </c:strCache>
            </c:strRef>
          </c:cat>
          <c:val>
            <c:numRef>
              <c:f>'Chart data'!$C$11:$C$13</c:f>
              <c:numCache>
                <c:formatCode>General</c:formatCode>
                <c:ptCount val="3"/>
                <c:pt idx="0">
                  <c:v>0</c:v>
                </c:pt>
                <c:pt idx="1">
                  <c:v>142.82899078103051</c:v>
                </c:pt>
                <c:pt idx="2">
                  <c:v>645.91867381460838</c:v>
                </c:pt>
              </c:numCache>
            </c:numRef>
          </c:val>
        </c:ser>
        <c:overlap val="100"/>
        <c:axId val="85227776"/>
        <c:axId val="85250048"/>
      </c:barChart>
      <c:catAx>
        <c:axId val="85227776"/>
        <c:scaling>
          <c:orientation val="minMax"/>
        </c:scaling>
        <c:axPos val="b"/>
        <c:tickLblPos val="nextTo"/>
        <c:txPr>
          <a:bodyPr/>
          <a:lstStyle/>
          <a:p>
            <a:pPr>
              <a:defRPr sz="1400"/>
            </a:pPr>
            <a:endParaRPr lang="en-US"/>
          </a:p>
        </c:txPr>
        <c:crossAx val="85250048"/>
        <c:crosses val="autoZero"/>
        <c:auto val="1"/>
        <c:lblAlgn val="ctr"/>
        <c:lblOffset val="100"/>
      </c:catAx>
      <c:valAx>
        <c:axId val="85250048"/>
        <c:scaling>
          <c:orientation val="minMax"/>
          <c:max val="1800"/>
        </c:scaling>
        <c:axPos val="l"/>
        <c:majorGridlines/>
        <c:numFmt formatCode="General" sourceLinked="1"/>
        <c:tickLblPos val="nextTo"/>
        <c:txPr>
          <a:bodyPr/>
          <a:lstStyle/>
          <a:p>
            <a:pPr>
              <a:defRPr sz="1400"/>
            </a:pPr>
            <a:endParaRPr lang="en-US"/>
          </a:p>
        </c:txPr>
        <c:crossAx val="85227776"/>
        <c:crosses val="autoZero"/>
        <c:crossBetween val="between"/>
      </c:valAx>
    </c:plotArea>
    <c:plotVisOnly val="1"/>
    <c:dispBlanksAs val="gap"/>
  </c:chart>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lang val="en-AU"/>
  <c:clrMapOvr bg1="lt1" tx1="dk1" bg2="lt2" tx2="dk2" accent1="accent1" accent2="accent2" accent3="accent3" accent4="accent4" accent5="accent5" accent6="accent6" hlink="hlink" folHlink="folHlink"/>
  <c:chart>
    <c:plotArea>
      <c:layout>
        <c:manualLayout>
          <c:layoutTarget val="inner"/>
          <c:xMode val="edge"/>
          <c:yMode val="edge"/>
          <c:x val="7.4880000000000113E-2"/>
          <c:y val="3.9422777777777841E-2"/>
          <c:w val="0.92512000000000005"/>
          <c:h val="0.93298999999999999"/>
        </c:manualLayout>
      </c:layout>
      <c:barChart>
        <c:barDir val="col"/>
        <c:grouping val="clustered"/>
        <c:ser>
          <c:idx val="0"/>
          <c:order val="0"/>
          <c:val>
            <c:numRef>
              <c:f>'[FINAL_Bad_Drug_Deal_27022013 (2).xlsx]Sheet3'!$AC$2:$AC$6</c:f>
              <c:numCache>
                <c:formatCode>General</c:formatCode>
                <c:ptCount val="5"/>
                <c:pt idx="0">
                  <c:v>10.584525968159443</c:v>
                </c:pt>
                <c:pt idx="1">
                  <c:v>8.8646772871558852</c:v>
                </c:pt>
                <c:pt idx="2">
                  <c:v>4.5555202228613565</c:v>
                </c:pt>
                <c:pt idx="3">
                  <c:v>2.7127539009217965</c:v>
                </c:pt>
                <c:pt idx="4">
                  <c:v>5.0552044829457792</c:v>
                </c:pt>
              </c:numCache>
            </c:numRef>
          </c:val>
        </c:ser>
        <c:axId val="83801600"/>
        <c:axId val="83803136"/>
      </c:barChart>
      <c:catAx>
        <c:axId val="83801600"/>
        <c:scaling>
          <c:orientation val="minMax"/>
        </c:scaling>
        <c:delete val="1"/>
        <c:axPos val="b"/>
        <c:tickLblPos val="none"/>
        <c:crossAx val="83803136"/>
        <c:crosses val="autoZero"/>
        <c:auto val="1"/>
        <c:lblAlgn val="ctr"/>
        <c:lblOffset val="100"/>
      </c:catAx>
      <c:valAx>
        <c:axId val="83803136"/>
        <c:scaling>
          <c:orientation val="minMax"/>
        </c:scaling>
        <c:axPos val="l"/>
        <c:majorGridlines/>
        <c:numFmt formatCode="General" sourceLinked="1"/>
        <c:tickLblPos val="nextTo"/>
        <c:txPr>
          <a:bodyPr/>
          <a:lstStyle/>
          <a:p>
            <a:pPr>
              <a:defRPr sz="1400"/>
            </a:pPr>
            <a:endParaRPr lang="en-US"/>
          </a:p>
        </c:txPr>
        <c:crossAx val="83801600"/>
        <c:crosses val="autoZero"/>
        <c:crossBetween val="between"/>
      </c:valAx>
    </c:plotArea>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plotArea>
      <c:layout>
        <c:manualLayout>
          <c:layoutTarget val="inner"/>
          <c:xMode val="edge"/>
          <c:yMode val="edge"/>
          <c:x val="8.0321741032370955E-2"/>
          <c:y val="3.0209627695251252E-2"/>
          <c:w val="0.919678258967629"/>
          <c:h val="0.9395807446094977"/>
        </c:manualLayout>
      </c:layout>
      <c:barChart>
        <c:barDir val="col"/>
        <c:grouping val="clustered"/>
        <c:ser>
          <c:idx val="1"/>
          <c:order val="0"/>
          <c:val>
            <c:numRef>
              <c:f>'[FINAL_Bad_Drug_Deal_27022013 (2).xlsx]Sheet3'!$AD$2:$AD$6</c:f>
              <c:numCache>
                <c:formatCode>General</c:formatCode>
                <c:ptCount val="5"/>
                <c:pt idx="0">
                  <c:v>12.724188688720856</c:v>
                </c:pt>
                <c:pt idx="1">
                  <c:v>7.8351756940510384</c:v>
                </c:pt>
                <c:pt idx="2">
                  <c:v>3.5461456233219337</c:v>
                </c:pt>
                <c:pt idx="3">
                  <c:v>4.8739987075237519</c:v>
                </c:pt>
                <c:pt idx="4">
                  <c:v>2.4657439568826311</c:v>
                </c:pt>
              </c:numCache>
            </c:numRef>
          </c:val>
        </c:ser>
        <c:axId val="79717888"/>
        <c:axId val="79719424"/>
      </c:barChart>
      <c:catAx>
        <c:axId val="79717888"/>
        <c:scaling>
          <c:orientation val="minMax"/>
        </c:scaling>
        <c:delete val="1"/>
        <c:axPos val="b"/>
        <c:tickLblPos val="none"/>
        <c:crossAx val="79719424"/>
        <c:crosses val="autoZero"/>
        <c:auto val="1"/>
        <c:lblAlgn val="ctr"/>
        <c:lblOffset val="100"/>
      </c:catAx>
      <c:valAx>
        <c:axId val="79719424"/>
        <c:scaling>
          <c:orientation val="minMax"/>
        </c:scaling>
        <c:axPos val="l"/>
        <c:majorGridlines/>
        <c:numFmt formatCode="General" sourceLinked="1"/>
        <c:tickLblPos val="nextTo"/>
        <c:txPr>
          <a:bodyPr/>
          <a:lstStyle/>
          <a:p>
            <a:pPr>
              <a:defRPr sz="1400"/>
            </a:pPr>
            <a:endParaRPr lang="en-US"/>
          </a:p>
        </c:txPr>
        <c:crossAx val="79717888"/>
        <c:crosses val="autoZero"/>
        <c:crossBetween val="between"/>
      </c:valAx>
    </c:plotArea>
    <c:plotVisOnly val="1"/>
    <c:dispBlanksAs val="gap"/>
  </c:chart>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AU"/>
  <c:chart>
    <c:plotArea>
      <c:layout>
        <c:manualLayout>
          <c:layoutTarget val="inner"/>
          <c:xMode val="edge"/>
          <c:yMode val="edge"/>
          <c:x val="0.14366059757236244"/>
          <c:y val="3.7688425925925952E-2"/>
          <c:w val="0.85180042016806756"/>
          <c:h val="0.56484259259259295"/>
        </c:manualLayout>
      </c:layout>
      <c:barChart>
        <c:barDir val="col"/>
        <c:grouping val="clustered"/>
        <c:ser>
          <c:idx val="0"/>
          <c:order val="0"/>
          <c:cat>
            <c:strRef>
              <c:f>'[Book1.xlsx]Savings from copay'!$D$13:$D$38</c:f>
              <c:strCache>
                <c:ptCount val="26"/>
                <c:pt idx="0">
                  <c:v>Amoxycillin With Clavulanic Acid</c:v>
                </c:pt>
                <c:pt idx="1">
                  <c:v>Metformin Hydrochloride</c:v>
                </c:pt>
                <c:pt idx="2">
                  <c:v>Amlodipine</c:v>
                </c:pt>
                <c:pt idx="3">
                  <c:v>Quetiapine</c:v>
                </c:pt>
                <c:pt idx="4">
                  <c:v>Gliclazide</c:v>
                </c:pt>
                <c:pt idx="5">
                  <c:v>Citalopram Hydrobromide</c:v>
                </c:pt>
                <c:pt idx="6">
                  <c:v>Irbesartan</c:v>
                </c:pt>
                <c:pt idx="7">
                  <c:v>Metformin Hydrochloride</c:v>
                </c:pt>
                <c:pt idx="8">
                  <c:v>Metformin Hydrochloride</c:v>
                </c:pt>
                <c:pt idx="9">
                  <c:v>Perindopril</c:v>
                </c:pt>
                <c:pt idx="10">
                  <c:v>Irbesartan With Hydrochlorothiazide</c:v>
                </c:pt>
                <c:pt idx="11">
                  <c:v>Simvastatin</c:v>
                </c:pt>
                <c:pt idx="12">
                  <c:v>Omeprazole</c:v>
                </c:pt>
                <c:pt idx="13">
                  <c:v>Perindopril</c:v>
                </c:pt>
                <c:pt idx="14">
                  <c:v>Valaciclovir</c:v>
                </c:pt>
                <c:pt idx="15">
                  <c:v>Pantoprazole Sodium Sesquihydrate</c:v>
                </c:pt>
                <c:pt idx="16">
                  <c:v>Simvastatin</c:v>
                </c:pt>
                <c:pt idx="17">
                  <c:v>Venlafaxine Hydrochloride</c:v>
                </c:pt>
                <c:pt idx="18">
                  <c:v>Anastrozole</c:v>
                </c:pt>
                <c:pt idx="19">
                  <c:v>Venlafaxine Hydrochloride</c:v>
                </c:pt>
                <c:pt idx="20">
                  <c:v>Irbesartan</c:v>
                </c:pt>
                <c:pt idx="21">
                  <c:v>Clopidogrel With Aspirin</c:v>
                </c:pt>
                <c:pt idx="22">
                  <c:v>Clopidogrel</c:v>
                </c:pt>
                <c:pt idx="23">
                  <c:v>Atorvastatin - all doses</c:v>
                </c:pt>
                <c:pt idx="24">
                  <c:v>Olanzapine</c:v>
                </c:pt>
                <c:pt idx="25">
                  <c:v>Latanoprost</c:v>
                </c:pt>
              </c:strCache>
            </c:strRef>
          </c:cat>
          <c:val>
            <c:numRef>
              <c:f>'[Book1.xlsx]Savings from copay'!$E$13:$E$38</c:f>
              <c:numCache>
                <c:formatCode>General</c:formatCode>
                <c:ptCount val="26"/>
                <c:pt idx="0">
                  <c:v>3.0516950131979685</c:v>
                </c:pt>
                <c:pt idx="1">
                  <c:v>4.0364010883248742</c:v>
                </c:pt>
                <c:pt idx="2">
                  <c:v>4.2528086253807098</c:v>
                </c:pt>
                <c:pt idx="3">
                  <c:v>4.2672000000000097</c:v>
                </c:pt>
                <c:pt idx="4">
                  <c:v>6.2502494862944253</c:v>
                </c:pt>
                <c:pt idx="5">
                  <c:v>6.2706168852791926</c:v>
                </c:pt>
                <c:pt idx="6">
                  <c:v>6.3552247553299495</c:v>
                </c:pt>
                <c:pt idx="7">
                  <c:v>6.9481702659898401</c:v>
                </c:pt>
                <c:pt idx="8">
                  <c:v>6.9786585989847731</c:v>
                </c:pt>
                <c:pt idx="9">
                  <c:v>8.3833344000000007</c:v>
                </c:pt>
                <c:pt idx="10">
                  <c:v>9.2749439999999996</c:v>
                </c:pt>
                <c:pt idx="11">
                  <c:v>10.663965271066004</c:v>
                </c:pt>
                <c:pt idx="12">
                  <c:v>12.377949368527908</c:v>
                </c:pt>
                <c:pt idx="13">
                  <c:v>12.871756800000005</c:v>
                </c:pt>
                <c:pt idx="14">
                  <c:v>13.009113600000001</c:v>
                </c:pt>
                <c:pt idx="15">
                  <c:v>13.442153811167502</c:v>
                </c:pt>
                <c:pt idx="16">
                  <c:v>15.220158700507593</c:v>
                </c:pt>
                <c:pt idx="17">
                  <c:v>18.486719999999973</c:v>
                </c:pt>
                <c:pt idx="18">
                  <c:v>19.475904</c:v>
                </c:pt>
                <c:pt idx="19">
                  <c:v>19.723199999999984</c:v>
                </c:pt>
                <c:pt idx="20">
                  <c:v>20.112257299492398</c:v>
                </c:pt>
                <c:pt idx="21">
                  <c:v>20.798937599999984</c:v>
                </c:pt>
                <c:pt idx="22">
                  <c:v>20.798937599999984</c:v>
                </c:pt>
                <c:pt idx="23">
                  <c:v>21.99090510456853</c:v>
                </c:pt>
                <c:pt idx="24">
                  <c:v>21.788121599999982</c:v>
                </c:pt>
                <c:pt idx="25">
                  <c:v>22.408385786802</c:v>
                </c:pt>
              </c:numCache>
            </c:numRef>
          </c:val>
        </c:ser>
        <c:axId val="85253504"/>
        <c:axId val="50578560"/>
      </c:barChart>
      <c:catAx>
        <c:axId val="85253504"/>
        <c:scaling>
          <c:orientation val="minMax"/>
        </c:scaling>
        <c:axPos val="b"/>
        <c:tickLblPos val="nextTo"/>
        <c:txPr>
          <a:bodyPr/>
          <a:lstStyle/>
          <a:p>
            <a:pPr>
              <a:defRPr sz="1000"/>
            </a:pPr>
            <a:endParaRPr lang="en-US"/>
          </a:p>
        </c:txPr>
        <c:crossAx val="50578560"/>
        <c:crosses val="autoZero"/>
        <c:auto val="1"/>
        <c:lblAlgn val="ctr"/>
        <c:lblOffset val="100"/>
      </c:catAx>
      <c:valAx>
        <c:axId val="50578560"/>
        <c:scaling>
          <c:orientation val="minMax"/>
        </c:scaling>
        <c:axPos val="l"/>
        <c:majorGridlines/>
        <c:numFmt formatCode="General" sourceLinked="1"/>
        <c:tickLblPos val="nextTo"/>
        <c:crossAx val="85253504"/>
        <c:crosses val="autoZero"/>
        <c:crossBetween val="between"/>
      </c:valAx>
    </c:plotArea>
    <c:plotVisOnly val="1"/>
    <c:dispBlanksAs val="gap"/>
  </c:chart>
  <c:txPr>
    <a:bodyPr/>
    <a:lstStyle/>
    <a:p>
      <a:pPr>
        <a:defRPr sz="1400"/>
      </a:pPr>
      <a:endParaRPr lang="en-US"/>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AU"/>
  <c:clrMapOvr bg1="lt1" tx1="dk1" bg2="lt2" tx2="dk2" accent1="accent1" accent2="accent2" accent3="accent3" accent4="accent4" accent5="accent5" accent6="accent6" hlink="hlink" folHlink="folHlink"/>
  <c:chart>
    <c:plotArea>
      <c:layout>
        <c:manualLayout>
          <c:layoutTarget val="inner"/>
          <c:xMode val="edge"/>
          <c:yMode val="edge"/>
          <c:x val="6.0461484593837579E-2"/>
          <c:y val="5.6499307457653164E-2"/>
          <c:w val="0.93369668276420792"/>
          <c:h val="0.75866570799871558"/>
        </c:manualLayout>
      </c:layout>
      <c:barChart>
        <c:barDir val="col"/>
        <c:grouping val="stacked"/>
        <c:ser>
          <c:idx val="0"/>
          <c:order val="0"/>
          <c:tx>
            <c:strRef>
              <c:f>'Price reductions v benchmark'!$J$32</c:f>
              <c:strCache>
                <c:ptCount val="1"/>
                <c:pt idx="0">
                  <c:v>With price reduction</c:v>
                </c:pt>
              </c:strCache>
            </c:strRef>
          </c:tx>
          <c:spPr>
            <a:solidFill>
              <a:srgbClr val="F68B33"/>
            </a:solidFill>
          </c:spPr>
          <c:cat>
            <c:strRef>
              <c:f>'Price reductions v benchmark'!$I$33:$I$42</c:f>
              <c:strCache>
                <c:ptCount val="9"/>
                <c:pt idx="0">
                  <c:v>Pantoprazole</c:v>
                </c:pt>
                <c:pt idx="1">
                  <c:v>Perindopril</c:v>
                </c:pt>
                <c:pt idx="2">
                  <c:v>Omeprazole</c:v>
                </c:pt>
                <c:pt idx="3">
                  <c:v>Amoxycillin + Clavulanic Acid</c:v>
                </c:pt>
                <c:pt idx="4">
                  <c:v>Amlodipine</c:v>
                </c:pt>
                <c:pt idx="5">
                  <c:v>Salbutamol</c:v>
                </c:pt>
                <c:pt idx="6">
                  <c:v>Metoprolol</c:v>
                </c:pt>
                <c:pt idx="7">
                  <c:v>Amoxycillin</c:v>
                </c:pt>
                <c:pt idx="8">
                  <c:v>Atenolol</c:v>
                </c:pt>
              </c:strCache>
            </c:strRef>
          </c:cat>
          <c:val>
            <c:numRef>
              <c:f>'Price reductions v benchmark'!$J$33:$J$42</c:f>
              <c:numCache>
                <c:formatCode>General</c:formatCode>
                <c:ptCount val="10"/>
                <c:pt idx="0">
                  <c:v>7.6953239999999985</c:v>
                </c:pt>
                <c:pt idx="1">
                  <c:v>9.6768780000000003</c:v>
                </c:pt>
                <c:pt idx="2">
                  <c:v>9.6810929999999988</c:v>
                </c:pt>
                <c:pt idx="3">
                  <c:v>3.4067320000000003</c:v>
                </c:pt>
                <c:pt idx="4">
                  <c:v>2.439557999999999</c:v>
                </c:pt>
                <c:pt idx="5">
                  <c:v>2.5794729999999992</c:v>
                </c:pt>
                <c:pt idx="6">
                  <c:v>2.4513499999999988</c:v>
                </c:pt>
                <c:pt idx="7">
                  <c:v>1.8553229999999998</c:v>
                </c:pt>
                <c:pt idx="8">
                  <c:v>1.5517199999999998</c:v>
                </c:pt>
              </c:numCache>
            </c:numRef>
          </c:val>
        </c:ser>
        <c:ser>
          <c:idx val="1"/>
          <c:order val="1"/>
          <c:tx>
            <c:strRef>
              <c:f>'Price reductions v benchmark'!$K$32</c:f>
              <c:strCache>
                <c:ptCount val="1"/>
                <c:pt idx="0">
                  <c:v>Current price</c:v>
                </c:pt>
              </c:strCache>
            </c:strRef>
          </c:tx>
          <c:spPr>
            <a:solidFill>
              <a:schemeClr val="accent2"/>
            </a:solidFill>
          </c:spPr>
          <c:cat>
            <c:strRef>
              <c:f>'Price reductions v benchmark'!$I$33:$I$42</c:f>
              <c:strCache>
                <c:ptCount val="9"/>
                <c:pt idx="0">
                  <c:v>Pantoprazole</c:v>
                </c:pt>
                <c:pt idx="1">
                  <c:v>Perindopril</c:v>
                </c:pt>
                <c:pt idx="2">
                  <c:v>Omeprazole</c:v>
                </c:pt>
                <c:pt idx="3">
                  <c:v>Amoxycillin + Clavulanic Acid</c:v>
                </c:pt>
                <c:pt idx="4">
                  <c:v>Amlodipine</c:v>
                </c:pt>
                <c:pt idx="5">
                  <c:v>Salbutamol</c:v>
                </c:pt>
                <c:pt idx="6">
                  <c:v>Metoprolol</c:v>
                </c:pt>
                <c:pt idx="7">
                  <c:v>Amoxycillin</c:v>
                </c:pt>
                <c:pt idx="8">
                  <c:v>Atenolol</c:v>
                </c:pt>
              </c:strCache>
            </c:strRef>
          </c:cat>
          <c:val>
            <c:numRef>
              <c:f>'Price reductions v benchmark'!$K$33:$K$42</c:f>
              <c:numCache>
                <c:formatCode>General</c:formatCode>
                <c:ptCount val="10"/>
                <c:pt idx="0">
                  <c:v>4.4846760000000012</c:v>
                </c:pt>
                <c:pt idx="1">
                  <c:v>1.8131219999999995</c:v>
                </c:pt>
                <c:pt idx="2">
                  <c:v>1.3289070000000009</c:v>
                </c:pt>
                <c:pt idx="3">
                  <c:v>0.80326799999999932</c:v>
                </c:pt>
                <c:pt idx="4">
                  <c:v>1.6304420000000008</c:v>
                </c:pt>
                <c:pt idx="5">
                  <c:v>0.4105270000000002</c:v>
                </c:pt>
                <c:pt idx="6">
                  <c:v>0.2986500000000003</c:v>
                </c:pt>
                <c:pt idx="7">
                  <c:v>0.25467700000000004</c:v>
                </c:pt>
                <c:pt idx="8">
                  <c:v>0.37828000000000012</c:v>
                </c:pt>
              </c:numCache>
            </c:numRef>
          </c:val>
        </c:ser>
        <c:overlap val="100"/>
        <c:axId val="50157056"/>
        <c:axId val="50158592"/>
      </c:barChart>
      <c:catAx>
        <c:axId val="50157056"/>
        <c:scaling>
          <c:orientation val="minMax"/>
        </c:scaling>
        <c:axPos val="b"/>
        <c:majorTickMark val="none"/>
        <c:tickLblPos val="nextTo"/>
        <c:spPr>
          <a:ln>
            <a:solidFill>
              <a:srgbClr val="000000"/>
            </a:solidFill>
          </a:ln>
        </c:spPr>
        <c:txPr>
          <a:bodyPr rot="-1740000"/>
          <a:lstStyle/>
          <a:p>
            <a:pPr>
              <a:defRPr sz="1100">
                <a:latin typeface="Arial" pitchFamily="34" charset="0"/>
                <a:cs typeface="Arial" pitchFamily="34" charset="0"/>
              </a:defRPr>
            </a:pPr>
            <a:endParaRPr lang="en-US"/>
          </a:p>
        </c:txPr>
        <c:crossAx val="50158592"/>
        <c:crosses val="autoZero"/>
        <c:auto val="1"/>
        <c:lblAlgn val="ctr"/>
        <c:lblOffset val="100"/>
      </c:catAx>
      <c:valAx>
        <c:axId val="50158592"/>
        <c:scaling>
          <c:orientation val="minMax"/>
          <c:max val="12.5"/>
          <c:min val="0"/>
        </c:scaling>
        <c:axPos val="l"/>
        <c:majorGridlines/>
        <c:numFmt formatCode="General" sourceLinked="1"/>
        <c:tickLblPos val="nextTo"/>
        <c:spPr>
          <a:ln>
            <a:solidFill>
              <a:srgbClr val="000000"/>
            </a:solidFill>
          </a:ln>
        </c:spPr>
        <c:txPr>
          <a:bodyPr/>
          <a:lstStyle/>
          <a:p>
            <a:pPr>
              <a:defRPr sz="1400"/>
            </a:pPr>
            <a:endParaRPr lang="en-US"/>
          </a:p>
        </c:txPr>
        <c:crossAx val="50157056"/>
        <c:crosses val="autoZero"/>
        <c:crossBetween val="between"/>
        <c:majorUnit val="5"/>
      </c:valAx>
    </c:plotArea>
    <c:plotVisOnly val="1"/>
    <c:dispBlanksAs val="gap"/>
  </c:chart>
  <c:spPr>
    <a:ln>
      <a:noFill/>
    </a:ln>
  </c:spPr>
  <c:externalData r:id="rId2"/>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0.84861</cdr:x>
      <cdr:y>0.10001</cdr:y>
    </cdr:from>
    <cdr:to>
      <cdr:x>1</cdr:x>
      <cdr:y>0.25003</cdr:y>
    </cdr:to>
    <cdr:sp macro="" textlink="">
      <cdr:nvSpPr>
        <cdr:cNvPr id="2" name="TextBox 1"/>
        <cdr:cNvSpPr txBox="1"/>
      </cdr:nvSpPr>
      <cdr:spPr>
        <a:xfrm xmlns:a="http://schemas.openxmlformats.org/drawingml/2006/main">
          <a:off x="7416824" y="432048"/>
          <a:ext cx="1297096"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accent3"/>
              </a:solidFill>
            </a:rPr>
            <a:t>Patient </a:t>
          </a:r>
        </a:p>
        <a:p xmlns:a="http://schemas.openxmlformats.org/drawingml/2006/main">
          <a:r>
            <a:rPr lang="en-US" sz="1400" b="1" dirty="0" smtClean="0">
              <a:solidFill>
                <a:schemeClr val="accent3"/>
              </a:solidFill>
            </a:rPr>
            <a:t>contribution</a:t>
          </a:r>
          <a:endParaRPr lang="en-US" sz="1400" b="1" dirty="0">
            <a:solidFill>
              <a:schemeClr val="accent3"/>
            </a:solidFill>
          </a:endParaRPr>
        </a:p>
      </cdr:txBody>
    </cdr:sp>
  </cdr:relSizeAnchor>
  <cdr:relSizeAnchor xmlns:cdr="http://schemas.openxmlformats.org/drawingml/2006/chartDrawing">
    <cdr:from>
      <cdr:x>0.84883</cdr:x>
      <cdr:y>0.25003</cdr:y>
    </cdr:from>
    <cdr:to>
      <cdr:x>0.96661</cdr:x>
      <cdr:y>0.33337</cdr:y>
    </cdr:to>
    <cdr:sp macro="" textlink="">
      <cdr:nvSpPr>
        <cdr:cNvPr id="3" name="TextBox 2"/>
        <cdr:cNvSpPr txBox="1"/>
      </cdr:nvSpPr>
      <cdr:spPr>
        <a:xfrm xmlns:a="http://schemas.openxmlformats.org/drawingml/2006/main">
          <a:off x="7272808" y="1080120"/>
          <a:ext cx="1009064" cy="3600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accent3"/>
              </a:solidFill>
            </a:rPr>
            <a:t>Other</a:t>
          </a:r>
          <a:endParaRPr lang="en-US" sz="1400" b="1" dirty="0">
            <a:solidFill>
              <a:schemeClr val="accent3"/>
            </a:solidFill>
          </a:endParaRPr>
        </a:p>
      </cdr:txBody>
    </cdr:sp>
  </cdr:relSizeAnchor>
  <cdr:relSizeAnchor xmlns:cdr="http://schemas.openxmlformats.org/drawingml/2006/chartDrawing">
    <cdr:from>
      <cdr:x>0.84883</cdr:x>
      <cdr:y>0.46672</cdr:y>
    </cdr:from>
    <cdr:to>
      <cdr:x>0.99171</cdr:x>
      <cdr:y>0.6334</cdr:y>
    </cdr:to>
    <cdr:sp macro="" textlink="">
      <cdr:nvSpPr>
        <cdr:cNvPr id="4" name="TextBox 3"/>
        <cdr:cNvSpPr txBox="1"/>
      </cdr:nvSpPr>
      <cdr:spPr>
        <a:xfrm xmlns:a="http://schemas.openxmlformats.org/drawingml/2006/main">
          <a:off x="7272808" y="2016224"/>
          <a:ext cx="1224136" cy="7200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accent2"/>
              </a:solidFill>
            </a:rPr>
            <a:t>Pensioner/ concession</a:t>
          </a:r>
          <a:endParaRPr lang="en-US" sz="1400" b="1" dirty="0">
            <a:solidFill>
              <a:schemeClr val="accent2"/>
            </a:solidFill>
          </a:endParaRPr>
        </a:p>
      </cdr:txBody>
    </cdr:sp>
  </cdr:relSizeAnchor>
  <cdr:relSizeAnchor xmlns:cdr="http://schemas.openxmlformats.org/drawingml/2006/chartDrawing">
    <cdr:from>
      <cdr:x>0.85713</cdr:x>
      <cdr:y>0.83343</cdr:y>
    </cdr:from>
    <cdr:to>
      <cdr:x>1</cdr:x>
      <cdr:y>0.93344</cdr:y>
    </cdr:to>
    <cdr:sp macro="" textlink="">
      <cdr:nvSpPr>
        <cdr:cNvPr id="5" name="TextBox 4"/>
        <cdr:cNvSpPr txBox="1"/>
      </cdr:nvSpPr>
      <cdr:spPr>
        <a:xfrm xmlns:a="http://schemas.openxmlformats.org/drawingml/2006/main">
          <a:off x="7343864" y="3600400"/>
          <a:ext cx="1224136" cy="4320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solidFill>
                <a:schemeClr val="accent1"/>
              </a:solidFill>
            </a:rPr>
            <a:t>General</a:t>
          </a:r>
          <a:endParaRPr lang="en-US" sz="1400" b="1" dirty="0">
            <a:solidFill>
              <a:schemeClr val="accent1"/>
            </a:solidFill>
          </a:endParaRPr>
        </a:p>
      </cdr:txBody>
    </cdr:sp>
  </cdr:relSizeAnchor>
  <cdr:relSizeAnchor xmlns:cdr="http://schemas.openxmlformats.org/drawingml/2006/chartDrawing">
    <cdr:from>
      <cdr:x>0</cdr:x>
      <cdr:y>0</cdr:y>
    </cdr:from>
    <cdr:to>
      <cdr:x>0.27735</cdr:x>
      <cdr:y>0.10001</cdr:y>
    </cdr:to>
    <cdr:sp macro="" textlink="">
      <cdr:nvSpPr>
        <cdr:cNvPr id="6" name="TextBox 5"/>
        <cdr:cNvSpPr txBox="1"/>
      </cdr:nvSpPr>
      <cdr:spPr>
        <a:xfrm xmlns:a="http://schemas.openxmlformats.org/drawingml/2006/main">
          <a:off x="-632520" y="-1556792"/>
          <a:ext cx="2376335" cy="432043"/>
        </a:xfrm>
        <a:prstGeom xmlns:a="http://schemas.openxmlformats.org/drawingml/2006/main" prst="rect">
          <a:avLst/>
        </a:prstGeom>
      </cdr:spPr>
      <cdr:txBody>
        <a:bodyPr xmlns:a="http://schemas.openxmlformats.org/drawingml/2006/main" vertOverflow="clip" wrap="square" lIns="0" tIns="0" rIns="0" bIns="0" rtlCol="0"/>
        <a:lstStyle xmlns:a="http://schemas.openxmlformats.org/drawingml/2006/main"/>
        <a:p xmlns:a="http://schemas.openxmlformats.org/drawingml/2006/main">
          <a:r>
            <a:rPr lang="en-US" sz="1400" dirty="0" smtClean="0"/>
            <a:t>$ billion (2011-12 dollars)</a:t>
          </a:r>
          <a:endParaRPr lang="en-US" sz="1400" dirty="0"/>
        </a:p>
      </cdr:txBody>
    </cdr:sp>
  </cdr:relSizeAnchor>
</c:userShapes>
</file>

<file path=ppt/drawings/drawing10.xml><?xml version="1.0" encoding="utf-8"?>
<c:userShapes xmlns:c="http://schemas.openxmlformats.org/drawingml/2006/chart">
  <cdr:relSizeAnchor xmlns:cdr="http://schemas.openxmlformats.org/drawingml/2006/chartDrawing">
    <cdr:from>
      <cdr:x>0.43547</cdr:x>
      <cdr:y>0.74304</cdr:y>
    </cdr:from>
    <cdr:to>
      <cdr:x>1</cdr:x>
      <cdr:y>1</cdr:y>
    </cdr:to>
    <cdr:sp macro="" textlink="">
      <cdr:nvSpPr>
        <cdr:cNvPr id="2" name="Text Box 1"/>
        <cdr:cNvSpPr txBox="1"/>
      </cdr:nvSpPr>
      <cdr:spPr>
        <a:xfrm xmlns:a="http://schemas.openxmlformats.org/drawingml/2006/main">
          <a:off x="3731143" y="3209926"/>
          <a:ext cx="4836857" cy="111007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Ins="36000" rtlCol="0" anchor="ctr" anchorCtr="0"/>
        <a:lstStyle xmlns:a="http://schemas.openxmlformats.org/drawingml/2006/main"/>
        <a:p xmlns:a="http://schemas.openxmlformats.org/drawingml/2006/main">
          <a:r>
            <a:rPr lang="en-AU" sz="1400" dirty="0" smtClean="0"/>
            <a:t>Austria</a:t>
          </a:r>
          <a:r>
            <a:rPr lang="en-AU" sz="1400" baseline="0" dirty="0" smtClean="0"/>
            <a:t> </a:t>
          </a:r>
          <a:r>
            <a:rPr lang="en-AU" sz="1400" baseline="0" dirty="0"/>
            <a:t>and Korea impose additional cuts for the second and subsequent generics that enter the </a:t>
          </a:r>
          <a:r>
            <a:rPr lang="en-AU" sz="1400" baseline="0" dirty="0" smtClean="0"/>
            <a:t>market</a:t>
          </a:r>
        </a:p>
        <a:p xmlns:a="http://schemas.openxmlformats.org/drawingml/2006/main">
          <a:endParaRPr lang="en-AU" sz="500" baseline="0" dirty="0" smtClean="0"/>
        </a:p>
        <a:p xmlns:a="http://schemas.openxmlformats.org/drawingml/2006/main">
          <a:r>
            <a:rPr lang="en-AU" sz="1400" dirty="0" smtClean="0"/>
            <a:t>Most Canadian states have imposed cuts of 82% on the price of six generics</a:t>
          </a:r>
        </a:p>
      </cdr:txBody>
    </cdr:sp>
  </cdr:relSizeAnchor>
  <cdr:relSizeAnchor xmlns:cdr="http://schemas.openxmlformats.org/drawingml/2006/chartDrawing">
    <cdr:from>
      <cdr:x>0</cdr:x>
      <cdr:y>0.94589</cdr:y>
    </cdr:from>
    <cdr:to>
      <cdr:x>0.54461</cdr:x>
      <cdr:y>1</cdr:y>
    </cdr:to>
    <cdr:sp macro="" textlink="">
      <cdr:nvSpPr>
        <cdr:cNvPr id="7" name="Text Box 6"/>
        <cdr:cNvSpPr txBox="1"/>
      </cdr:nvSpPr>
      <cdr:spPr>
        <a:xfrm xmlns:a="http://schemas.openxmlformats.org/drawingml/2006/main">
          <a:off x="0" y="4086226"/>
          <a:ext cx="4666218" cy="233773"/>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lstStyle xmlns:a="http://schemas.openxmlformats.org/drawingml/2006/main"/>
        <a:p xmlns:a="http://schemas.openxmlformats.org/drawingml/2006/main">
          <a:r>
            <a:rPr lang="en-AU" sz="1400" dirty="0"/>
            <a:t>Required</a:t>
          </a:r>
          <a:r>
            <a:rPr lang="en-AU" sz="1400" baseline="0" dirty="0"/>
            <a:t> reduction below originator price</a:t>
          </a:r>
          <a:endParaRPr lang="en-AU" sz="1400" dirty="0"/>
        </a:p>
      </cdr:txBody>
    </cdr:sp>
  </cdr:relSizeAnchor>
</c:userShapes>
</file>

<file path=ppt/drawings/drawing11.xml><?xml version="1.0" encoding="utf-8"?>
<c:userShapes xmlns:c="http://schemas.openxmlformats.org/drawingml/2006/chart">
  <cdr:relSizeAnchor xmlns:cdr="http://schemas.openxmlformats.org/drawingml/2006/chartDrawing">
    <cdr:from>
      <cdr:x>0.71168</cdr:x>
      <cdr:y>0.47683</cdr:y>
    </cdr:from>
    <cdr:to>
      <cdr:x>0.98837</cdr:x>
      <cdr:y>0.73967</cdr:y>
    </cdr:to>
    <cdr:sp macro="" textlink="">
      <cdr:nvSpPr>
        <cdr:cNvPr id="2" name="TextBox 1"/>
        <cdr:cNvSpPr txBox="1"/>
      </cdr:nvSpPr>
      <cdr:spPr>
        <a:xfrm xmlns:a="http://schemas.openxmlformats.org/drawingml/2006/main">
          <a:off x="3074458" y="2059906"/>
          <a:ext cx="1195300" cy="1135468"/>
        </a:xfrm>
        <a:prstGeom xmlns:a="http://schemas.openxmlformats.org/drawingml/2006/main" prst="rect">
          <a:avLst/>
        </a:prstGeom>
        <a:solidFill xmlns:a="http://schemas.openxmlformats.org/drawingml/2006/main">
          <a:srgbClr val="FFFFFF"/>
        </a:solidFill>
      </cdr:spPr>
      <cdr:txBody>
        <a:bodyPr xmlns:a="http://schemas.openxmlformats.org/drawingml/2006/main" wrap="square" rtlCol="0"/>
        <a:lstStyle xmlns:a="http://schemas.openxmlformats.org/drawingml/2006/main">
          <a:lvl1pPr marL="0" indent="0">
            <a:defRPr sz="1100">
              <a:latin typeface="Arial"/>
              <a:ea typeface="ＭＳ Ｐゴシック"/>
            </a:defRPr>
          </a:lvl1pPr>
          <a:lvl2pPr marL="457200" indent="0">
            <a:defRPr sz="1100">
              <a:latin typeface="Arial"/>
              <a:ea typeface="ＭＳ Ｐゴシック"/>
            </a:defRPr>
          </a:lvl2pPr>
          <a:lvl3pPr marL="914400" indent="0">
            <a:defRPr sz="1100">
              <a:latin typeface="Arial"/>
              <a:ea typeface="ＭＳ Ｐゴシック"/>
            </a:defRPr>
          </a:lvl3pPr>
          <a:lvl4pPr marL="1371600" indent="0">
            <a:defRPr sz="1100">
              <a:latin typeface="Arial"/>
              <a:ea typeface="ＭＳ Ｐゴシック"/>
            </a:defRPr>
          </a:lvl4pPr>
          <a:lvl5pPr marL="1828800" indent="0">
            <a:defRPr sz="1100">
              <a:latin typeface="Arial"/>
              <a:ea typeface="ＭＳ Ｐゴシック"/>
            </a:defRPr>
          </a:lvl5pPr>
          <a:lvl6pPr marL="2286000" indent="0">
            <a:defRPr sz="1100">
              <a:latin typeface="Arial"/>
              <a:ea typeface="ＭＳ Ｐゴシック"/>
            </a:defRPr>
          </a:lvl6pPr>
          <a:lvl7pPr marL="2743200" indent="0">
            <a:defRPr sz="1100">
              <a:latin typeface="Arial"/>
              <a:ea typeface="ＭＳ Ｐゴシック"/>
            </a:defRPr>
          </a:lvl7pPr>
          <a:lvl8pPr marL="3200400" indent="0">
            <a:defRPr sz="1100">
              <a:latin typeface="Arial"/>
              <a:ea typeface="ＭＳ Ｐゴシック"/>
            </a:defRPr>
          </a:lvl8pPr>
          <a:lvl9pPr marL="3657600" indent="0">
            <a:defRPr sz="1100">
              <a:latin typeface="Arial"/>
              <a:ea typeface="ＭＳ Ｐゴシック"/>
            </a:defRPr>
          </a:lvl9pPr>
        </a:lstStyle>
        <a:p xmlns:a="http://schemas.openxmlformats.org/drawingml/2006/main">
          <a:endParaRPr lang="en-US" sz="1200" dirty="0" smtClean="0">
            <a:solidFill>
              <a:srgbClr val="F68B33"/>
            </a:solidFill>
          </a:endParaRPr>
        </a:p>
        <a:p xmlns:a="http://schemas.openxmlformats.org/drawingml/2006/main">
          <a:endParaRPr lang="en-US" sz="1200" dirty="0" smtClean="0">
            <a:solidFill>
              <a:srgbClr val="F68B33"/>
            </a:solidFill>
          </a:endParaRPr>
        </a:p>
        <a:p xmlns:a="http://schemas.openxmlformats.org/drawingml/2006/main">
          <a:endParaRPr lang="en-US" sz="1200" dirty="0" smtClean="0">
            <a:solidFill>
              <a:srgbClr val="F68B33"/>
            </a:solidFill>
          </a:endParaRPr>
        </a:p>
        <a:p xmlns:a="http://schemas.openxmlformats.org/drawingml/2006/main">
          <a:r>
            <a:rPr lang="en-US" sz="1200" dirty="0" smtClean="0">
              <a:solidFill>
                <a:srgbClr val="F68B33"/>
              </a:solidFill>
            </a:rPr>
            <a:t>Patented</a:t>
          </a:r>
          <a:endParaRPr lang="en-US" sz="1200" dirty="0">
            <a:solidFill>
              <a:srgbClr val="F68B33"/>
            </a:solidFill>
          </a:endParaRPr>
        </a:p>
      </cdr:txBody>
    </cdr:sp>
  </cdr:relSizeAnchor>
  <cdr:relSizeAnchor xmlns:cdr="http://schemas.openxmlformats.org/drawingml/2006/chartDrawing">
    <cdr:from>
      <cdr:x>0.71168</cdr:x>
      <cdr:y>0.71968</cdr:y>
    </cdr:from>
    <cdr:to>
      <cdr:x>0.98586</cdr:x>
      <cdr:y>0.84994</cdr:y>
    </cdr:to>
    <cdr:sp macro="" textlink="">
      <cdr:nvSpPr>
        <cdr:cNvPr id="3" name="TextBox 2"/>
        <cdr:cNvSpPr txBox="1"/>
      </cdr:nvSpPr>
      <cdr:spPr>
        <a:xfrm xmlns:a="http://schemas.openxmlformats.org/drawingml/2006/main">
          <a:off x="3074458" y="3109030"/>
          <a:ext cx="1184457" cy="562723"/>
        </a:xfrm>
        <a:prstGeom xmlns:a="http://schemas.openxmlformats.org/drawingml/2006/main" prst="rect">
          <a:avLst/>
        </a:prstGeom>
        <a:solidFill xmlns:a="http://schemas.openxmlformats.org/drawingml/2006/main">
          <a:srgbClr val="FFFFFF"/>
        </a:solidFill>
      </cdr:spPr>
      <cdr:txBody>
        <a:bodyPr xmlns:a="http://schemas.openxmlformats.org/drawingml/2006/main" wrap="square" rtlCol="0"/>
        <a:lstStyle xmlns:a="http://schemas.openxmlformats.org/drawingml/2006/main">
          <a:lvl1pPr marL="0" indent="0">
            <a:defRPr sz="1100">
              <a:latin typeface="Arial"/>
              <a:ea typeface="ＭＳ Ｐゴシック"/>
            </a:defRPr>
          </a:lvl1pPr>
          <a:lvl2pPr marL="457200" indent="0">
            <a:defRPr sz="1100">
              <a:latin typeface="Arial"/>
              <a:ea typeface="ＭＳ Ｐゴシック"/>
            </a:defRPr>
          </a:lvl2pPr>
          <a:lvl3pPr marL="914400" indent="0">
            <a:defRPr sz="1100">
              <a:latin typeface="Arial"/>
              <a:ea typeface="ＭＳ Ｐゴシック"/>
            </a:defRPr>
          </a:lvl3pPr>
          <a:lvl4pPr marL="1371600" indent="0">
            <a:defRPr sz="1100">
              <a:latin typeface="Arial"/>
              <a:ea typeface="ＭＳ Ｐゴシック"/>
            </a:defRPr>
          </a:lvl4pPr>
          <a:lvl5pPr marL="1828800" indent="0">
            <a:defRPr sz="1100">
              <a:latin typeface="Arial"/>
              <a:ea typeface="ＭＳ Ｐゴシック"/>
            </a:defRPr>
          </a:lvl5pPr>
          <a:lvl6pPr marL="2286000" indent="0">
            <a:defRPr sz="1100">
              <a:latin typeface="Arial"/>
              <a:ea typeface="ＭＳ Ｐゴシック"/>
            </a:defRPr>
          </a:lvl6pPr>
          <a:lvl7pPr marL="2743200" indent="0">
            <a:defRPr sz="1100">
              <a:latin typeface="Arial"/>
              <a:ea typeface="ＭＳ Ｐゴシック"/>
            </a:defRPr>
          </a:lvl7pPr>
          <a:lvl8pPr marL="3200400" indent="0">
            <a:defRPr sz="1100">
              <a:latin typeface="Arial"/>
              <a:ea typeface="ＭＳ Ｐゴシック"/>
            </a:defRPr>
          </a:lvl8pPr>
          <a:lvl9pPr marL="3657600" indent="0">
            <a:defRPr sz="1100">
              <a:latin typeface="Arial"/>
              <a:ea typeface="ＭＳ Ｐゴシック"/>
            </a:defRPr>
          </a:lvl9pPr>
        </a:lstStyle>
        <a:p xmlns:a="http://schemas.openxmlformats.org/drawingml/2006/main">
          <a:endParaRPr lang="en-US" sz="2200" dirty="0" smtClean="0">
            <a:solidFill>
              <a:schemeClr val="bg2"/>
            </a:solidFill>
          </a:endParaRPr>
        </a:p>
        <a:p xmlns:a="http://schemas.openxmlformats.org/drawingml/2006/main">
          <a:r>
            <a:rPr lang="en-US" sz="1200" dirty="0" smtClean="0">
              <a:solidFill>
                <a:schemeClr val="bg2"/>
              </a:solidFill>
            </a:rPr>
            <a:t>Generic</a:t>
          </a:r>
          <a:endParaRPr lang="en-US" sz="1200" dirty="0">
            <a:solidFill>
              <a:schemeClr val="bg2"/>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0.32703</cdr:x>
      <cdr:y>0.763</cdr:y>
    </cdr:from>
    <cdr:to>
      <cdr:x>0.74234</cdr:x>
      <cdr:y>0.88737</cdr:y>
    </cdr:to>
    <cdr:sp macro="" textlink="">
      <cdr:nvSpPr>
        <cdr:cNvPr id="2" name="TextBox 1"/>
        <cdr:cNvSpPr txBox="1"/>
      </cdr:nvSpPr>
      <cdr:spPr>
        <a:xfrm xmlns:a="http://schemas.openxmlformats.org/drawingml/2006/main">
          <a:off x="1229358" y="1944492"/>
          <a:ext cx="1561255" cy="3169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200" b="1" dirty="0" smtClean="0">
              <a:solidFill>
                <a:schemeClr val="accent1"/>
              </a:solidFill>
            </a:rPr>
            <a:t>Actual expenditure</a:t>
          </a:r>
          <a:endParaRPr lang="en-AU" sz="1200" b="1" dirty="0">
            <a:solidFill>
              <a:schemeClr val="accent1"/>
            </a:solidFill>
          </a:endParaRPr>
        </a:p>
      </cdr:txBody>
    </cdr:sp>
  </cdr:relSizeAnchor>
  <cdr:relSizeAnchor xmlns:cdr="http://schemas.openxmlformats.org/drawingml/2006/chartDrawing">
    <cdr:from>
      <cdr:x>0.11647</cdr:x>
      <cdr:y>0.45019</cdr:y>
    </cdr:from>
    <cdr:to>
      <cdr:x>0.58493</cdr:x>
      <cdr:y>0.65154</cdr:y>
    </cdr:to>
    <cdr:sp macro="" textlink="">
      <cdr:nvSpPr>
        <cdr:cNvPr id="3" name="TextBox 2"/>
        <cdr:cNvSpPr txBox="1"/>
      </cdr:nvSpPr>
      <cdr:spPr>
        <a:xfrm xmlns:a="http://schemas.openxmlformats.org/drawingml/2006/main">
          <a:off x="438205" y="973390"/>
          <a:ext cx="1762522" cy="4353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AU" sz="1200" b="1" dirty="0" smtClean="0">
              <a:solidFill>
                <a:schemeClr val="accent2"/>
              </a:solidFill>
            </a:rPr>
            <a:t>Estimated expenditure </a:t>
          </a:r>
        </a:p>
        <a:p xmlns:a="http://schemas.openxmlformats.org/drawingml/2006/main">
          <a:r>
            <a:rPr lang="en-AU" sz="1200" b="1" dirty="0" smtClean="0">
              <a:solidFill>
                <a:schemeClr val="accent2"/>
              </a:solidFill>
            </a:rPr>
            <a:t>at 2000 subsidies</a:t>
          </a:r>
          <a:endParaRPr lang="en-AU" sz="1200" b="1" dirty="0">
            <a:solidFill>
              <a:schemeClr val="accent2"/>
            </a:solidFill>
          </a:endParaRPr>
        </a:p>
      </cdr:txBody>
    </cdr:sp>
  </cdr:relSizeAnchor>
  <cdr:relSizeAnchor xmlns:cdr="http://schemas.openxmlformats.org/drawingml/2006/chartDrawing">
    <cdr:from>
      <cdr:x>0</cdr:x>
      <cdr:y>0</cdr:y>
    </cdr:from>
    <cdr:to>
      <cdr:x>0.6036</cdr:x>
      <cdr:y>0.07602</cdr:y>
    </cdr:to>
    <cdr:sp macro="" textlink="">
      <cdr:nvSpPr>
        <cdr:cNvPr id="4" name="TextBox 3"/>
        <cdr:cNvSpPr txBox="1"/>
      </cdr:nvSpPr>
      <cdr:spPr>
        <a:xfrm xmlns:a="http://schemas.openxmlformats.org/drawingml/2006/main">
          <a:off x="0" y="0"/>
          <a:ext cx="2269066" cy="203200"/>
        </a:xfrm>
        <a:prstGeom xmlns:a="http://schemas.openxmlformats.org/drawingml/2006/main" prst="rect">
          <a:avLst/>
        </a:prstGeom>
      </cdr:spPr>
      <cdr:txBody>
        <a:bodyPr xmlns:a="http://schemas.openxmlformats.org/drawingml/2006/main" vertOverflow="clip" wrap="none" lIns="0" tIns="0" rIns="0" bIns="0" rtlCol="0"/>
        <a:lstStyle xmlns:a="http://schemas.openxmlformats.org/drawingml/2006/main"/>
        <a:p xmlns:a="http://schemas.openxmlformats.org/drawingml/2006/main">
          <a:r>
            <a:rPr lang="en-AU" sz="1200" dirty="0" smtClean="0"/>
            <a:t>$NZ millions (ex-GST and rebates) (2012)</a:t>
          </a:r>
          <a:endParaRPr lang="en-AU" sz="1200" dirty="0"/>
        </a:p>
      </cdr:txBody>
    </cdr:sp>
  </cdr:relSizeAnchor>
  <cdr:relSizeAnchor xmlns:cdr="http://schemas.openxmlformats.org/drawingml/2006/chartDrawing">
    <cdr:from>
      <cdr:x>0.78048</cdr:x>
      <cdr:y>0.07267</cdr:y>
    </cdr:from>
    <cdr:to>
      <cdr:x>0.78048</cdr:x>
      <cdr:y>0.90988</cdr:y>
    </cdr:to>
    <cdr:cxnSp macro="">
      <cdr:nvCxnSpPr>
        <cdr:cNvPr id="6" name="Straight Connector 5"/>
        <cdr:cNvCxnSpPr/>
      </cdr:nvCxnSpPr>
      <cdr:spPr bwMode="auto">
        <a:xfrm xmlns:a="http://schemas.openxmlformats.org/drawingml/2006/main" flipV="1">
          <a:off x="2933965" y="185207"/>
          <a:ext cx="0" cy="2133600"/>
        </a:xfrm>
        <a:prstGeom xmlns:a="http://schemas.openxmlformats.org/drawingml/2006/main" prst="line">
          <a:avLst/>
        </a:prstGeom>
        <a:solidFill xmlns:a="http://schemas.openxmlformats.org/drawingml/2006/main">
          <a:schemeClr val="accent1"/>
        </a:solidFill>
        <a:ln xmlns:a="http://schemas.openxmlformats.org/drawingml/2006/main" w="9525" cap="flat" cmpd="sng" algn="ctr">
          <a:solidFill>
            <a:schemeClr val="tx1"/>
          </a:solidFill>
          <a:prstDash val="dash"/>
          <a:round/>
          <a:headEnd type="none" w="med" len="med"/>
          <a:tailEnd type="none" w="med" len="med"/>
        </a:ln>
        <a:effectLst xmlns:a="http://schemas.openxmlformats.org/drawingml/2006/main"/>
      </cdr:spPr>
    </cdr:cxnSp>
  </cdr:relSizeAnchor>
  <cdr:relSizeAnchor xmlns:cdr="http://schemas.openxmlformats.org/drawingml/2006/chartDrawing">
    <cdr:from>
      <cdr:x>0.81834</cdr:x>
      <cdr:y>0.08317</cdr:y>
    </cdr:from>
    <cdr:to>
      <cdr:x>0.95461</cdr:x>
      <cdr:y>0.14893</cdr:y>
    </cdr:to>
    <cdr:sp macro="" textlink="">
      <cdr:nvSpPr>
        <cdr:cNvPr id="7" name="TextBox 6"/>
        <cdr:cNvSpPr txBox="1"/>
      </cdr:nvSpPr>
      <cdr:spPr>
        <a:xfrm xmlns:a="http://schemas.openxmlformats.org/drawingml/2006/main">
          <a:off x="3889184" y="233567"/>
          <a:ext cx="647613" cy="184666"/>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en-AU" sz="1200" dirty="0" smtClean="0">
              <a:solidFill>
                <a:schemeClr val="tx1"/>
              </a:solidFill>
            </a:rPr>
            <a:t>Projected</a:t>
          </a:r>
          <a:endParaRPr lang="en-AU" sz="1200" dirty="0">
            <a:solidFill>
              <a:schemeClr val="tx1"/>
            </a:solidFill>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cdr:y>
    </cdr:from>
    <cdr:to>
      <cdr:x>0.11588</cdr:x>
      <cdr:y>0.0618</cdr:y>
    </cdr:to>
    <cdr:sp macro="" textlink="">
      <cdr:nvSpPr>
        <cdr:cNvPr id="2" name="TextBox 1"/>
        <cdr:cNvSpPr txBox="1"/>
      </cdr:nvSpPr>
      <cdr:spPr>
        <a:xfrm xmlns:a="http://schemas.openxmlformats.org/drawingml/2006/main">
          <a:off x="0" y="0"/>
          <a:ext cx="991312" cy="333375"/>
        </a:xfrm>
        <a:prstGeom xmlns:a="http://schemas.openxmlformats.org/drawingml/2006/main" prst="rect">
          <a:avLst/>
        </a:prstGeom>
      </cdr:spPr>
      <cdr:txBody>
        <a:bodyPr xmlns:a="http://schemas.openxmlformats.org/drawingml/2006/main" vertOverflow="clip" wrap="none" lIns="0" tIns="0" rIns="0" bIns="0" rtlCol="0"/>
        <a:lstStyle xmlns:a="http://schemas.openxmlformats.org/drawingml/2006/main"/>
        <a:p xmlns:a="http://schemas.openxmlformats.org/drawingml/2006/main">
          <a:r>
            <a:rPr lang="en-AU" sz="1000" dirty="0" smtClean="0"/>
            <a:t>Ex-manufacturer price ($)</a:t>
          </a:r>
          <a:endParaRPr lang="en-AU" sz="1000" dirty="0"/>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0.94589</cdr:y>
    </cdr:from>
    <cdr:to>
      <cdr:x>0.54461</cdr:x>
      <cdr:y>1</cdr:y>
    </cdr:to>
    <cdr:sp macro="" textlink="">
      <cdr:nvSpPr>
        <cdr:cNvPr id="7" name="Text Box 6"/>
        <cdr:cNvSpPr txBox="1"/>
      </cdr:nvSpPr>
      <cdr:spPr>
        <a:xfrm xmlns:a="http://schemas.openxmlformats.org/drawingml/2006/main">
          <a:off x="0" y="4086226"/>
          <a:ext cx="4666218" cy="233773"/>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lstStyle xmlns:a="http://schemas.openxmlformats.org/drawingml/2006/main"/>
        <a:p xmlns:a="http://schemas.openxmlformats.org/drawingml/2006/main">
          <a:r>
            <a:rPr lang="en-AU" sz="1000" dirty="0"/>
            <a:t>Required</a:t>
          </a:r>
          <a:r>
            <a:rPr lang="en-AU" sz="1000" baseline="0" dirty="0"/>
            <a:t> reduction below originator price</a:t>
          </a:r>
          <a:endParaRPr lang="en-AU" sz="1000" dirty="0"/>
        </a:p>
      </cdr:txBody>
    </cdr:sp>
  </cdr:relSizeAnchor>
</c:userShapes>
</file>

<file path=ppt/drawings/drawing2.xml><?xml version="1.0" encoding="utf-8"?>
<c:userShapes xmlns:c="http://schemas.openxmlformats.org/drawingml/2006/chart">
  <cdr:relSizeAnchor xmlns:cdr="http://schemas.openxmlformats.org/drawingml/2006/chartDrawing">
    <cdr:from>
      <cdr:x>0.84883</cdr:x>
      <cdr:y>0.46731</cdr:y>
    </cdr:from>
    <cdr:to>
      <cdr:x>0.99971</cdr:x>
      <cdr:y>0.53122</cdr:y>
    </cdr:to>
    <cdr:sp macro="" textlink="">
      <cdr:nvSpPr>
        <cdr:cNvPr id="2" name="TextBox 1"/>
        <cdr:cNvSpPr txBox="1"/>
      </cdr:nvSpPr>
      <cdr:spPr>
        <a:xfrm xmlns:a="http://schemas.openxmlformats.org/drawingml/2006/main">
          <a:off x="7272808" y="2018788"/>
          <a:ext cx="1292740" cy="276091"/>
        </a:xfrm>
        <a:prstGeom xmlns:a="http://schemas.openxmlformats.org/drawingml/2006/main" prst="rect">
          <a:avLst/>
        </a:prstGeom>
      </cdr:spPr>
      <cdr:txBody>
        <a:bodyPr xmlns:a="http://schemas.openxmlformats.org/drawingml/2006/main" vertOverflow="clip" wrap="none" lIns="0" tIns="0" rIns="0" bIns="0" rtlCol="0">
          <a:noAutofit/>
        </a:bodyPr>
        <a:lstStyle xmlns:a="http://schemas.openxmlformats.org/drawingml/2006/main"/>
        <a:p xmlns:a="http://schemas.openxmlformats.org/drawingml/2006/main">
          <a:r>
            <a:rPr lang="en-AU" sz="1400" b="1" dirty="0" smtClean="0">
              <a:solidFill>
                <a:schemeClr val="accent2"/>
              </a:solidFill>
            </a:rPr>
            <a:t>Germany</a:t>
          </a:r>
          <a:endParaRPr lang="en-AU" sz="1400" b="1" dirty="0">
            <a:solidFill>
              <a:schemeClr val="accent2"/>
            </a:solidFill>
          </a:endParaRPr>
        </a:p>
      </cdr:txBody>
    </cdr:sp>
  </cdr:relSizeAnchor>
  <cdr:relSizeAnchor xmlns:cdr="http://schemas.openxmlformats.org/drawingml/2006/chartDrawing">
    <cdr:from>
      <cdr:x>0.84883</cdr:x>
      <cdr:y>0.57168</cdr:y>
    </cdr:from>
    <cdr:to>
      <cdr:x>0.98047</cdr:x>
      <cdr:y>0.63561</cdr:y>
    </cdr:to>
    <cdr:sp macro="" textlink="">
      <cdr:nvSpPr>
        <cdr:cNvPr id="4" name="TextBox 3"/>
        <cdr:cNvSpPr txBox="1"/>
      </cdr:nvSpPr>
      <cdr:spPr>
        <a:xfrm xmlns:a="http://schemas.openxmlformats.org/drawingml/2006/main">
          <a:off x="7272808" y="2469666"/>
          <a:ext cx="1127892" cy="276178"/>
        </a:xfrm>
        <a:prstGeom xmlns:a="http://schemas.openxmlformats.org/drawingml/2006/main" prst="rect">
          <a:avLst/>
        </a:prstGeom>
      </cdr:spPr>
      <cdr:txBody>
        <a:bodyPr xmlns:a="http://schemas.openxmlformats.org/drawingml/2006/main" vertOverflow="clip" wrap="none" lIns="0" tIns="0" rIns="0" bIns="0" rtlCol="0">
          <a:noAutofit/>
        </a:bodyPr>
        <a:lstStyle xmlns:a="http://schemas.openxmlformats.org/drawingml/2006/main"/>
        <a:p xmlns:a="http://schemas.openxmlformats.org/drawingml/2006/main">
          <a:r>
            <a:rPr lang="en-AU" sz="1400" b="1" dirty="0" smtClean="0">
              <a:solidFill>
                <a:schemeClr val="accent1"/>
              </a:solidFill>
            </a:rPr>
            <a:t>Sweden</a:t>
          </a:r>
          <a:endParaRPr lang="en-AU" sz="1400" b="1" dirty="0">
            <a:solidFill>
              <a:schemeClr val="accent1"/>
            </a:solidFill>
          </a:endParaRPr>
        </a:p>
      </cdr:txBody>
    </cdr:sp>
  </cdr:relSizeAnchor>
  <cdr:relSizeAnchor xmlns:cdr="http://schemas.openxmlformats.org/drawingml/2006/chartDrawing">
    <cdr:from>
      <cdr:x>0.84883</cdr:x>
      <cdr:y>0.64492</cdr:y>
    </cdr:from>
    <cdr:to>
      <cdr:x>0.98659</cdr:x>
      <cdr:y>0.70883</cdr:y>
    </cdr:to>
    <cdr:sp macro="" textlink="">
      <cdr:nvSpPr>
        <cdr:cNvPr id="5" name="TextBox 4"/>
        <cdr:cNvSpPr txBox="1"/>
      </cdr:nvSpPr>
      <cdr:spPr>
        <a:xfrm xmlns:a="http://schemas.openxmlformats.org/drawingml/2006/main">
          <a:off x="7272808" y="2786063"/>
          <a:ext cx="1180328" cy="276091"/>
        </a:xfrm>
        <a:prstGeom xmlns:a="http://schemas.openxmlformats.org/drawingml/2006/main" prst="rect">
          <a:avLst/>
        </a:prstGeom>
      </cdr:spPr>
      <cdr:txBody>
        <a:bodyPr xmlns:a="http://schemas.openxmlformats.org/drawingml/2006/main" vertOverflow="clip" wrap="none" lIns="0" tIns="0" rIns="0" bIns="0" rtlCol="0">
          <a:noAutofit/>
        </a:bodyPr>
        <a:lstStyle xmlns:a="http://schemas.openxmlformats.org/drawingml/2006/main"/>
        <a:p xmlns:a="http://schemas.openxmlformats.org/drawingml/2006/main">
          <a:r>
            <a:rPr lang="en-AU" sz="1400" b="1" dirty="0" smtClean="0">
              <a:solidFill>
                <a:schemeClr val="tx2"/>
              </a:solidFill>
            </a:rPr>
            <a:t>Belgium</a:t>
          </a:r>
          <a:endParaRPr lang="en-AU" sz="1400" b="1" dirty="0">
            <a:solidFill>
              <a:schemeClr val="tx2"/>
            </a:solidFill>
          </a:endParaRPr>
        </a:p>
      </cdr:txBody>
    </cdr:sp>
  </cdr:relSizeAnchor>
  <cdr:relSizeAnchor xmlns:cdr="http://schemas.openxmlformats.org/drawingml/2006/chartDrawing">
    <cdr:from>
      <cdr:x>0.84883</cdr:x>
      <cdr:y>0.70619</cdr:y>
    </cdr:from>
    <cdr:to>
      <cdr:x>0.9691</cdr:x>
      <cdr:y>0.7701</cdr:y>
    </cdr:to>
    <cdr:sp macro="" textlink="">
      <cdr:nvSpPr>
        <cdr:cNvPr id="6" name="TextBox 5"/>
        <cdr:cNvSpPr txBox="1"/>
      </cdr:nvSpPr>
      <cdr:spPr>
        <a:xfrm xmlns:a="http://schemas.openxmlformats.org/drawingml/2006/main">
          <a:off x="7272808" y="3050749"/>
          <a:ext cx="1030474" cy="276091"/>
        </a:xfrm>
        <a:prstGeom xmlns:a="http://schemas.openxmlformats.org/drawingml/2006/main" prst="rect">
          <a:avLst/>
        </a:prstGeom>
        <a:solidFill xmlns:a="http://schemas.openxmlformats.org/drawingml/2006/main">
          <a:srgbClr val="FFFFFF"/>
        </a:solidFill>
      </cdr:spPr>
      <cdr:txBody>
        <a:bodyPr xmlns:a="http://schemas.openxmlformats.org/drawingml/2006/main" vertOverflow="clip" wrap="none" lIns="0" tIns="0" rIns="0" bIns="0" rtlCol="0">
          <a:noAutofit/>
        </a:bodyPr>
        <a:lstStyle xmlns:a="http://schemas.openxmlformats.org/drawingml/2006/main"/>
        <a:p xmlns:a="http://schemas.openxmlformats.org/drawingml/2006/main">
          <a:r>
            <a:rPr lang="en-AU" sz="1400" b="1" dirty="0" smtClean="0">
              <a:solidFill>
                <a:schemeClr val="bg2"/>
              </a:solidFill>
            </a:rPr>
            <a:t>Austria</a:t>
          </a:r>
          <a:endParaRPr lang="en-AU" sz="1400" b="1" dirty="0">
            <a:solidFill>
              <a:schemeClr val="bg2"/>
            </a:solidFill>
          </a:endParaRPr>
        </a:p>
      </cdr:txBody>
    </cdr:sp>
  </cdr:relSizeAnchor>
  <cdr:relSizeAnchor xmlns:cdr="http://schemas.openxmlformats.org/drawingml/2006/chartDrawing">
    <cdr:from>
      <cdr:x>0.37819</cdr:x>
      <cdr:y>0.61674</cdr:y>
    </cdr:from>
    <cdr:to>
      <cdr:x>0.4085</cdr:x>
      <cdr:y>0.66661</cdr:y>
    </cdr:to>
    <cdr:sp macro="" textlink="">
      <cdr:nvSpPr>
        <cdr:cNvPr id="7" name="TextBox 6"/>
        <cdr:cNvSpPr txBox="1"/>
      </cdr:nvSpPr>
      <cdr:spPr>
        <a:xfrm xmlns:a="http://schemas.openxmlformats.org/drawingml/2006/main">
          <a:off x="3240360" y="2664296"/>
          <a:ext cx="259686" cy="21544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en-AU" sz="1400" b="1" dirty="0" smtClean="0"/>
            <a:t>UK</a:t>
          </a:r>
          <a:endParaRPr lang="en-AU" sz="1400" b="1" dirty="0"/>
        </a:p>
      </cdr:txBody>
    </cdr:sp>
  </cdr:relSizeAnchor>
  <cdr:relSizeAnchor xmlns:cdr="http://schemas.openxmlformats.org/drawingml/2006/chartDrawing">
    <cdr:from>
      <cdr:x>0.84883</cdr:x>
      <cdr:y>0.76675</cdr:y>
    </cdr:from>
    <cdr:to>
      <cdr:x>0.99851</cdr:x>
      <cdr:y>0.83068</cdr:y>
    </cdr:to>
    <cdr:sp macro="" textlink="">
      <cdr:nvSpPr>
        <cdr:cNvPr id="8" name="TextBox 7"/>
        <cdr:cNvSpPr txBox="1"/>
      </cdr:nvSpPr>
      <cdr:spPr>
        <a:xfrm xmlns:a="http://schemas.openxmlformats.org/drawingml/2006/main">
          <a:off x="7272808" y="3312368"/>
          <a:ext cx="1282458" cy="276178"/>
        </a:xfrm>
        <a:prstGeom xmlns:a="http://schemas.openxmlformats.org/drawingml/2006/main" prst="rect">
          <a:avLst/>
        </a:prstGeom>
      </cdr:spPr>
      <cdr:txBody>
        <a:bodyPr xmlns:a="http://schemas.openxmlformats.org/drawingml/2006/main" vertOverflow="clip" wrap="square" lIns="0" tIns="0" rIns="0" bIns="0" rtlCol="0">
          <a:noAutofit/>
        </a:bodyPr>
        <a:lstStyle xmlns:a="http://schemas.openxmlformats.org/drawingml/2006/main"/>
        <a:p xmlns:a="http://schemas.openxmlformats.org/drawingml/2006/main">
          <a:r>
            <a:rPr lang="en-AU" sz="1400" b="1" dirty="0" smtClean="0">
              <a:solidFill>
                <a:schemeClr val="accent6"/>
              </a:solidFill>
            </a:rPr>
            <a:t>France</a:t>
          </a:r>
          <a:endParaRPr lang="en-AU" sz="1400" b="1" dirty="0">
            <a:solidFill>
              <a:schemeClr val="accent6"/>
            </a:solidFill>
          </a:endParaRPr>
        </a:p>
      </cdr:txBody>
    </cdr:sp>
  </cdr:relSizeAnchor>
  <cdr:relSizeAnchor xmlns:cdr="http://schemas.openxmlformats.org/drawingml/2006/chartDrawing">
    <cdr:from>
      <cdr:x>0</cdr:x>
      <cdr:y>0</cdr:y>
    </cdr:from>
    <cdr:to>
      <cdr:x>0.42002</cdr:x>
      <cdr:y>0.04987</cdr:y>
    </cdr:to>
    <cdr:sp macro="" textlink="">
      <cdr:nvSpPr>
        <cdr:cNvPr id="9" name="TextBox 8"/>
        <cdr:cNvSpPr txBox="1"/>
      </cdr:nvSpPr>
      <cdr:spPr>
        <a:xfrm xmlns:a="http://schemas.openxmlformats.org/drawingml/2006/main">
          <a:off x="0" y="0"/>
          <a:ext cx="3598742" cy="21544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en-AU" sz="1400" dirty="0" smtClean="0"/>
            <a:t>Prices relative to Australia (Australia = 100%)</a:t>
          </a:r>
          <a:endParaRPr lang="en-AU" sz="1400" dirty="0"/>
        </a:p>
      </cdr:txBody>
    </cdr:sp>
  </cdr:relSizeAnchor>
  <cdr:relSizeAnchor xmlns:cdr="http://schemas.openxmlformats.org/drawingml/2006/chartDrawing">
    <cdr:from>
      <cdr:x>0.54628</cdr:x>
      <cdr:y>0.40004</cdr:y>
    </cdr:from>
    <cdr:to>
      <cdr:x>0.61475</cdr:x>
      <cdr:y>0.44992</cdr:y>
    </cdr:to>
    <cdr:sp macro="" textlink="">
      <cdr:nvSpPr>
        <cdr:cNvPr id="10" name="TextBox 9"/>
        <cdr:cNvSpPr txBox="1"/>
      </cdr:nvSpPr>
      <cdr:spPr>
        <a:xfrm xmlns:a="http://schemas.openxmlformats.org/drawingml/2006/main">
          <a:off x="4680520" y="1728192"/>
          <a:ext cx="586699" cy="215444"/>
        </a:xfrm>
        <a:prstGeom xmlns:a="http://schemas.openxmlformats.org/drawingml/2006/main" prst="rect">
          <a:avLst/>
        </a:prstGeom>
      </cdr:spPr>
      <cdr:txBody>
        <a:bodyPr xmlns:a="http://schemas.openxmlformats.org/drawingml/2006/main" vertOverflow="clip" wrap="none" lIns="0" tIns="0" rIns="0" bIns="0" rtlCol="0">
          <a:spAutoFit/>
        </a:bodyPr>
        <a:lstStyle xmlns:a="http://schemas.openxmlformats.org/drawingml/2006/main"/>
        <a:p xmlns:a="http://schemas.openxmlformats.org/drawingml/2006/main">
          <a:r>
            <a:rPr lang="en-AU" sz="1400" b="1" dirty="0" smtClean="0">
              <a:solidFill>
                <a:schemeClr val="accent3"/>
              </a:solidFill>
            </a:rPr>
            <a:t>Ireland</a:t>
          </a:r>
          <a:endParaRPr lang="en-AU" sz="1400" b="1" dirty="0">
            <a:solidFill>
              <a:schemeClr val="accent3"/>
            </a:solidFill>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0.71941</cdr:x>
      <cdr:y>0.75008</cdr:y>
    </cdr:from>
    <cdr:to>
      <cdr:x>0.98167</cdr:x>
      <cdr:y>0.85228</cdr:y>
    </cdr:to>
    <cdr:sp macro="" textlink="">
      <cdr:nvSpPr>
        <cdr:cNvPr id="11" name="TextBox 1"/>
        <cdr:cNvSpPr txBox="1"/>
      </cdr:nvSpPr>
      <cdr:spPr>
        <a:xfrm xmlns:a="http://schemas.openxmlformats.org/drawingml/2006/main">
          <a:off x="6163910" y="3240360"/>
          <a:ext cx="2247044" cy="441504"/>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Arial"/>
              <a:ea typeface="ＭＳ Ｐゴシック"/>
            </a:defRPr>
          </a:lvl1pPr>
          <a:lvl2pPr marL="457200" indent="0">
            <a:defRPr sz="1100">
              <a:latin typeface="Arial"/>
              <a:ea typeface="ＭＳ Ｐゴシック"/>
            </a:defRPr>
          </a:lvl2pPr>
          <a:lvl3pPr marL="914400" indent="0">
            <a:defRPr sz="1100">
              <a:latin typeface="Arial"/>
              <a:ea typeface="ＭＳ Ｐゴシック"/>
            </a:defRPr>
          </a:lvl3pPr>
          <a:lvl4pPr marL="1371600" indent="0">
            <a:defRPr sz="1100">
              <a:latin typeface="Arial"/>
              <a:ea typeface="ＭＳ Ｐゴシック"/>
            </a:defRPr>
          </a:lvl4pPr>
          <a:lvl5pPr marL="1828800" indent="0">
            <a:defRPr sz="1100">
              <a:latin typeface="Arial"/>
              <a:ea typeface="ＭＳ Ｐゴシック"/>
            </a:defRPr>
          </a:lvl5pPr>
          <a:lvl6pPr marL="2286000" indent="0">
            <a:defRPr sz="1100">
              <a:latin typeface="Arial"/>
              <a:ea typeface="ＭＳ Ｐゴシック"/>
            </a:defRPr>
          </a:lvl6pPr>
          <a:lvl7pPr marL="2743200" indent="0">
            <a:defRPr sz="1100">
              <a:latin typeface="Arial"/>
              <a:ea typeface="ＭＳ Ｐゴシック"/>
            </a:defRPr>
          </a:lvl7pPr>
          <a:lvl8pPr marL="3200400" indent="0">
            <a:defRPr sz="1100">
              <a:latin typeface="Arial"/>
              <a:ea typeface="ＭＳ Ｐゴシック"/>
            </a:defRPr>
          </a:lvl8pPr>
          <a:lvl9pPr marL="3657600" indent="0">
            <a:defRPr sz="1100">
              <a:latin typeface="Arial"/>
              <a:ea typeface="ＭＳ Ｐゴシック"/>
            </a:defRPr>
          </a:lvl9pPr>
        </a:lstStyle>
        <a:p xmlns:a="http://schemas.openxmlformats.org/drawingml/2006/main">
          <a:r>
            <a:rPr lang="en-US" sz="1400" i="1" dirty="0" smtClean="0"/>
            <a:t>Average:</a:t>
          </a:r>
          <a:r>
            <a:rPr lang="en-US" sz="1400" i="1" baseline="0" dirty="0" smtClean="0"/>
            <a:t> </a:t>
          </a:r>
          <a:r>
            <a:rPr lang="en-US" sz="1400" i="1" dirty="0" smtClean="0"/>
            <a:t>8.2</a:t>
          </a:r>
          <a:endParaRPr lang="en-US" sz="1400" i="1" dirty="0"/>
        </a:p>
      </cdr:txBody>
    </cdr:sp>
  </cdr:relSizeAnchor>
  <cdr:relSizeAnchor xmlns:cdr="http://schemas.openxmlformats.org/drawingml/2006/chartDrawing">
    <cdr:from>
      <cdr:x>0.00938</cdr:x>
      <cdr:y>0.00604</cdr:y>
    </cdr:from>
    <cdr:to>
      <cdr:x>0.35156</cdr:x>
      <cdr:y>0.11783</cdr:y>
    </cdr:to>
    <cdr:sp macro="" textlink="">
      <cdr:nvSpPr>
        <cdr:cNvPr id="13" name="TextBox 12"/>
        <cdr:cNvSpPr txBox="1"/>
      </cdr:nvSpPr>
      <cdr:spPr>
        <a:xfrm xmlns:a="http://schemas.openxmlformats.org/drawingml/2006/main">
          <a:off x="63796" y="21266"/>
          <a:ext cx="2328531" cy="3934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0.0125</cdr:x>
      <cdr:y>0.02417</cdr:y>
    </cdr:from>
    <cdr:to>
      <cdr:x>0.28125</cdr:x>
      <cdr:y>0.09366</cdr:y>
    </cdr:to>
    <cdr:sp macro="" textlink="">
      <cdr:nvSpPr>
        <cdr:cNvPr id="14" name="TextBox 13"/>
        <cdr:cNvSpPr txBox="1"/>
      </cdr:nvSpPr>
      <cdr:spPr>
        <a:xfrm xmlns:a="http://schemas.openxmlformats.org/drawingml/2006/main">
          <a:off x="85062" y="85062"/>
          <a:ext cx="1828800" cy="24454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cdr:x>
      <cdr:y>0</cdr:y>
    </cdr:from>
    <cdr:to>
      <cdr:x>0.61766</cdr:x>
      <cdr:y>0.04987</cdr:y>
    </cdr:to>
    <cdr:sp macro="" textlink="">
      <cdr:nvSpPr>
        <cdr:cNvPr id="15" name="TextBox 2"/>
        <cdr:cNvSpPr txBox="1"/>
      </cdr:nvSpPr>
      <cdr:spPr>
        <a:xfrm xmlns:a="http://schemas.openxmlformats.org/drawingml/2006/main">
          <a:off x="0" y="0"/>
          <a:ext cx="5292112" cy="215444"/>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914400" rtl="0" eaLnBrk="1" latinLnBrk="0" hangingPunct="1">
            <a:defRPr sz="1800" kern="1200">
              <a:solidFill>
                <a:srgbClr val="000000"/>
              </a:solidFill>
              <a:latin typeface="Arial"/>
              <a:ea typeface="ＭＳ Ｐゴシック"/>
            </a:defRPr>
          </a:lvl1pPr>
          <a:lvl2pPr marL="457200" algn="l" defTabSz="914400" rtl="0" eaLnBrk="1" latinLnBrk="0" hangingPunct="1">
            <a:defRPr sz="1800" kern="1200">
              <a:solidFill>
                <a:srgbClr val="000000"/>
              </a:solidFill>
              <a:latin typeface="Arial"/>
              <a:ea typeface="ＭＳ Ｐゴシック"/>
            </a:defRPr>
          </a:lvl2pPr>
          <a:lvl3pPr marL="914400" algn="l" defTabSz="914400" rtl="0" eaLnBrk="1" latinLnBrk="0" hangingPunct="1">
            <a:defRPr sz="1800" kern="1200">
              <a:solidFill>
                <a:srgbClr val="000000"/>
              </a:solidFill>
              <a:latin typeface="Arial"/>
              <a:ea typeface="ＭＳ Ｐゴシック"/>
            </a:defRPr>
          </a:lvl3pPr>
          <a:lvl4pPr marL="1371600" algn="l" defTabSz="914400" rtl="0" eaLnBrk="1" latinLnBrk="0" hangingPunct="1">
            <a:defRPr sz="1800" kern="1200">
              <a:solidFill>
                <a:srgbClr val="000000"/>
              </a:solidFill>
              <a:latin typeface="Arial"/>
              <a:ea typeface="ＭＳ Ｐゴシック"/>
            </a:defRPr>
          </a:lvl4pPr>
          <a:lvl5pPr marL="1828800" algn="l" defTabSz="914400" rtl="0" eaLnBrk="1" latinLnBrk="0" hangingPunct="1">
            <a:defRPr sz="1800" kern="1200">
              <a:solidFill>
                <a:srgbClr val="000000"/>
              </a:solidFill>
              <a:latin typeface="Arial"/>
              <a:ea typeface="ＭＳ Ｐゴシック"/>
            </a:defRPr>
          </a:lvl5pPr>
          <a:lvl6pPr marL="2286000" algn="l" defTabSz="914400" rtl="0" eaLnBrk="1" latinLnBrk="0" hangingPunct="1">
            <a:defRPr sz="1800" kern="1200">
              <a:solidFill>
                <a:srgbClr val="000000"/>
              </a:solidFill>
              <a:latin typeface="Arial"/>
              <a:ea typeface="ＭＳ Ｐゴシック"/>
            </a:defRPr>
          </a:lvl6pPr>
          <a:lvl7pPr marL="2743200" algn="l" defTabSz="914400" rtl="0" eaLnBrk="1" latinLnBrk="0" hangingPunct="1">
            <a:defRPr sz="1800" kern="1200">
              <a:solidFill>
                <a:srgbClr val="000000"/>
              </a:solidFill>
              <a:latin typeface="Arial"/>
              <a:ea typeface="ＭＳ Ｐゴシック"/>
            </a:defRPr>
          </a:lvl7pPr>
          <a:lvl8pPr marL="3200400" algn="l" defTabSz="914400" rtl="0" eaLnBrk="1" latinLnBrk="0" hangingPunct="1">
            <a:defRPr sz="1800" kern="1200">
              <a:solidFill>
                <a:srgbClr val="000000"/>
              </a:solidFill>
              <a:latin typeface="Arial"/>
              <a:ea typeface="ＭＳ Ｐゴシック"/>
            </a:defRPr>
          </a:lvl8pPr>
          <a:lvl9pPr marL="3657600" algn="l" defTabSz="914400" rtl="0" eaLnBrk="1" latinLnBrk="0" hangingPunct="1">
            <a:defRPr sz="1800" kern="1200">
              <a:solidFill>
                <a:srgbClr val="000000"/>
              </a:solidFill>
              <a:latin typeface="Arial"/>
              <a:ea typeface="ＭＳ Ｐゴシック"/>
            </a:defRPr>
          </a:lvl9pPr>
        </a:lstStyle>
        <a:p xmlns:a="http://schemas.openxmlformats.org/drawingml/2006/main">
          <a:r>
            <a:rPr lang="en-US" sz="1400" dirty="0" smtClean="0"/>
            <a:t>PBS prices as multiples of benchmark price (</a:t>
          </a:r>
          <a:r>
            <a:rPr lang="en-US" sz="1400" dirty="0" smtClean="0"/>
            <a:t>wholesale, 2011-12)</a:t>
          </a:r>
          <a:endParaRPr lang="en-US" sz="1400" dirty="0"/>
        </a:p>
      </cdr:txBody>
    </cdr:sp>
  </cdr:relSizeAnchor>
  <cdr:relSizeAnchor xmlns:cdr="http://schemas.openxmlformats.org/drawingml/2006/chartDrawing">
    <cdr:from>
      <cdr:x>0.05457</cdr:x>
      <cdr:y>0.82072</cdr:y>
    </cdr:from>
    <cdr:to>
      <cdr:x>0.97521</cdr:x>
      <cdr:y>0.82072</cdr:y>
    </cdr:to>
    <cdr:cxnSp macro="">
      <cdr:nvCxnSpPr>
        <cdr:cNvPr id="3" name="Straight Connector 2"/>
        <cdr:cNvCxnSpPr/>
      </cdr:nvCxnSpPr>
      <cdr:spPr>
        <a:xfrm xmlns:a="http://schemas.openxmlformats.org/drawingml/2006/main">
          <a:off x="467576" y="3545510"/>
          <a:ext cx="7888044" cy="0"/>
        </a:xfrm>
        <a:prstGeom xmlns:a="http://schemas.openxmlformats.org/drawingml/2006/main" prst="line">
          <a:avLst/>
        </a:prstGeom>
        <a:ln xmlns:a="http://schemas.openxmlformats.org/drawingml/2006/main">
          <a:solidFill>
            <a:srgbClr val="00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0.06348</cdr:x>
      <cdr:y>0.92856</cdr:y>
    </cdr:from>
    <cdr:to>
      <cdr:x>1</cdr:x>
      <cdr:y>0.99923</cdr:y>
    </cdr:to>
    <cdr:sp macro="" textlink="">
      <cdr:nvSpPr>
        <cdr:cNvPr id="33" name="TextBox 1"/>
        <cdr:cNvSpPr txBox="1"/>
      </cdr:nvSpPr>
      <cdr:spPr>
        <a:xfrm xmlns:a="http://schemas.openxmlformats.org/drawingml/2006/main">
          <a:off x="253025" y="3276605"/>
          <a:ext cx="3732870" cy="249373"/>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Arial"/>
              <a:ea typeface="ＭＳ Ｐゴシック"/>
            </a:defRPr>
          </a:lvl1pPr>
          <a:lvl2pPr marL="457200" indent="0">
            <a:defRPr sz="1100">
              <a:latin typeface="Arial"/>
              <a:ea typeface="ＭＳ Ｐゴシック"/>
            </a:defRPr>
          </a:lvl2pPr>
          <a:lvl3pPr marL="914400" indent="0">
            <a:defRPr sz="1100">
              <a:latin typeface="Arial"/>
              <a:ea typeface="ＭＳ Ｐゴシック"/>
            </a:defRPr>
          </a:lvl3pPr>
          <a:lvl4pPr marL="1371600" indent="0">
            <a:defRPr sz="1100">
              <a:latin typeface="Arial"/>
              <a:ea typeface="ＭＳ Ｐゴシック"/>
            </a:defRPr>
          </a:lvl4pPr>
          <a:lvl5pPr marL="1828800" indent="0">
            <a:defRPr sz="1100">
              <a:latin typeface="Arial"/>
              <a:ea typeface="ＭＳ Ｐゴシック"/>
            </a:defRPr>
          </a:lvl5pPr>
          <a:lvl6pPr marL="2286000" indent="0">
            <a:defRPr sz="1100">
              <a:latin typeface="Arial"/>
              <a:ea typeface="ＭＳ Ｐゴシック"/>
            </a:defRPr>
          </a:lvl6pPr>
          <a:lvl7pPr marL="2743200" indent="0">
            <a:defRPr sz="1100">
              <a:latin typeface="Arial"/>
              <a:ea typeface="ＭＳ Ｐゴシック"/>
            </a:defRPr>
          </a:lvl7pPr>
          <a:lvl8pPr marL="3200400" indent="0">
            <a:defRPr sz="1100">
              <a:latin typeface="Arial"/>
              <a:ea typeface="ＭＳ Ｐゴシック"/>
            </a:defRPr>
          </a:lvl8pPr>
          <a:lvl9pPr marL="3657600" indent="0">
            <a:defRPr sz="1100">
              <a:latin typeface="Arial"/>
              <a:ea typeface="ＭＳ Ｐゴシック"/>
            </a:defRPr>
          </a:lvl9pPr>
        </a:lstStyle>
        <a:p xmlns:a="http://schemas.openxmlformats.org/drawingml/2006/main">
          <a:pPr algn="ctr"/>
          <a:r>
            <a:rPr lang="en-US" sz="1400" i="0" dirty="0" smtClean="0"/>
            <a:t>Drug-dose</a:t>
          </a:r>
          <a:r>
            <a:rPr lang="en-US" sz="1400" i="0" baseline="0" dirty="0" smtClean="0"/>
            <a:t> combinations</a:t>
          </a:r>
          <a:endParaRPr lang="en-US" sz="1400" i="0" dirty="0"/>
        </a:p>
      </cdr:txBody>
    </cdr:sp>
  </cdr:relSizeAnchor>
</c:userShapes>
</file>

<file path=ppt/drawings/drawing4.xml><?xml version="1.0" encoding="utf-8"?>
<c:userShapes xmlns:c="http://schemas.openxmlformats.org/drawingml/2006/chart">
  <cdr:relSizeAnchor xmlns:cdr="http://schemas.openxmlformats.org/drawingml/2006/chartDrawing">
    <cdr:from>
      <cdr:x>0</cdr:x>
      <cdr:y>0</cdr:y>
    </cdr:from>
    <cdr:to>
      <cdr:x>0.11423</cdr:x>
      <cdr:y>0.1169</cdr:y>
    </cdr:to>
    <cdr:sp macro="" textlink="">
      <cdr:nvSpPr>
        <cdr:cNvPr id="2" name="TextBox 1"/>
        <cdr:cNvSpPr txBox="1"/>
      </cdr:nvSpPr>
      <cdr:spPr>
        <a:xfrm xmlns:a="http://schemas.openxmlformats.org/drawingml/2006/main">
          <a:off x="-704528" y="-1268760"/>
          <a:ext cx="978723" cy="505008"/>
        </a:xfrm>
        <a:prstGeom xmlns:a="http://schemas.openxmlformats.org/drawingml/2006/main" prst="rect">
          <a:avLst/>
        </a:prstGeom>
      </cdr:spPr>
      <cdr:txBody>
        <a:bodyPr xmlns:a="http://schemas.openxmlformats.org/drawingml/2006/main" wrap="square" lIns="0" tIns="0" rIns="0" bIns="0" rtlCol="0"/>
        <a:lstStyle xmlns:a="http://schemas.openxmlformats.org/drawingml/2006/main">
          <a:lvl1pPr marL="0" indent="0">
            <a:defRPr sz="1100">
              <a:latin typeface="Arial"/>
              <a:ea typeface="ＭＳ Ｐゴシック"/>
            </a:defRPr>
          </a:lvl1pPr>
          <a:lvl2pPr marL="457200" indent="0">
            <a:defRPr sz="1100">
              <a:latin typeface="Arial"/>
              <a:ea typeface="ＭＳ Ｐゴシック"/>
            </a:defRPr>
          </a:lvl2pPr>
          <a:lvl3pPr marL="914400" indent="0">
            <a:defRPr sz="1100">
              <a:latin typeface="Arial"/>
              <a:ea typeface="ＭＳ Ｐゴシック"/>
            </a:defRPr>
          </a:lvl3pPr>
          <a:lvl4pPr marL="1371600" indent="0">
            <a:defRPr sz="1100">
              <a:latin typeface="Arial"/>
              <a:ea typeface="ＭＳ Ｐゴシック"/>
            </a:defRPr>
          </a:lvl4pPr>
          <a:lvl5pPr marL="1828800" indent="0">
            <a:defRPr sz="1100">
              <a:latin typeface="Arial"/>
              <a:ea typeface="ＭＳ Ｐゴシック"/>
            </a:defRPr>
          </a:lvl5pPr>
          <a:lvl6pPr marL="2286000" indent="0">
            <a:defRPr sz="1100">
              <a:latin typeface="Arial"/>
              <a:ea typeface="ＭＳ Ｐゴシック"/>
            </a:defRPr>
          </a:lvl6pPr>
          <a:lvl7pPr marL="2743200" indent="0">
            <a:defRPr sz="1100">
              <a:latin typeface="Arial"/>
              <a:ea typeface="ＭＳ Ｐゴシック"/>
            </a:defRPr>
          </a:lvl7pPr>
          <a:lvl8pPr marL="3200400" indent="0">
            <a:defRPr sz="1100">
              <a:latin typeface="Arial"/>
              <a:ea typeface="ＭＳ Ｐゴシック"/>
            </a:defRPr>
          </a:lvl8pPr>
          <a:lvl9pPr marL="3657600" indent="0">
            <a:defRPr sz="1100">
              <a:latin typeface="Arial"/>
              <a:ea typeface="ＭＳ Ｐゴシック"/>
            </a:defRPr>
          </a:lvl9pPr>
        </a:lstStyle>
        <a:p xmlns:a="http://schemas.openxmlformats.org/drawingml/2006/main">
          <a:r>
            <a:rPr lang="en-US" sz="1400" dirty="0" smtClean="0"/>
            <a:t>$ million</a:t>
          </a:r>
          <a:endParaRPr lang="en-US" sz="1400" dirty="0"/>
        </a:p>
      </cdr:txBody>
    </cdr:sp>
  </cdr:relSizeAnchor>
</c:userShapes>
</file>

<file path=ppt/drawings/drawing5.xml><?xml version="1.0" encoding="utf-8"?>
<c:userShapes xmlns:c="http://schemas.openxmlformats.org/drawingml/2006/chart">
  <cdr:relSizeAnchor xmlns:cdr="http://schemas.openxmlformats.org/drawingml/2006/chartDrawing">
    <cdr:from>
      <cdr:x>0.8067</cdr:x>
      <cdr:y>0.10001</cdr:y>
    </cdr:from>
    <cdr:to>
      <cdr:x>1</cdr:x>
      <cdr:y>0.45005</cdr:y>
    </cdr:to>
    <cdr:sp macro="" textlink="">
      <cdr:nvSpPr>
        <cdr:cNvPr id="4" name="TextBox 1"/>
        <cdr:cNvSpPr txBox="1"/>
      </cdr:nvSpPr>
      <cdr:spPr>
        <a:xfrm xmlns:a="http://schemas.openxmlformats.org/drawingml/2006/main">
          <a:off x="6911806" y="432048"/>
          <a:ext cx="1656194" cy="1512168"/>
        </a:xfrm>
        <a:prstGeom xmlns:a="http://schemas.openxmlformats.org/drawingml/2006/main" prst="rect">
          <a:avLst/>
        </a:prstGeom>
        <a:solidFill xmlns:a="http://schemas.openxmlformats.org/drawingml/2006/main">
          <a:schemeClr val="bg1"/>
        </a:solidFill>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Arial"/>
              <a:ea typeface="ＭＳ Ｐゴシック"/>
            </a:defRPr>
          </a:lvl1pPr>
          <a:lvl2pPr marL="457200" indent="0">
            <a:defRPr sz="1100">
              <a:latin typeface="Arial"/>
              <a:ea typeface="ＭＳ Ｐゴシック"/>
            </a:defRPr>
          </a:lvl2pPr>
          <a:lvl3pPr marL="914400" indent="0">
            <a:defRPr sz="1100">
              <a:latin typeface="Arial"/>
              <a:ea typeface="ＭＳ Ｐゴシック"/>
            </a:defRPr>
          </a:lvl3pPr>
          <a:lvl4pPr marL="1371600" indent="0">
            <a:defRPr sz="1100">
              <a:latin typeface="Arial"/>
              <a:ea typeface="ＭＳ Ｐゴシック"/>
            </a:defRPr>
          </a:lvl4pPr>
          <a:lvl5pPr marL="1828800" indent="0">
            <a:defRPr sz="1100">
              <a:latin typeface="Arial"/>
              <a:ea typeface="ＭＳ Ｐゴシック"/>
            </a:defRPr>
          </a:lvl5pPr>
          <a:lvl6pPr marL="2286000" indent="0">
            <a:defRPr sz="1100">
              <a:latin typeface="Arial"/>
              <a:ea typeface="ＭＳ Ｐゴシック"/>
            </a:defRPr>
          </a:lvl6pPr>
          <a:lvl7pPr marL="2743200" indent="0">
            <a:defRPr sz="1100">
              <a:latin typeface="Arial"/>
              <a:ea typeface="ＭＳ Ｐゴシック"/>
            </a:defRPr>
          </a:lvl7pPr>
          <a:lvl8pPr marL="3200400" indent="0">
            <a:defRPr sz="1100">
              <a:latin typeface="Arial"/>
              <a:ea typeface="ＭＳ Ｐゴシック"/>
            </a:defRPr>
          </a:lvl8pPr>
          <a:lvl9pPr marL="3657600" indent="0">
            <a:defRPr sz="1100">
              <a:latin typeface="Arial"/>
              <a:ea typeface="ＭＳ Ｐゴシック"/>
            </a:defRPr>
          </a:lvl9pPr>
        </a:lstStyle>
        <a:p xmlns:a="http://schemas.openxmlformats.org/drawingml/2006/main">
          <a:endParaRPr lang="en-US" sz="1400" b="1" dirty="0" smtClean="0">
            <a:solidFill>
              <a:srgbClr val="D4582A"/>
            </a:solidFill>
          </a:endParaRPr>
        </a:p>
        <a:p xmlns:a="http://schemas.openxmlformats.org/drawingml/2006/main">
          <a:endParaRPr lang="en-US" sz="1400" b="1" dirty="0" smtClean="0">
            <a:solidFill>
              <a:srgbClr val="D4582A"/>
            </a:solidFill>
          </a:endParaRPr>
        </a:p>
        <a:p xmlns:a="http://schemas.openxmlformats.org/drawingml/2006/main">
          <a:endParaRPr lang="en-US" sz="1400" b="1" dirty="0" smtClean="0">
            <a:solidFill>
              <a:srgbClr val="D4582A"/>
            </a:solidFill>
          </a:endParaRPr>
        </a:p>
        <a:p xmlns:a="http://schemas.openxmlformats.org/drawingml/2006/main">
          <a:r>
            <a:rPr lang="en-US" sz="1400" b="1" dirty="0" smtClean="0">
              <a:solidFill>
                <a:srgbClr val="D4582A"/>
              </a:solidFill>
            </a:rPr>
            <a:t>Patented</a:t>
          </a:r>
          <a:endParaRPr lang="en-US" sz="1400" b="1" dirty="0">
            <a:solidFill>
              <a:srgbClr val="D4582A"/>
            </a:solidFill>
          </a:endParaRPr>
        </a:p>
      </cdr:txBody>
    </cdr:sp>
  </cdr:relSizeAnchor>
  <cdr:relSizeAnchor xmlns:cdr="http://schemas.openxmlformats.org/drawingml/2006/chartDrawing">
    <cdr:from>
      <cdr:x>0.8067</cdr:x>
      <cdr:y>0.46672</cdr:y>
    </cdr:from>
    <cdr:to>
      <cdr:x>1</cdr:x>
      <cdr:y>0.86676</cdr:y>
    </cdr:to>
    <cdr:sp macro="" textlink="">
      <cdr:nvSpPr>
        <cdr:cNvPr id="5" name="TextBox 2"/>
        <cdr:cNvSpPr txBox="1"/>
      </cdr:nvSpPr>
      <cdr:spPr>
        <a:xfrm xmlns:a="http://schemas.openxmlformats.org/drawingml/2006/main">
          <a:off x="6911806" y="2016224"/>
          <a:ext cx="1656194" cy="1728192"/>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Arial"/>
              <a:ea typeface="ＭＳ Ｐゴシック"/>
            </a:defRPr>
          </a:lvl1pPr>
          <a:lvl2pPr marL="457200" indent="0">
            <a:defRPr sz="1100">
              <a:latin typeface="Arial"/>
              <a:ea typeface="ＭＳ Ｐゴシック"/>
            </a:defRPr>
          </a:lvl2pPr>
          <a:lvl3pPr marL="914400" indent="0">
            <a:defRPr sz="1100">
              <a:latin typeface="Arial"/>
              <a:ea typeface="ＭＳ Ｐゴシック"/>
            </a:defRPr>
          </a:lvl3pPr>
          <a:lvl4pPr marL="1371600" indent="0">
            <a:defRPr sz="1100">
              <a:latin typeface="Arial"/>
              <a:ea typeface="ＭＳ Ｐゴシック"/>
            </a:defRPr>
          </a:lvl4pPr>
          <a:lvl5pPr marL="1828800" indent="0">
            <a:defRPr sz="1100">
              <a:latin typeface="Arial"/>
              <a:ea typeface="ＭＳ Ｐゴシック"/>
            </a:defRPr>
          </a:lvl5pPr>
          <a:lvl6pPr marL="2286000" indent="0">
            <a:defRPr sz="1100">
              <a:latin typeface="Arial"/>
              <a:ea typeface="ＭＳ Ｐゴシック"/>
            </a:defRPr>
          </a:lvl6pPr>
          <a:lvl7pPr marL="2743200" indent="0">
            <a:defRPr sz="1100">
              <a:latin typeface="Arial"/>
              <a:ea typeface="ＭＳ Ｐゴシック"/>
            </a:defRPr>
          </a:lvl7pPr>
          <a:lvl8pPr marL="3200400" indent="0">
            <a:defRPr sz="1100">
              <a:latin typeface="Arial"/>
              <a:ea typeface="ＭＳ Ｐゴシック"/>
            </a:defRPr>
          </a:lvl8pPr>
          <a:lvl9pPr marL="3657600" indent="0">
            <a:defRPr sz="1100">
              <a:latin typeface="Arial"/>
              <a:ea typeface="ＭＳ Ｐゴシック"/>
            </a:defRPr>
          </a:lvl9pPr>
        </a:lstStyle>
        <a:p xmlns:a="http://schemas.openxmlformats.org/drawingml/2006/main">
          <a:r>
            <a:rPr lang="en-US" sz="1400" b="1" dirty="0" smtClean="0">
              <a:solidFill>
                <a:srgbClr val="F68B33"/>
              </a:solidFill>
            </a:rPr>
            <a:t>Generic</a:t>
          </a:r>
          <a:endParaRPr lang="en-US" sz="1400" b="1" dirty="0">
            <a:solidFill>
              <a:srgbClr val="F68B33"/>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0.0421</cdr:x>
      <cdr:y>0</cdr:y>
    </cdr:from>
    <cdr:to>
      <cdr:x>0.10672</cdr:x>
      <cdr:y>0.61674</cdr:y>
    </cdr:to>
    <cdr:sp macro="" textlink="">
      <cdr:nvSpPr>
        <cdr:cNvPr id="2" name="TextBox 1"/>
        <cdr:cNvSpPr txBox="1"/>
      </cdr:nvSpPr>
      <cdr:spPr>
        <a:xfrm xmlns:a="http://schemas.openxmlformats.org/drawingml/2006/main" rot="16200000">
          <a:off x="-694579" y="1055316"/>
          <a:ext cx="2664296" cy="55366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AU" sz="1400" dirty="0" smtClean="0"/>
            <a:t>Patient out-of-pocket savings per box ($)</a:t>
          </a:r>
          <a:endParaRPr lang="en-AU" sz="1400" dirty="0"/>
        </a:p>
      </cdr:txBody>
    </cdr:sp>
  </cdr:relSizeAnchor>
</c:userShapes>
</file>

<file path=ppt/drawings/drawing7.xml><?xml version="1.0" encoding="utf-8"?>
<c:userShapes xmlns:c="http://schemas.openxmlformats.org/drawingml/2006/chart">
  <cdr:relSizeAnchor xmlns:cdr="http://schemas.openxmlformats.org/drawingml/2006/chartDrawing">
    <cdr:from>
      <cdr:x>0</cdr:x>
      <cdr:y>0</cdr:y>
    </cdr:from>
    <cdr:to>
      <cdr:x>0.11588</cdr:x>
      <cdr:y>0.0618</cdr:y>
    </cdr:to>
    <cdr:sp macro="" textlink="">
      <cdr:nvSpPr>
        <cdr:cNvPr id="2" name="TextBox 1"/>
        <cdr:cNvSpPr txBox="1"/>
      </cdr:nvSpPr>
      <cdr:spPr>
        <a:xfrm xmlns:a="http://schemas.openxmlformats.org/drawingml/2006/main">
          <a:off x="0" y="0"/>
          <a:ext cx="991312" cy="333375"/>
        </a:xfrm>
        <a:prstGeom xmlns:a="http://schemas.openxmlformats.org/drawingml/2006/main" prst="rect">
          <a:avLst/>
        </a:prstGeom>
      </cdr:spPr>
      <cdr:txBody>
        <a:bodyPr xmlns:a="http://schemas.openxmlformats.org/drawingml/2006/main" vertOverflow="clip" wrap="none" lIns="0" tIns="0" rIns="0" bIns="0" rtlCol="0"/>
        <a:lstStyle xmlns:a="http://schemas.openxmlformats.org/drawingml/2006/main"/>
        <a:p xmlns:a="http://schemas.openxmlformats.org/drawingml/2006/main">
          <a:r>
            <a:rPr lang="en-AU" sz="1400" dirty="0" smtClean="0"/>
            <a:t>Ex-manufacturer price ($)</a:t>
          </a:r>
          <a:endParaRPr lang="en-AU" sz="1400" dirty="0"/>
        </a:p>
      </cdr:txBody>
    </cdr:sp>
  </cdr:relSizeAnchor>
</c:userShapes>
</file>

<file path=ppt/drawings/drawing8.xml><?xml version="1.0" encoding="utf-8"?>
<c:userShapes xmlns:c="http://schemas.openxmlformats.org/drawingml/2006/chart">
  <cdr:relSizeAnchor xmlns:cdr="http://schemas.openxmlformats.org/drawingml/2006/chartDrawing">
    <cdr:from>
      <cdr:x>0</cdr:x>
      <cdr:y>0</cdr:y>
    </cdr:from>
    <cdr:to>
      <cdr:x>0.11588</cdr:x>
      <cdr:y>0.0618</cdr:y>
    </cdr:to>
    <cdr:sp macro="" textlink="">
      <cdr:nvSpPr>
        <cdr:cNvPr id="2" name="TextBox 1"/>
        <cdr:cNvSpPr txBox="1"/>
      </cdr:nvSpPr>
      <cdr:spPr>
        <a:xfrm xmlns:a="http://schemas.openxmlformats.org/drawingml/2006/main">
          <a:off x="0" y="0"/>
          <a:ext cx="991312" cy="333375"/>
        </a:xfrm>
        <a:prstGeom xmlns:a="http://schemas.openxmlformats.org/drawingml/2006/main" prst="rect">
          <a:avLst/>
        </a:prstGeom>
      </cdr:spPr>
      <cdr:txBody>
        <a:bodyPr xmlns:a="http://schemas.openxmlformats.org/drawingml/2006/main" vertOverflow="clip" wrap="none" lIns="0" tIns="0" rIns="0" bIns="0" rtlCol="0"/>
        <a:lstStyle xmlns:a="http://schemas.openxmlformats.org/drawingml/2006/main"/>
        <a:p xmlns:a="http://schemas.openxmlformats.org/drawingml/2006/main">
          <a:r>
            <a:rPr lang="en-AU" sz="1400" dirty="0" smtClean="0"/>
            <a:t>Ex-manufacturer price ($)</a:t>
          </a:r>
          <a:endParaRPr lang="en-AU" sz="1400" dirty="0"/>
        </a:p>
      </cdr:txBody>
    </cdr:sp>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0.11588</cdr:x>
      <cdr:y>0.0618</cdr:y>
    </cdr:to>
    <cdr:sp macro="" textlink="">
      <cdr:nvSpPr>
        <cdr:cNvPr id="2" name="TextBox 1"/>
        <cdr:cNvSpPr txBox="1"/>
      </cdr:nvSpPr>
      <cdr:spPr>
        <a:xfrm xmlns:a="http://schemas.openxmlformats.org/drawingml/2006/main">
          <a:off x="0" y="0"/>
          <a:ext cx="991312" cy="333375"/>
        </a:xfrm>
        <a:prstGeom xmlns:a="http://schemas.openxmlformats.org/drawingml/2006/main" prst="rect">
          <a:avLst/>
        </a:prstGeom>
      </cdr:spPr>
      <cdr:txBody>
        <a:bodyPr xmlns:a="http://schemas.openxmlformats.org/drawingml/2006/main" vertOverflow="clip" wrap="none" lIns="0" tIns="0" rIns="0" bIns="0" rtlCol="0"/>
        <a:lstStyle xmlns:a="http://schemas.openxmlformats.org/drawingml/2006/main"/>
        <a:p xmlns:a="http://schemas.openxmlformats.org/drawingml/2006/main">
          <a:r>
            <a:rPr lang="en-AU" sz="1400" dirty="0" smtClean="0"/>
            <a:t>Ex-manufacturer price ($)</a:t>
          </a:r>
          <a:endParaRPr lang="en-AU"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529" cy="497444"/>
          </a:xfrm>
          <a:prstGeom prst="rect">
            <a:avLst/>
          </a:prstGeom>
        </p:spPr>
        <p:txBody>
          <a:bodyPr vert="horz" lIns="91550" tIns="45775" rIns="91550" bIns="45775" rtlCol="0"/>
          <a:lstStyle>
            <a:lvl1pPr algn="l">
              <a:defRPr sz="1200"/>
            </a:lvl1pPr>
          </a:lstStyle>
          <a:p>
            <a:endParaRPr lang="en-AU"/>
          </a:p>
        </p:txBody>
      </p:sp>
      <p:sp>
        <p:nvSpPr>
          <p:cNvPr id="3" name="Date Placeholder 2"/>
          <p:cNvSpPr>
            <a:spLocks noGrp="1"/>
          </p:cNvSpPr>
          <p:nvPr>
            <p:ph type="dt" sz="quarter" idx="1"/>
          </p:nvPr>
        </p:nvSpPr>
        <p:spPr>
          <a:xfrm>
            <a:off x="3855082" y="0"/>
            <a:ext cx="2950529" cy="497444"/>
          </a:xfrm>
          <a:prstGeom prst="rect">
            <a:avLst/>
          </a:prstGeom>
        </p:spPr>
        <p:txBody>
          <a:bodyPr vert="horz" lIns="91550" tIns="45775" rIns="91550" bIns="45775" rtlCol="0"/>
          <a:lstStyle>
            <a:lvl1pPr algn="r">
              <a:defRPr sz="1200"/>
            </a:lvl1pPr>
          </a:lstStyle>
          <a:p>
            <a:fld id="{42AB70AA-0466-4D91-91FF-D2F68928BEFD}" type="datetimeFigureOut">
              <a:rPr lang="en-AU" smtClean="0"/>
              <a:pPr/>
              <a:t>19/03/2013</a:t>
            </a:fld>
            <a:endParaRPr lang="en-AU"/>
          </a:p>
        </p:txBody>
      </p:sp>
      <p:sp>
        <p:nvSpPr>
          <p:cNvPr id="4" name="Footer Placeholder 3"/>
          <p:cNvSpPr>
            <a:spLocks noGrp="1"/>
          </p:cNvSpPr>
          <p:nvPr>
            <p:ph type="ftr" sz="quarter" idx="2"/>
          </p:nvPr>
        </p:nvSpPr>
        <p:spPr>
          <a:xfrm>
            <a:off x="0" y="9440305"/>
            <a:ext cx="2950529" cy="497444"/>
          </a:xfrm>
          <a:prstGeom prst="rect">
            <a:avLst/>
          </a:prstGeom>
        </p:spPr>
        <p:txBody>
          <a:bodyPr vert="horz" lIns="91550" tIns="45775" rIns="91550" bIns="45775" rtlCol="0" anchor="b"/>
          <a:lstStyle>
            <a:lvl1pPr algn="l">
              <a:defRPr sz="1200"/>
            </a:lvl1pPr>
          </a:lstStyle>
          <a:p>
            <a:endParaRPr lang="en-AU"/>
          </a:p>
        </p:txBody>
      </p:sp>
      <p:sp>
        <p:nvSpPr>
          <p:cNvPr id="5" name="Slide Number Placeholder 4"/>
          <p:cNvSpPr>
            <a:spLocks noGrp="1"/>
          </p:cNvSpPr>
          <p:nvPr>
            <p:ph type="sldNum" sz="quarter" idx="3"/>
          </p:nvPr>
        </p:nvSpPr>
        <p:spPr>
          <a:xfrm>
            <a:off x="3855082" y="9440305"/>
            <a:ext cx="2950529" cy="497444"/>
          </a:xfrm>
          <a:prstGeom prst="rect">
            <a:avLst/>
          </a:prstGeom>
        </p:spPr>
        <p:txBody>
          <a:bodyPr vert="horz" lIns="91550" tIns="45775" rIns="91550" bIns="45775" rtlCol="0" anchor="b"/>
          <a:lstStyle>
            <a:lvl1pPr algn="r">
              <a:defRPr sz="1200"/>
            </a:lvl1pPr>
          </a:lstStyle>
          <a:p>
            <a:fld id="{02B1A9EF-DB39-4B5A-96F5-C75024162E0B}" type="slidenum">
              <a:rPr lang="en-AU" smtClean="0"/>
              <a:pPr/>
              <a:t>‹#›</a:t>
            </a:fld>
            <a:endParaRPr lang="en-AU"/>
          </a:p>
        </p:txBody>
      </p:sp>
    </p:spTree>
    <p:extLst>
      <p:ext uri="{BB962C8B-B14F-4D97-AF65-F5344CB8AC3E}">
        <p14:creationId xmlns:p14="http://schemas.microsoft.com/office/powerpoint/2010/main" xmlns="" val="8163218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hdr" sz="quarter"/>
          </p:nvPr>
        </p:nvSpPr>
        <p:spPr bwMode="auto">
          <a:xfrm>
            <a:off x="0" y="0"/>
            <a:ext cx="2950529" cy="497444"/>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lvl1pPr>
              <a:defRPr sz="1200"/>
            </a:lvl1pPr>
          </a:lstStyle>
          <a:p>
            <a:endParaRPr lang="en-US"/>
          </a:p>
        </p:txBody>
      </p:sp>
      <p:sp>
        <p:nvSpPr>
          <p:cNvPr id="125955" name="Rectangle 3"/>
          <p:cNvSpPr>
            <a:spLocks noGrp="1" noChangeArrowheads="1"/>
          </p:cNvSpPr>
          <p:nvPr>
            <p:ph type="dt" idx="1"/>
          </p:nvPr>
        </p:nvSpPr>
        <p:spPr bwMode="auto">
          <a:xfrm>
            <a:off x="3855082" y="0"/>
            <a:ext cx="2950529" cy="497444"/>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lvl1pPr algn="r">
              <a:defRPr sz="1200"/>
            </a:lvl1pPr>
          </a:lstStyle>
          <a:p>
            <a:endParaRPr lang="en-US"/>
          </a:p>
        </p:txBody>
      </p:sp>
      <p:sp>
        <p:nvSpPr>
          <p:cNvPr id="125956" name="Rectangle 4"/>
          <p:cNvSpPr>
            <a:spLocks noGrp="1" noRot="1" noChangeAspect="1" noChangeArrowheads="1" noTextEdit="1"/>
          </p:cNvSpPr>
          <p:nvPr>
            <p:ph type="sldImg" idx="2"/>
          </p:nvPr>
        </p:nvSpPr>
        <p:spPr bwMode="auto">
          <a:xfrm>
            <a:off x="712788" y="746125"/>
            <a:ext cx="5383212" cy="3725863"/>
          </a:xfrm>
          <a:prstGeom prst="rect">
            <a:avLst/>
          </a:prstGeom>
          <a:noFill/>
          <a:ln w="9525">
            <a:solidFill>
              <a:srgbClr val="000000"/>
            </a:solidFill>
            <a:miter lim="800000"/>
            <a:headEnd/>
            <a:tailEnd/>
          </a:ln>
          <a:effectLst/>
        </p:spPr>
      </p:sp>
      <p:sp>
        <p:nvSpPr>
          <p:cNvPr id="125957" name="Rectangle 5"/>
          <p:cNvSpPr>
            <a:spLocks noGrp="1" noChangeArrowheads="1"/>
          </p:cNvSpPr>
          <p:nvPr>
            <p:ph type="body" sz="quarter" idx="3"/>
          </p:nvPr>
        </p:nvSpPr>
        <p:spPr bwMode="auto">
          <a:xfrm>
            <a:off x="680403" y="4721743"/>
            <a:ext cx="5446396" cy="4472225"/>
          </a:xfrm>
          <a:prstGeom prst="rect">
            <a:avLst/>
          </a:prstGeom>
          <a:noFill/>
          <a:ln w="9525">
            <a:noFill/>
            <a:miter lim="800000"/>
            <a:headEnd/>
            <a:tailEnd/>
          </a:ln>
          <a:effectLst/>
        </p:spPr>
        <p:txBody>
          <a:bodyPr vert="horz" wrap="square" lIns="91550" tIns="45775" rIns="91550" bIns="4577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5958" name="Rectangle 6"/>
          <p:cNvSpPr>
            <a:spLocks noGrp="1" noChangeArrowheads="1"/>
          </p:cNvSpPr>
          <p:nvPr>
            <p:ph type="ftr" sz="quarter" idx="4"/>
          </p:nvPr>
        </p:nvSpPr>
        <p:spPr bwMode="auto">
          <a:xfrm>
            <a:off x="0" y="9440305"/>
            <a:ext cx="2950529" cy="497444"/>
          </a:xfrm>
          <a:prstGeom prst="rect">
            <a:avLst/>
          </a:prstGeom>
          <a:noFill/>
          <a:ln w="9525">
            <a:noFill/>
            <a:miter lim="800000"/>
            <a:headEnd/>
            <a:tailEnd/>
          </a:ln>
          <a:effectLst/>
        </p:spPr>
        <p:txBody>
          <a:bodyPr vert="horz" wrap="square" lIns="91550" tIns="45775" rIns="91550" bIns="45775" numCol="1" anchor="b" anchorCtr="0" compatLnSpc="1">
            <a:prstTxWarp prst="textNoShape">
              <a:avLst/>
            </a:prstTxWarp>
          </a:bodyPr>
          <a:lstStyle>
            <a:lvl1pPr>
              <a:defRPr sz="1200"/>
            </a:lvl1pPr>
          </a:lstStyle>
          <a:p>
            <a:endParaRPr lang="en-US"/>
          </a:p>
        </p:txBody>
      </p:sp>
      <p:sp>
        <p:nvSpPr>
          <p:cNvPr id="125959" name="Rectangle 7"/>
          <p:cNvSpPr>
            <a:spLocks noGrp="1" noChangeArrowheads="1"/>
          </p:cNvSpPr>
          <p:nvPr>
            <p:ph type="sldNum" sz="quarter" idx="5"/>
          </p:nvPr>
        </p:nvSpPr>
        <p:spPr bwMode="auto">
          <a:xfrm>
            <a:off x="3855082" y="9440305"/>
            <a:ext cx="2950529" cy="497444"/>
          </a:xfrm>
          <a:prstGeom prst="rect">
            <a:avLst/>
          </a:prstGeom>
          <a:noFill/>
          <a:ln w="9525">
            <a:noFill/>
            <a:miter lim="800000"/>
            <a:headEnd/>
            <a:tailEnd/>
          </a:ln>
          <a:effectLst/>
        </p:spPr>
        <p:txBody>
          <a:bodyPr vert="horz" wrap="square" lIns="91550" tIns="45775" rIns="91550" bIns="45775" numCol="1" anchor="b" anchorCtr="0" compatLnSpc="1">
            <a:prstTxWarp prst="textNoShape">
              <a:avLst/>
            </a:prstTxWarp>
          </a:bodyPr>
          <a:lstStyle>
            <a:lvl1pPr algn="r">
              <a:defRPr sz="1200"/>
            </a:lvl1pPr>
          </a:lstStyle>
          <a:p>
            <a:fld id="{EE67FFEB-41A8-4E33-A442-87C345D03039}" type="slidenum">
              <a:rPr lang="en-US"/>
              <a:pPr/>
              <a:t>‹#›</a:t>
            </a:fld>
            <a:endParaRPr lang="en-US"/>
          </a:p>
        </p:txBody>
      </p:sp>
    </p:spTree>
    <p:extLst>
      <p:ext uri="{BB962C8B-B14F-4D97-AF65-F5344CB8AC3E}">
        <p14:creationId xmlns:p14="http://schemas.microsoft.com/office/powerpoint/2010/main" xmlns="" val="16059185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1928813" y="3213100"/>
            <a:ext cx="7345362" cy="609600"/>
          </a:xfrm>
        </p:spPr>
        <p:txBody>
          <a:bodyPr/>
          <a:lstStyle>
            <a:lvl1pPr algn="r">
              <a:defRPr sz="4000"/>
            </a:lvl1pPr>
          </a:lstStyle>
          <a:p>
            <a:r>
              <a:rPr lang="en-US" smtClean="0"/>
              <a:t>Click to edit Master title style</a:t>
            </a:r>
            <a:endParaRPr lang="en-AU"/>
          </a:p>
        </p:txBody>
      </p:sp>
      <p:sp>
        <p:nvSpPr>
          <p:cNvPr id="133123" name="Rectangle 3"/>
          <p:cNvSpPr>
            <a:spLocks noGrp="1" noChangeArrowheads="1"/>
          </p:cNvSpPr>
          <p:nvPr>
            <p:ph type="subTitle" idx="1"/>
          </p:nvPr>
        </p:nvSpPr>
        <p:spPr>
          <a:xfrm>
            <a:off x="1928813" y="4105275"/>
            <a:ext cx="7345362" cy="365125"/>
          </a:xfrm>
        </p:spPr>
        <p:txBody>
          <a:bodyPr/>
          <a:lstStyle>
            <a:lvl1pPr algn="r">
              <a:defRPr sz="2400"/>
            </a:lvl1pPr>
          </a:lstStyle>
          <a:p>
            <a:r>
              <a:rPr lang="en-US" smtClean="0"/>
              <a:t>Click to edit Master subtitle style</a:t>
            </a:r>
            <a:endParaRPr lang="en-AU"/>
          </a:p>
        </p:txBody>
      </p:sp>
      <p:sp>
        <p:nvSpPr>
          <p:cNvPr id="133124" name="Rectangle 4"/>
          <p:cNvSpPr>
            <a:spLocks noGrp="1" noChangeArrowheads="1"/>
          </p:cNvSpPr>
          <p:nvPr>
            <p:ph type="dt" sz="half" idx="2"/>
          </p:nvPr>
        </p:nvSpPr>
        <p:spPr bwMode="auto">
          <a:xfrm>
            <a:off x="495300" y="6245225"/>
            <a:ext cx="23114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33125" name="Rectangle 5"/>
          <p:cNvSpPr>
            <a:spLocks noGrp="1" noChangeArrowheads="1"/>
          </p:cNvSpPr>
          <p:nvPr>
            <p:ph type="ftr" sz="quarter" idx="3"/>
          </p:nvPr>
        </p:nvSpPr>
        <p:spPr bwMode="auto">
          <a:xfrm>
            <a:off x="3384550" y="6245225"/>
            <a:ext cx="31369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33126" name="Rectangle 6"/>
          <p:cNvSpPr>
            <a:spLocks noGrp="1" noChangeArrowheads="1"/>
          </p:cNvSpPr>
          <p:nvPr>
            <p:ph type="sldNum" sz="quarter" idx="4"/>
          </p:nvPr>
        </p:nvSpPr>
        <p:spPr>
          <a:xfrm>
            <a:off x="7099300" y="6245225"/>
            <a:ext cx="2311400" cy="476250"/>
          </a:xfrm>
          <a:prstGeom prst="rect">
            <a:avLst/>
          </a:prstGeom>
        </p:spPr>
        <p:txBody>
          <a:bodyPr/>
          <a:lstStyle>
            <a:lvl1pPr eaLnBrk="0" hangingPunct="0">
              <a:defRPr sz="1400" i="0"/>
            </a:lvl1pPr>
          </a:lstStyle>
          <a:p>
            <a:fld id="{3E7C0CC8-E12B-4B1E-958E-BC6C5916F62C}" type="slidenum">
              <a:rPr lang="en-US"/>
              <a:pPr/>
              <a:t>‹#›</a:t>
            </a:fld>
            <a:endParaRPr lang="en-US"/>
          </a:p>
        </p:txBody>
      </p:sp>
      <p:pic>
        <p:nvPicPr>
          <p:cNvPr id="133128" name="Picture 8" descr="GrattanLogo"/>
          <p:cNvPicPr>
            <a:picLocks noChangeAspect="1" noChangeArrowheads="1"/>
          </p:cNvPicPr>
          <p:nvPr userDrawn="1"/>
        </p:nvPicPr>
        <p:blipFill>
          <a:blip r:embed="rId2" cstate="print"/>
          <a:srcRect/>
          <a:stretch>
            <a:fillRect/>
          </a:stretch>
        </p:blipFill>
        <p:spPr bwMode="auto">
          <a:xfrm>
            <a:off x="5024438" y="981075"/>
            <a:ext cx="4249737" cy="1081088"/>
          </a:xfrm>
          <a:prstGeom prst="rect">
            <a:avLst/>
          </a:prstGeom>
          <a:noFill/>
        </p:spPr>
      </p:pic>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smtClean="0"/>
              <a:t>Stack</a:t>
            </a:r>
            <a:endParaRPr lang="en-AU"/>
          </a:p>
        </p:txBody>
      </p:sp>
      <p:sp>
        <p:nvSpPr>
          <p:cNvPr id="3" name="Content Placeholder 2"/>
          <p:cNvSpPr>
            <a:spLocks noGrp="1"/>
          </p:cNvSpPr>
          <p:nvPr>
            <p:ph idx="1" hasCustomPrompt="1"/>
          </p:nvPr>
        </p:nvSpPr>
        <p:spPr>
          <a:xfrm>
            <a:off x="631825" y="1076325"/>
            <a:ext cx="8642350" cy="184666"/>
          </a:xfrm>
        </p:spPr>
        <p:txBody>
          <a:bodyPr/>
          <a:lstStyle>
            <a:lvl1pPr>
              <a:defRPr/>
            </a:lvl1pPr>
          </a:lstStyle>
          <a:p>
            <a:pPr lvl="0"/>
            <a:r>
              <a:rPr lang="en-AU" smtClean="0"/>
              <a:t>stuff</a:t>
            </a:r>
            <a:endParaRPr lang="en-AU"/>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1825" y="642938"/>
            <a:ext cx="6913563" cy="274637"/>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p>
            <a:pPr lvl="0"/>
            <a:r>
              <a:rPr lang="en-US" smtClean="0"/>
              <a:t>Click to edit Master title style</a:t>
            </a:r>
          </a:p>
        </p:txBody>
      </p:sp>
      <p:sp>
        <p:nvSpPr>
          <p:cNvPr id="1027" name="Rectangle 3"/>
          <p:cNvSpPr>
            <a:spLocks noGrp="1" noChangeArrowheads="1"/>
          </p:cNvSpPr>
          <p:nvPr>
            <p:ph type="body" idx="1"/>
          </p:nvPr>
        </p:nvSpPr>
        <p:spPr bwMode="auto">
          <a:xfrm>
            <a:off x="631825" y="1076325"/>
            <a:ext cx="8642350" cy="91281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AU" smtClean="0"/>
              <a:t>Heading </a:t>
            </a:r>
            <a:endParaRPr lang="en-US" smtClean="0"/>
          </a:p>
          <a:p>
            <a:pPr lvl="1"/>
            <a:r>
              <a:rPr lang="en-US" smtClean="0"/>
              <a:t>First bullet</a:t>
            </a:r>
          </a:p>
          <a:p>
            <a:pPr lvl="2"/>
            <a:r>
              <a:rPr lang="en-US" smtClean="0"/>
              <a:t>Second level</a:t>
            </a:r>
          </a:p>
          <a:p>
            <a:pPr lvl="3"/>
            <a:r>
              <a:rPr lang="en-US" smtClean="0"/>
              <a:t>Third level</a:t>
            </a:r>
          </a:p>
          <a:p>
            <a:pPr lvl="4"/>
            <a:r>
              <a:rPr lang="en-US" smtClean="0"/>
              <a:t>Fourth level</a:t>
            </a:r>
          </a:p>
        </p:txBody>
      </p:sp>
      <p:sp>
        <p:nvSpPr>
          <p:cNvPr id="1031" name="Line 7"/>
          <p:cNvSpPr>
            <a:spLocks noChangeShapeType="1"/>
          </p:cNvSpPr>
          <p:nvPr/>
        </p:nvSpPr>
        <p:spPr bwMode="auto">
          <a:xfrm>
            <a:off x="631825" y="984250"/>
            <a:ext cx="8642350" cy="0"/>
          </a:xfrm>
          <a:prstGeom prst="line">
            <a:avLst/>
          </a:prstGeom>
          <a:noFill/>
          <a:ln w="19050">
            <a:solidFill>
              <a:schemeClr val="accent5"/>
            </a:solidFill>
            <a:round/>
            <a:headEnd/>
            <a:tailEnd/>
          </a:ln>
          <a:effectLst/>
        </p:spPr>
        <p:txBody>
          <a:bodyPr/>
          <a:lstStyle/>
          <a:p>
            <a:endParaRPr lang="en-AU"/>
          </a:p>
        </p:txBody>
      </p:sp>
      <p:pic>
        <p:nvPicPr>
          <p:cNvPr id="1032" name="Picture 8" descr="GrattanLogo"/>
          <p:cNvPicPr>
            <a:picLocks noChangeAspect="1" noChangeArrowheads="1"/>
          </p:cNvPicPr>
          <p:nvPr/>
        </p:nvPicPr>
        <p:blipFill>
          <a:blip r:embed="rId4" cstate="print"/>
          <a:srcRect/>
          <a:stretch>
            <a:fillRect/>
          </a:stretch>
        </p:blipFill>
        <p:spPr bwMode="auto">
          <a:xfrm>
            <a:off x="7715250" y="333375"/>
            <a:ext cx="1558925" cy="396875"/>
          </a:xfrm>
          <a:prstGeom prst="rect">
            <a:avLst/>
          </a:prstGeom>
          <a:noFill/>
        </p:spPr>
      </p:pic>
      <p:sp>
        <p:nvSpPr>
          <p:cNvPr id="8" name="TextBox 7"/>
          <p:cNvSpPr txBox="1"/>
          <p:nvPr/>
        </p:nvSpPr>
        <p:spPr>
          <a:xfrm>
            <a:off x="8489659" y="6476301"/>
            <a:ext cx="872454" cy="261610"/>
          </a:xfrm>
          <a:prstGeom prst="rect">
            <a:avLst/>
          </a:prstGeom>
          <a:noFill/>
        </p:spPr>
        <p:txBody>
          <a:bodyPr wrap="square" rtlCol="0">
            <a:spAutoFit/>
          </a:bodyPr>
          <a:lstStyle/>
          <a:p>
            <a:pPr algn="r"/>
            <a:fld id="{E232749A-1F16-48E7-8C9C-B29AF4C40EC4}" type="slidenum">
              <a:rPr lang="en-US" sz="1100" i="0" smtClean="0"/>
              <a:pPr algn="r"/>
              <a:t>‹#›</a:t>
            </a:fld>
            <a:endParaRPr lang="en-US" sz="1100" i="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p:hf hdr="0" ftr="0" dt="0"/>
  <p:txStyles>
    <p:titleStyle>
      <a:lvl1pPr algn="l" rtl="0" eaLnBrk="1" fontAlgn="base" hangingPunct="1">
        <a:spcBef>
          <a:spcPct val="0"/>
        </a:spcBef>
        <a:spcAft>
          <a:spcPct val="0"/>
        </a:spcAft>
        <a:defRPr b="1">
          <a:solidFill>
            <a:schemeClr val="tx1"/>
          </a:solidFill>
          <a:latin typeface="+mj-lt"/>
          <a:ea typeface="+mj-ea"/>
          <a:cs typeface="+mj-cs"/>
        </a:defRPr>
      </a:lvl1pPr>
      <a:lvl2pPr algn="l" rtl="0" eaLnBrk="1" fontAlgn="base" hangingPunct="1">
        <a:spcBef>
          <a:spcPct val="0"/>
        </a:spcBef>
        <a:spcAft>
          <a:spcPct val="0"/>
        </a:spcAft>
        <a:defRPr b="1">
          <a:solidFill>
            <a:schemeClr val="tx1"/>
          </a:solidFill>
          <a:latin typeface="Arial" charset="0"/>
          <a:ea typeface="ＭＳ Ｐゴシック" pitchFamily="34" charset="-128"/>
        </a:defRPr>
      </a:lvl2pPr>
      <a:lvl3pPr algn="l" rtl="0" eaLnBrk="1" fontAlgn="base" hangingPunct="1">
        <a:spcBef>
          <a:spcPct val="0"/>
        </a:spcBef>
        <a:spcAft>
          <a:spcPct val="0"/>
        </a:spcAft>
        <a:defRPr b="1">
          <a:solidFill>
            <a:schemeClr val="tx1"/>
          </a:solidFill>
          <a:latin typeface="Arial" charset="0"/>
          <a:ea typeface="ＭＳ Ｐゴシック" pitchFamily="34" charset="-128"/>
        </a:defRPr>
      </a:lvl3pPr>
      <a:lvl4pPr algn="l" rtl="0" eaLnBrk="1" fontAlgn="base" hangingPunct="1">
        <a:spcBef>
          <a:spcPct val="0"/>
        </a:spcBef>
        <a:spcAft>
          <a:spcPct val="0"/>
        </a:spcAft>
        <a:defRPr b="1">
          <a:solidFill>
            <a:schemeClr val="tx1"/>
          </a:solidFill>
          <a:latin typeface="Arial" charset="0"/>
          <a:ea typeface="ＭＳ Ｐゴシック" pitchFamily="34" charset="-128"/>
        </a:defRPr>
      </a:lvl4pPr>
      <a:lvl5pPr algn="l" rtl="0" eaLnBrk="1" fontAlgn="base" hangingPunct="1">
        <a:spcBef>
          <a:spcPct val="0"/>
        </a:spcBef>
        <a:spcAft>
          <a:spcPct val="0"/>
        </a:spcAft>
        <a:defRPr b="1">
          <a:solidFill>
            <a:schemeClr val="tx1"/>
          </a:solidFill>
          <a:latin typeface="Arial" charset="0"/>
          <a:ea typeface="ＭＳ Ｐゴシック" pitchFamily="34" charset="-128"/>
        </a:defRPr>
      </a:lvl5pPr>
      <a:lvl6pPr marL="457200" algn="l" rtl="0" eaLnBrk="1" fontAlgn="base" hangingPunct="1">
        <a:spcBef>
          <a:spcPct val="0"/>
        </a:spcBef>
        <a:spcAft>
          <a:spcPct val="0"/>
        </a:spcAft>
        <a:defRPr b="1">
          <a:solidFill>
            <a:schemeClr val="tx1"/>
          </a:solidFill>
          <a:latin typeface="Arial" charset="0"/>
          <a:ea typeface="ＭＳ Ｐゴシック" pitchFamily="34" charset="-128"/>
        </a:defRPr>
      </a:lvl6pPr>
      <a:lvl7pPr marL="914400" algn="l" rtl="0" eaLnBrk="1" fontAlgn="base" hangingPunct="1">
        <a:spcBef>
          <a:spcPct val="0"/>
        </a:spcBef>
        <a:spcAft>
          <a:spcPct val="0"/>
        </a:spcAft>
        <a:defRPr b="1">
          <a:solidFill>
            <a:schemeClr val="tx1"/>
          </a:solidFill>
          <a:latin typeface="Arial" charset="0"/>
          <a:ea typeface="ＭＳ Ｐゴシック" pitchFamily="34" charset="-128"/>
        </a:defRPr>
      </a:lvl7pPr>
      <a:lvl8pPr marL="1371600" algn="l" rtl="0" eaLnBrk="1" fontAlgn="base" hangingPunct="1">
        <a:spcBef>
          <a:spcPct val="0"/>
        </a:spcBef>
        <a:spcAft>
          <a:spcPct val="0"/>
        </a:spcAft>
        <a:defRPr b="1">
          <a:solidFill>
            <a:schemeClr val="tx1"/>
          </a:solidFill>
          <a:latin typeface="Arial" charset="0"/>
          <a:ea typeface="ＭＳ Ｐゴシック" pitchFamily="34" charset="-128"/>
        </a:defRPr>
      </a:lvl8pPr>
      <a:lvl9pPr marL="1828800" algn="l" rtl="0" eaLnBrk="1" fontAlgn="base" hangingPunct="1">
        <a:spcBef>
          <a:spcPct val="0"/>
        </a:spcBef>
        <a:spcAft>
          <a:spcPct val="0"/>
        </a:spcAft>
        <a:defRPr b="1">
          <a:solidFill>
            <a:schemeClr val="tx1"/>
          </a:solidFill>
          <a:latin typeface="Arial" charset="0"/>
          <a:ea typeface="ＭＳ Ｐゴシック" pitchFamily="34" charset="-128"/>
        </a:defRPr>
      </a:lvl9pPr>
    </p:titleStyle>
    <p:bodyStyle>
      <a:lvl1pPr algn="l" rtl="0" eaLnBrk="1" fontAlgn="base" hangingPunct="1">
        <a:spcBef>
          <a:spcPct val="0"/>
        </a:spcBef>
        <a:spcAft>
          <a:spcPct val="0"/>
        </a:spcAft>
        <a:defRPr sz="1200" b="1">
          <a:solidFill>
            <a:schemeClr val="tx1"/>
          </a:solidFill>
          <a:latin typeface="+mn-lt"/>
          <a:ea typeface="+mn-ea"/>
          <a:cs typeface="+mn-cs"/>
        </a:defRPr>
      </a:lvl1pPr>
      <a:lvl2pPr marL="179388" indent="-177800" algn="l" rtl="0" eaLnBrk="1" fontAlgn="base" hangingPunct="1">
        <a:spcBef>
          <a:spcPct val="0"/>
        </a:spcBef>
        <a:spcAft>
          <a:spcPct val="0"/>
        </a:spcAft>
        <a:buSzPct val="130000"/>
        <a:buChar char="•"/>
        <a:defRPr sz="1200">
          <a:solidFill>
            <a:schemeClr val="tx1"/>
          </a:solidFill>
          <a:latin typeface="+mn-lt"/>
          <a:ea typeface="+mn-ea"/>
        </a:defRPr>
      </a:lvl2pPr>
      <a:lvl3pPr marL="403225" indent="-222250" algn="l" rtl="0" eaLnBrk="1" fontAlgn="base" hangingPunct="1">
        <a:spcBef>
          <a:spcPct val="0"/>
        </a:spcBef>
        <a:spcAft>
          <a:spcPct val="0"/>
        </a:spcAft>
        <a:buFont typeface="Arial" charset="0"/>
        <a:buChar char="–"/>
        <a:defRPr sz="1200">
          <a:solidFill>
            <a:schemeClr val="tx1"/>
          </a:solidFill>
          <a:latin typeface="+mn-lt"/>
          <a:ea typeface="+mn-ea"/>
        </a:defRPr>
      </a:lvl3pPr>
      <a:lvl4pPr marL="560388" indent="-142875" algn="l" rtl="0" eaLnBrk="1" fontAlgn="base" hangingPunct="1">
        <a:spcBef>
          <a:spcPct val="0"/>
        </a:spcBef>
        <a:spcAft>
          <a:spcPct val="0"/>
        </a:spcAft>
        <a:buFont typeface="Arial" charset="0"/>
        <a:buChar char="-"/>
        <a:defRPr sz="1200">
          <a:solidFill>
            <a:schemeClr val="tx1"/>
          </a:solidFill>
          <a:latin typeface="+mn-lt"/>
          <a:ea typeface="+mn-ea"/>
        </a:defRPr>
      </a:lvl4pPr>
      <a:lvl5pPr marL="788988" indent="-209550" algn="l" rtl="0" eaLnBrk="1" fontAlgn="base" hangingPunct="1">
        <a:spcBef>
          <a:spcPct val="0"/>
        </a:spcBef>
        <a:spcAft>
          <a:spcPct val="0"/>
        </a:spcAft>
        <a:buFont typeface="Arial" charset="0"/>
        <a:buChar char="&gt;"/>
        <a:defRPr sz="1200">
          <a:solidFill>
            <a:schemeClr val="tx1"/>
          </a:solidFill>
          <a:latin typeface="+mn-lt"/>
          <a:ea typeface="+mn-ea"/>
        </a:defRPr>
      </a:lvl5pPr>
      <a:lvl6pPr marL="1246188" indent="-209550" algn="l" rtl="0" eaLnBrk="1" fontAlgn="base" hangingPunct="1">
        <a:spcBef>
          <a:spcPct val="0"/>
        </a:spcBef>
        <a:spcAft>
          <a:spcPct val="0"/>
        </a:spcAft>
        <a:buFont typeface="Arial" charset="0"/>
        <a:buChar char="&gt;"/>
        <a:defRPr sz="1200">
          <a:solidFill>
            <a:schemeClr val="tx1"/>
          </a:solidFill>
          <a:latin typeface="+mn-lt"/>
          <a:ea typeface="+mn-ea"/>
        </a:defRPr>
      </a:lvl6pPr>
      <a:lvl7pPr marL="1703388" indent="-209550" algn="l" rtl="0" eaLnBrk="1" fontAlgn="base" hangingPunct="1">
        <a:spcBef>
          <a:spcPct val="0"/>
        </a:spcBef>
        <a:spcAft>
          <a:spcPct val="0"/>
        </a:spcAft>
        <a:buFont typeface="Arial" charset="0"/>
        <a:buChar char="&gt;"/>
        <a:defRPr sz="1200">
          <a:solidFill>
            <a:schemeClr val="tx1"/>
          </a:solidFill>
          <a:latin typeface="+mn-lt"/>
          <a:ea typeface="+mn-ea"/>
        </a:defRPr>
      </a:lvl7pPr>
      <a:lvl8pPr marL="2160588" indent="-209550" algn="l" rtl="0" eaLnBrk="1" fontAlgn="base" hangingPunct="1">
        <a:spcBef>
          <a:spcPct val="0"/>
        </a:spcBef>
        <a:spcAft>
          <a:spcPct val="0"/>
        </a:spcAft>
        <a:buFont typeface="Arial" charset="0"/>
        <a:buChar char="&gt;"/>
        <a:defRPr sz="1200">
          <a:solidFill>
            <a:schemeClr val="tx1"/>
          </a:solidFill>
          <a:latin typeface="+mn-lt"/>
          <a:ea typeface="+mn-ea"/>
        </a:defRPr>
      </a:lvl8pPr>
      <a:lvl9pPr marL="2617788" indent="-209550" algn="l" rtl="0" eaLnBrk="1" fontAlgn="base" hangingPunct="1">
        <a:spcBef>
          <a:spcPct val="0"/>
        </a:spcBef>
        <a:spcAft>
          <a:spcPct val="0"/>
        </a:spcAft>
        <a:buFont typeface="Arial" charset="0"/>
        <a:buChar char="&g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package" Target="../embeddings/Microsoft_Office_Word_Document4.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ctrTitle"/>
          </p:nvPr>
        </p:nvSpPr>
        <p:spPr>
          <a:xfrm>
            <a:off x="1064568" y="2837817"/>
            <a:ext cx="8209607" cy="984885"/>
          </a:xfrm>
        </p:spPr>
        <p:txBody>
          <a:bodyPr/>
          <a:lstStyle/>
          <a:p>
            <a:r>
              <a:rPr lang="en-AU" sz="3200" dirty="0" smtClean="0"/>
              <a:t>Australia’s bad drug deal: </a:t>
            </a:r>
            <a:br>
              <a:rPr lang="en-AU" sz="3200" dirty="0" smtClean="0"/>
            </a:br>
            <a:r>
              <a:rPr lang="en-AU" sz="3200" dirty="0" smtClean="0"/>
              <a:t>High pharmaceutical prices</a:t>
            </a:r>
            <a:endParaRPr lang="en-AU" sz="3200" dirty="0"/>
          </a:p>
        </p:txBody>
      </p:sp>
      <p:sp>
        <p:nvSpPr>
          <p:cNvPr id="134149" name="Rectangle 5"/>
          <p:cNvSpPr>
            <a:spLocks noGrp="1" noChangeArrowheads="1"/>
          </p:cNvSpPr>
          <p:nvPr>
            <p:ph type="subTitle" idx="1"/>
          </p:nvPr>
        </p:nvSpPr>
        <p:spPr>
          <a:xfrm>
            <a:off x="1928813" y="4005263"/>
            <a:ext cx="7345362" cy="2215991"/>
          </a:xfrm>
        </p:spPr>
        <p:txBody>
          <a:bodyPr/>
          <a:lstStyle/>
          <a:p>
            <a:endParaRPr lang="en-AU" dirty="0" smtClean="0"/>
          </a:p>
          <a:p>
            <a:r>
              <a:rPr lang="en-AU" dirty="0" smtClean="0"/>
              <a:t>Stephen Duckett</a:t>
            </a:r>
          </a:p>
          <a:p>
            <a:endParaRPr lang="en-AU" dirty="0" smtClean="0"/>
          </a:p>
          <a:p>
            <a:endParaRPr lang="en-AU" dirty="0" smtClean="0"/>
          </a:p>
          <a:p>
            <a:r>
              <a:rPr lang="en-AU" sz="1600" dirty="0" smtClean="0"/>
              <a:t>March 2013</a:t>
            </a:r>
            <a:r>
              <a:rPr lang="en-AU" dirty="0" smtClean="0"/>
              <a:t> </a:t>
            </a:r>
          </a:p>
          <a:p>
            <a:endParaRPr lang="en-AU"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579021"/>
            <a:ext cx="6913563" cy="338554"/>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a:t>Our performance is worst when it matters most</a:t>
            </a:r>
          </a:p>
        </p:txBody>
      </p:sp>
      <p:graphicFrame>
        <p:nvGraphicFramePr>
          <p:cNvPr id="5" name="Table 4"/>
          <p:cNvGraphicFramePr>
            <a:graphicFrameLocks noGrp="1"/>
          </p:cNvGraphicFramePr>
          <p:nvPr>
            <p:extLst>
              <p:ext uri="{D42A27DB-BD31-4B8C-83A1-F6EECF244321}">
                <p14:modId xmlns:p14="http://schemas.microsoft.com/office/powerpoint/2010/main" xmlns="" val="3060074729"/>
              </p:ext>
            </p:extLst>
          </p:nvPr>
        </p:nvGraphicFramePr>
        <p:xfrm>
          <a:off x="631825" y="1253331"/>
          <a:ext cx="8629114" cy="441960"/>
        </p:xfrm>
        <a:graphic>
          <a:graphicData uri="http://schemas.openxmlformats.org/drawingml/2006/table">
            <a:tbl>
              <a:tblPr firstRow="1" firstCol="1" bandRow="1"/>
              <a:tblGrid>
                <a:gridCol w="8629114"/>
              </a:tblGrid>
              <a:tr h="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AU" sz="1200" b="1" kern="1200" dirty="0" smtClean="0">
                          <a:solidFill>
                            <a:schemeClr val="bg1">
                              <a:lumMod val="50000"/>
                            </a:schemeClr>
                          </a:solidFill>
                          <a:effectLst/>
                          <a:latin typeface="Arial"/>
                          <a:ea typeface="Times New Roman"/>
                          <a:cs typeface="+mn-cs"/>
                        </a:rPr>
                        <a:t>Ex-manufacturer prices for identical drugs as multiples of NZ prices, by total cost (left) and volume (right), 2011-12</a:t>
                      </a:r>
                    </a:p>
                    <a:p>
                      <a:pPr>
                        <a:spcAft>
                          <a:spcPts val="600"/>
                        </a:spcAft>
                      </a:pPr>
                      <a:endParaRPr lang="en-AU" sz="1200" b="1" dirty="0">
                        <a:solidFill>
                          <a:schemeClr val="bg1">
                            <a:lumMod val="50000"/>
                          </a:schemeClr>
                        </a:solidFill>
                        <a:effectLst/>
                        <a:latin typeface="Arial"/>
                        <a:ea typeface="Times New Roman"/>
                      </a:endParaRPr>
                    </a:p>
                  </a:txBody>
                  <a:tcPr marL="0" marR="0" marT="0" marB="0">
                    <a:lnL>
                      <a:noFill/>
                    </a:lnL>
                    <a:lnR>
                      <a:noFill/>
                    </a:lnR>
                    <a:lnT>
                      <a:noFill/>
                    </a:lnT>
                    <a:lnB>
                      <a:noFill/>
                    </a:lnB>
                  </a:tcPr>
                </a:tc>
              </a:tr>
            </a:tbl>
          </a:graphicData>
        </a:graphic>
      </p:graphicFrame>
      <p:sp>
        <p:nvSpPr>
          <p:cNvPr id="6" name="Rectangle 5"/>
          <p:cNvSpPr/>
          <p:nvPr/>
        </p:nvSpPr>
        <p:spPr>
          <a:xfrm>
            <a:off x="631825" y="6036618"/>
            <a:ext cx="8455025" cy="276999"/>
          </a:xfrm>
          <a:prstGeom prst="rect">
            <a:avLst/>
          </a:prstGeom>
        </p:spPr>
        <p:txBody>
          <a:bodyPr wrap="square">
            <a:spAutoFit/>
          </a:bodyPr>
          <a:lstStyle/>
          <a:p>
            <a:r>
              <a:rPr lang="en-AU" sz="1200" i="1" dirty="0" smtClean="0"/>
              <a:t>Source</a:t>
            </a:r>
            <a:r>
              <a:rPr lang="en-AU" sz="1200" i="1" dirty="0"/>
              <a:t>: Grattan Institute </a:t>
            </a:r>
            <a:r>
              <a:rPr lang="en-AU" sz="1200" i="1" dirty="0" smtClean="0"/>
              <a:t>analysis</a:t>
            </a:r>
            <a:endParaRPr lang="en-AU" sz="1200" dirty="0"/>
          </a:p>
        </p:txBody>
      </p:sp>
      <p:graphicFrame>
        <p:nvGraphicFramePr>
          <p:cNvPr id="7" name="Chart 6"/>
          <p:cNvGraphicFramePr>
            <a:graphicFrameLocks/>
          </p:cNvGraphicFramePr>
          <p:nvPr>
            <p:extLst>
              <p:ext uri="{D42A27DB-BD31-4B8C-83A1-F6EECF244321}">
                <p14:modId xmlns:p14="http://schemas.microsoft.com/office/powerpoint/2010/main" xmlns="" val="358799283"/>
              </p:ext>
            </p:extLst>
          </p:nvPr>
        </p:nvGraphicFramePr>
        <p:xfrm>
          <a:off x="631825" y="1904999"/>
          <a:ext cx="4006850" cy="32874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ext uri="{D42A27DB-BD31-4B8C-83A1-F6EECF244321}">
                <p14:modId xmlns:p14="http://schemas.microsoft.com/office/powerpoint/2010/main" xmlns="" val="3239989844"/>
              </p:ext>
            </p:extLst>
          </p:nvPr>
        </p:nvGraphicFramePr>
        <p:xfrm>
          <a:off x="5274450" y="1924672"/>
          <a:ext cx="4006850" cy="328749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81074" y="5175507"/>
            <a:ext cx="3648075"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400" b="0" i="0" u="none" strike="noStrike" kern="0" cap="none" spc="0" normalizeH="0" baseline="0" noProof="0" dirty="0" smtClean="0">
                <a:ln>
                  <a:noFill/>
                </a:ln>
                <a:solidFill>
                  <a:srgbClr val="000000"/>
                </a:solidFill>
                <a:effectLst/>
                <a:uLnTx/>
                <a:uFillTx/>
              </a:rPr>
              <a:t>Drug-dose combinations (groups of 10)</a:t>
            </a:r>
          </a:p>
        </p:txBody>
      </p:sp>
      <p:sp>
        <p:nvSpPr>
          <p:cNvPr id="10" name="TextBox 9"/>
          <p:cNvSpPr txBox="1"/>
          <p:nvPr/>
        </p:nvSpPr>
        <p:spPr>
          <a:xfrm>
            <a:off x="981075" y="5533428"/>
            <a:ext cx="1134926" cy="215444"/>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400" b="0" i="0" u="none" strike="noStrike" kern="0" cap="none" spc="0" normalizeH="0" baseline="0" noProof="0" dirty="0" smtClean="0">
                <a:ln>
                  <a:noFill/>
                </a:ln>
                <a:solidFill>
                  <a:srgbClr val="000000"/>
                </a:solidFill>
                <a:effectLst/>
                <a:uLnTx/>
                <a:uFillTx/>
              </a:rPr>
              <a:t>High total cost</a:t>
            </a:r>
          </a:p>
        </p:txBody>
      </p:sp>
      <p:sp>
        <p:nvSpPr>
          <p:cNvPr id="11" name="TextBox 10"/>
          <p:cNvSpPr txBox="1"/>
          <p:nvPr/>
        </p:nvSpPr>
        <p:spPr>
          <a:xfrm>
            <a:off x="3543823" y="5533428"/>
            <a:ext cx="1094852" cy="215444"/>
          </a:xfrm>
          <a:prstGeom prst="rect">
            <a:avLst/>
          </a:prstGeom>
          <a:noFill/>
        </p:spPr>
        <p:txBody>
          <a:bodyPr wrap="none" lIns="0" tIns="0" rIns="0" bIns="0"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r>
              <a:rPr lang="en-AU" sz="1400" dirty="0"/>
              <a:t>Low total cost</a:t>
            </a:r>
          </a:p>
        </p:txBody>
      </p:sp>
      <p:sp>
        <p:nvSpPr>
          <p:cNvPr id="12" name="TextBox 11"/>
          <p:cNvSpPr txBox="1"/>
          <p:nvPr/>
        </p:nvSpPr>
        <p:spPr>
          <a:xfrm>
            <a:off x="631825" y="1608597"/>
            <a:ext cx="1721625" cy="215444"/>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400" b="0" i="0" u="none" strike="noStrike" kern="0" cap="none" spc="0" normalizeH="0" baseline="0" noProof="0" dirty="0" smtClean="0">
                <a:ln>
                  <a:noFill/>
                </a:ln>
                <a:solidFill>
                  <a:srgbClr val="000000"/>
                </a:solidFill>
                <a:effectLst/>
                <a:uLnTx/>
                <a:uFillTx/>
              </a:rPr>
              <a:t>Multiples of NZ prices</a:t>
            </a:r>
          </a:p>
        </p:txBody>
      </p:sp>
      <p:sp>
        <p:nvSpPr>
          <p:cNvPr id="13" name="TextBox 12"/>
          <p:cNvSpPr txBox="1"/>
          <p:nvPr/>
        </p:nvSpPr>
        <p:spPr>
          <a:xfrm>
            <a:off x="5274450" y="1608597"/>
            <a:ext cx="1721625" cy="215444"/>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400" b="0" i="0" u="none" strike="noStrike" kern="0" cap="none" spc="0" normalizeH="0" baseline="0" noProof="0" dirty="0" smtClean="0">
                <a:ln>
                  <a:noFill/>
                </a:ln>
                <a:solidFill>
                  <a:srgbClr val="000000"/>
                </a:solidFill>
                <a:effectLst/>
                <a:uLnTx/>
                <a:uFillTx/>
              </a:rPr>
              <a:t>Multiples of NZ prices</a:t>
            </a:r>
          </a:p>
        </p:txBody>
      </p:sp>
      <p:sp>
        <p:nvSpPr>
          <p:cNvPr id="14" name="TextBox 13"/>
          <p:cNvSpPr txBox="1"/>
          <p:nvPr/>
        </p:nvSpPr>
        <p:spPr>
          <a:xfrm>
            <a:off x="5629274" y="5175507"/>
            <a:ext cx="3648075"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400" b="0" i="0" u="none" strike="noStrike" kern="0" cap="none" spc="0" normalizeH="0" baseline="0" noProof="0" dirty="0" smtClean="0">
                <a:ln>
                  <a:noFill/>
                </a:ln>
                <a:solidFill>
                  <a:srgbClr val="000000"/>
                </a:solidFill>
                <a:effectLst/>
                <a:uLnTx/>
                <a:uFillTx/>
              </a:rPr>
              <a:t>Drug-dose combinations (groups of 10)</a:t>
            </a:r>
          </a:p>
        </p:txBody>
      </p:sp>
      <p:sp>
        <p:nvSpPr>
          <p:cNvPr id="15" name="TextBox 14"/>
          <p:cNvSpPr txBox="1"/>
          <p:nvPr/>
        </p:nvSpPr>
        <p:spPr>
          <a:xfrm>
            <a:off x="5629275" y="5533428"/>
            <a:ext cx="995465" cy="215444"/>
          </a:xfrm>
          <a:prstGeom prst="rect">
            <a:avLst/>
          </a:prstGeom>
          <a:noFill/>
        </p:spPr>
        <p:txBody>
          <a:bodyPr wrap="non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400" b="0" i="0" u="none" strike="noStrike" kern="0" cap="none" spc="0" normalizeH="0" baseline="0" noProof="0" dirty="0" smtClean="0">
                <a:ln>
                  <a:noFill/>
                </a:ln>
                <a:solidFill>
                  <a:srgbClr val="000000"/>
                </a:solidFill>
                <a:effectLst/>
                <a:uLnTx/>
                <a:uFillTx/>
              </a:rPr>
              <a:t>High volume</a:t>
            </a:r>
          </a:p>
        </p:txBody>
      </p:sp>
      <p:sp>
        <p:nvSpPr>
          <p:cNvPr id="16" name="TextBox 15"/>
          <p:cNvSpPr txBox="1"/>
          <p:nvPr/>
        </p:nvSpPr>
        <p:spPr>
          <a:xfrm>
            <a:off x="8325910" y="5533428"/>
            <a:ext cx="955390" cy="215444"/>
          </a:xfrm>
          <a:prstGeom prst="rect">
            <a:avLst/>
          </a:prstGeom>
          <a:noFill/>
        </p:spPr>
        <p:txBody>
          <a:bodyPr wrap="none" lIns="0" tIns="0" rIns="0" bIns="0" rtlCol="0">
            <a:spAutoFit/>
          </a:bodyPr>
          <a:lstStyle>
            <a:defPPr>
              <a:defRPr lang="en-US"/>
            </a:defPPr>
            <a:lvl1pPr marL="0" marR="0" lvl="0" indent="0" defTabSz="914400" eaLnBrk="1" fontAlgn="auto" latinLnBrk="0" hangingPunct="1">
              <a:lnSpc>
                <a:spcPct val="100000"/>
              </a:lnSpc>
              <a:spcBef>
                <a:spcPts val="0"/>
              </a:spcBef>
              <a:spcAft>
                <a:spcPts val="0"/>
              </a:spcAft>
              <a:buClrTx/>
              <a:buSzTx/>
              <a:buFontTx/>
              <a:buNone/>
              <a:tabLst/>
              <a:defRPr kumimoji="0" sz="1300" b="0" i="0" u="none" strike="noStrike" kern="0" cap="none" spc="0" normalizeH="0" baseline="0">
                <a:ln>
                  <a:noFill/>
                </a:ln>
                <a:solidFill>
                  <a:srgbClr val="000000"/>
                </a:solidFill>
                <a:effectLst/>
                <a:uLnTx/>
                <a:uFillTx/>
              </a:defRPr>
            </a:lvl1pPr>
          </a:lstStyle>
          <a:p>
            <a:r>
              <a:rPr lang="en-AU" sz="1400" dirty="0"/>
              <a:t>Low </a:t>
            </a:r>
            <a:r>
              <a:rPr lang="en-AU" sz="1400" dirty="0" smtClean="0"/>
              <a:t>volume</a:t>
            </a:r>
            <a:endParaRPr lang="en-AU" sz="14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579021"/>
            <a:ext cx="6913563" cy="338554"/>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a:t>The Atorvastatin story</a:t>
            </a:r>
          </a:p>
        </p:txBody>
      </p:sp>
      <p:sp>
        <p:nvSpPr>
          <p:cNvPr id="4" name="Rectangle 3"/>
          <p:cNvSpPr/>
          <p:nvPr/>
        </p:nvSpPr>
        <p:spPr bwMode="auto">
          <a:xfrm>
            <a:off x="632520" y="1268760"/>
            <a:ext cx="8640960" cy="890623"/>
          </a:xfrm>
          <a:prstGeom prst="rect">
            <a:avLst/>
          </a:prstGeom>
        </p:spPr>
        <p:txBody>
          <a:bodyPr vert="horz" wrap="square" lIns="0" tIns="45720" rIns="91440" bIns="45720" numCol="1" rtlCol="0" anchor="t" anchorCtr="0" compatLnSpc="1">
            <a:prstTxWarp prst="textNoShape">
              <a:avLst/>
            </a:prstTxWarp>
          </a:bodyPr>
          <a:lstStyle/>
          <a:p>
            <a:pPr marL="266700" indent="-266700">
              <a:spcAft>
                <a:spcPts val="600"/>
              </a:spcAft>
              <a:buClr>
                <a:schemeClr val="accent5"/>
              </a:buClr>
              <a:buFont typeface="Arial" pitchFamily="34" charset="0"/>
              <a:buChar char="•"/>
            </a:pPr>
            <a:r>
              <a:rPr lang="x-none" sz="2000" smtClean="0"/>
              <a:t>$</a:t>
            </a:r>
            <a:r>
              <a:rPr lang="x-none" sz="2000"/>
              <a:t>7</a:t>
            </a:r>
            <a:r>
              <a:rPr lang="en-US" sz="2000" dirty="0"/>
              <a:t>0</a:t>
            </a:r>
            <a:r>
              <a:rPr lang="x-none" sz="2000"/>
              <a:t>0 million </a:t>
            </a:r>
            <a:r>
              <a:rPr lang="en-AU" sz="2000" dirty="0"/>
              <a:t>expenditure </a:t>
            </a:r>
            <a:r>
              <a:rPr lang="x-none" sz="2000"/>
              <a:t>in 2011-12 </a:t>
            </a:r>
            <a:r>
              <a:rPr lang="en-AU" sz="2000" dirty="0"/>
              <a:t>(Pfizer brand name: </a:t>
            </a:r>
            <a:r>
              <a:rPr lang="x-none" sz="2000"/>
              <a:t>Lipitor</a:t>
            </a:r>
            <a:r>
              <a:rPr lang="en-AU" sz="2000" dirty="0"/>
              <a:t>);</a:t>
            </a:r>
            <a:r>
              <a:rPr lang="en-US" sz="2000" dirty="0"/>
              <a:t> $570m by </a:t>
            </a:r>
            <a:r>
              <a:rPr lang="en-US" sz="2000" dirty="0" smtClean="0"/>
              <a:t>government</a:t>
            </a:r>
            <a:endParaRPr lang="en-US" sz="2000" dirty="0"/>
          </a:p>
          <a:p>
            <a:pPr marL="266700" indent="-266700">
              <a:spcAft>
                <a:spcPts val="600"/>
              </a:spcAft>
              <a:buClr>
                <a:schemeClr val="accent5"/>
              </a:buClr>
              <a:buFont typeface="Arial" pitchFamily="34" charset="0"/>
              <a:buChar char="•"/>
            </a:pPr>
            <a:endParaRPr lang="en-AU" sz="2000" dirty="0" smtClean="0"/>
          </a:p>
          <a:p>
            <a:pPr marL="266700" indent="-266700">
              <a:spcAft>
                <a:spcPts val="600"/>
              </a:spcAft>
              <a:buClr>
                <a:schemeClr val="accent5"/>
              </a:buClr>
              <a:buFont typeface="Arial" pitchFamily="34" charset="0"/>
              <a:buChar char="•"/>
            </a:pPr>
            <a:endParaRPr lang="en-US" sz="2000" dirty="0" smtClean="0"/>
          </a:p>
          <a:p>
            <a:pPr marL="266700" indent="-266700">
              <a:spcAft>
                <a:spcPts val="600"/>
              </a:spcAft>
              <a:buClr>
                <a:schemeClr val="accent5"/>
              </a:buClr>
              <a:buFont typeface="Arial" pitchFamily="34" charset="0"/>
              <a:buChar char="•"/>
            </a:pPr>
            <a:endParaRPr lang="en-US" sz="2000" dirty="0"/>
          </a:p>
          <a:p>
            <a:pPr marL="266700" indent="-266700">
              <a:spcAft>
                <a:spcPts val="600"/>
              </a:spcAft>
              <a:buClr>
                <a:schemeClr val="accent5"/>
              </a:buClr>
              <a:buFont typeface="Arial" pitchFamily="34" charset="0"/>
              <a:buChar char="•"/>
            </a:pPr>
            <a:endParaRPr lang="en-US" sz="2000" dirty="0" smtClean="0"/>
          </a:p>
          <a:p>
            <a:pPr marL="266700" indent="-266700">
              <a:spcAft>
                <a:spcPts val="600"/>
              </a:spcAft>
              <a:buClr>
                <a:schemeClr val="accent5"/>
              </a:buClr>
              <a:buFont typeface="Arial" pitchFamily="34" charset="0"/>
              <a:buChar char="•"/>
            </a:pPr>
            <a:endParaRPr lang="en-US" sz="2000" dirty="0" smtClean="0"/>
          </a:p>
          <a:p>
            <a:pPr marL="266700" indent="-266700">
              <a:spcAft>
                <a:spcPts val="600"/>
              </a:spcAft>
              <a:buClr>
                <a:schemeClr val="accent5"/>
              </a:buClr>
              <a:buFont typeface="Arial" pitchFamily="34" charset="0"/>
              <a:buChar char="•"/>
            </a:pPr>
            <a:r>
              <a:rPr lang="en-US" sz="2000" dirty="0" smtClean="0"/>
              <a:t>If </a:t>
            </a:r>
            <a:r>
              <a:rPr lang="en-US" sz="2000" dirty="0"/>
              <a:t>Australia paid the NZ price </a:t>
            </a:r>
            <a:r>
              <a:rPr lang="en-US" sz="2000" dirty="0" smtClean="0"/>
              <a:t>with </a:t>
            </a:r>
            <a:r>
              <a:rPr lang="en-US" sz="2000" dirty="0"/>
              <a:t>current pharmacy mark-ups, the price would plummet to $</a:t>
            </a:r>
            <a:r>
              <a:rPr lang="en-US" sz="2000" dirty="0" smtClean="0"/>
              <a:t>14.10, a savings to consumers of $22 per prescription.</a:t>
            </a:r>
            <a:endParaRPr lang="en-US" sz="2000" dirty="0"/>
          </a:p>
          <a:p>
            <a:pPr marL="266700" indent="-266700">
              <a:spcAft>
                <a:spcPts val="600"/>
              </a:spcAft>
              <a:buClr>
                <a:schemeClr val="accent5"/>
              </a:buClr>
              <a:buFont typeface="Arial" pitchFamily="34" charset="0"/>
              <a:buChar char="•"/>
            </a:pPr>
            <a:r>
              <a:rPr lang="en-US" sz="2000" dirty="0" smtClean="0"/>
              <a:t>On </a:t>
            </a:r>
            <a:r>
              <a:rPr lang="en-US" sz="2000" dirty="0"/>
              <a:t>current prescription volumes, and across the most commonly prescribed forms of Atorvastatin, these higher prices </a:t>
            </a:r>
            <a:r>
              <a:rPr lang="en-US" sz="2000" dirty="0" smtClean="0"/>
              <a:t>(compared to NZ) amount </a:t>
            </a:r>
            <a:r>
              <a:rPr lang="en-US" sz="2000" dirty="0"/>
              <a:t>to excess costs to government of over $1.4 million every </a:t>
            </a:r>
            <a:r>
              <a:rPr lang="en-US" sz="2000" dirty="0" smtClean="0"/>
              <a:t>day</a:t>
            </a:r>
          </a:p>
          <a:p>
            <a:pPr marL="266700" indent="-266700">
              <a:spcAft>
                <a:spcPts val="600"/>
              </a:spcAft>
              <a:buClr>
                <a:schemeClr val="accent5"/>
              </a:buClr>
              <a:buFont typeface="Arial" pitchFamily="34" charset="0"/>
              <a:buChar char="•"/>
            </a:pPr>
            <a:r>
              <a:rPr lang="en-US" sz="2000" dirty="0" smtClean="0"/>
              <a:t>If patients in Perth could buy </a:t>
            </a:r>
            <a:r>
              <a:rPr lang="en-US" sz="2000" dirty="0" err="1" smtClean="0"/>
              <a:t>Atorvastatin</a:t>
            </a:r>
            <a:r>
              <a:rPr lang="en-US" sz="2000" dirty="0" smtClean="0"/>
              <a:t> at the same price as their local public hospital, they’d save $19 per </a:t>
            </a:r>
            <a:r>
              <a:rPr lang="en-US" sz="2000" dirty="0" smtClean="0"/>
              <a:t>prescription</a:t>
            </a:r>
          </a:p>
          <a:p>
            <a:pPr marL="266700" indent="-266700">
              <a:spcAft>
                <a:spcPts val="600"/>
              </a:spcAft>
              <a:buClr>
                <a:schemeClr val="accent5"/>
              </a:buClr>
            </a:pPr>
            <a:r>
              <a:rPr lang="en-US" sz="1200" dirty="0" smtClean="0"/>
              <a:t> </a:t>
            </a:r>
            <a:r>
              <a:rPr lang="en-US" sz="1200" dirty="0" smtClean="0"/>
              <a:t>* At our reference date, October 2012</a:t>
            </a:r>
            <a:endParaRPr lang="en-US" sz="1200" dirty="0"/>
          </a:p>
        </p:txBody>
      </p:sp>
      <p:sp>
        <p:nvSpPr>
          <p:cNvPr id="6" name="Rectangle 5"/>
          <p:cNvSpPr/>
          <p:nvPr/>
        </p:nvSpPr>
        <p:spPr bwMode="auto">
          <a:xfrm>
            <a:off x="1712640" y="2420888"/>
            <a:ext cx="3024336" cy="115212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buClr>
                <a:schemeClr val="accent5"/>
              </a:buClr>
            </a:pPr>
            <a:r>
              <a:rPr lang="en-AU" sz="2000" dirty="0" smtClean="0"/>
              <a:t>Australian price</a:t>
            </a:r>
          </a:p>
          <a:p>
            <a:pPr>
              <a:buClr>
                <a:schemeClr val="accent5"/>
              </a:buClr>
            </a:pPr>
            <a:r>
              <a:rPr lang="en-AU" sz="2000" dirty="0" smtClean="0"/>
              <a:t>30 X </a:t>
            </a:r>
            <a:r>
              <a:rPr lang="x-none" sz="2000" smtClean="0"/>
              <a:t>40mg </a:t>
            </a:r>
            <a:r>
              <a:rPr lang="x-none" sz="2000"/>
              <a:t>tablets </a:t>
            </a:r>
            <a:endParaRPr lang="en-AU" sz="2000" dirty="0" smtClean="0"/>
          </a:p>
          <a:p>
            <a:pPr>
              <a:buClr>
                <a:schemeClr val="accent5"/>
              </a:buClr>
            </a:pPr>
            <a:r>
              <a:rPr lang="x-none" sz="2000" smtClean="0"/>
              <a:t>$</a:t>
            </a:r>
            <a:r>
              <a:rPr lang="x-none" sz="2000" smtClean="0"/>
              <a:t>51.59</a:t>
            </a:r>
            <a:r>
              <a:rPr lang="en-AU" sz="2000" dirty="0" smtClean="0"/>
              <a:t>*</a:t>
            </a:r>
            <a:endParaRPr kumimoji="0" lang="en-AU" sz="2000" b="0" i="0" u="none" strike="noStrike" cap="none" normalizeH="0" baseline="0" dirty="0" smtClean="0">
              <a:ln>
                <a:noFill/>
              </a:ln>
              <a:solidFill>
                <a:schemeClr val="tx1"/>
              </a:solidFill>
              <a:effectLst/>
            </a:endParaRPr>
          </a:p>
        </p:txBody>
      </p:sp>
      <p:sp>
        <p:nvSpPr>
          <p:cNvPr id="7" name="Rectangle 6"/>
          <p:cNvSpPr/>
          <p:nvPr/>
        </p:nvSpPr>
        <p:spPr bwMode="auto">
          <a:xfrm>
            <a:off x="5241032" y="2420888"/>
            <a:ext cx="3024336" cy="115212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buClr>
                <a:schemeClr val="accent5"/>
              </a:buClr>
            </a:pPr>
            <a:r>
              <a:rPr lang="en-AU" sz="2000" dirty="0" smtClean="0"/>
              <a:t>New Zealand price</a:t>
            </a:r>
          </a:p>
          <a:p>
            <a:pPr>
              <a:buClr>
                <a:schemeClr val="accent5"/>
              </a:buClr>
            </a:pPr>
            <a:r>
              <a:rPr lang="en-AU" sz="2000" dirty="0" smtClean="0"/>
              <a:t>90 X 40mg tablets</a:t>
            </a:r>
          </a:p>
          <a:p>
            <a:pPr>
              <a:buClr>
                <a:schemeClr val="accent5"/>
              </a:buClr>
            </a:pPr>
            <a:r>
              <a:rPr lang="x-none" sz="2000" smtClean="0"/>
              <a:t>AU$5.80</a:t>
            </a:r>
            <a:endParaRPr kumimoji="0" lang="en-AU" sz="2000" b="0" i="0" u="none" strike="noStrike" cap="none" normalizeH="0" baseline="0" dirty="0" smtClean="0">
              <a:ln>
                <a:noFill/>
              </a:ln>
              <a:solidFill>
                <a:schemeClr val="tx1"/>
              </a:solidFill>
              <a:effectLst/>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579021"/>
            <a:ext cx="6913563" cy="338554"/>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smtClean="0"/>
              <a:t>Lower prices would mean big savings for patients</a:t>
            </a:r>
            <a:endParaRPr lang="en-AU" sz="2200" dirty="0"/>
          </a:p>
        </p:txBody>
      </p:sp>
      <p:graphicFrame>
        <p:nvGraphicFramePr>
          <p:cNvPr id="7" name="Table 6"/>
          <p:cNvGraphicFramePr>
            <a:graphicFrameLocks noGrp="1"/>
          </p:cNvGraphicFramePr>
          <p:nvPr>
            <p:extLst>
              <p:ext uri="{D42A27DB-BD31-4B8C-83A1-F6EECF244321}">
                <p14:modId xmlns:p14="http://schemas.microsoft.com/office/powerpoint/2010/main" xmlns="" val="767370232"/>
              </p:ext>
            </p:extLst>
          </p:nvPr>
        </p:nvGraphicFramePr>
        <p:xfrm>
          <a:off x="631825" y="1253331"/>
          <a:ext cx="8629114" cy="365760"/>
        </p:xfrm>
        <a:graphic>
          <a:graphicData uri="http://schemas.openxmlformats.org/drawingml/2006/table">
            <a:tbl>
              <a:tblPr firstRow="1" firstCol="1" bandRow="1"/>
              <a:tblGrid>
                <a:gridCol w="8629114"/>
              </a:tblGrid>
              <a:tr h="0">
                <a:tc>
                  <a:txBody>
                    <a:bodyPr/>
                    <a:lstStyle/>
                    <a:p>
                      <a:r>
                        <a:rPr lang="en-AU" sz="1200" b="1" kern="1200" baseline="0" dirty="0" smtClean="0">
                          <a:solidFill>
                            <a:schemeClr val="bg1">
                              <a:lumMod val="50000"/>
                            </a:schemeClr>
                          </a:solidFill>
                          <a:effectLst/>
                          <a:latin typeface="Arial"/>
                          <a:ea typeface="Times New Roman"/>
                          <a:cs typeface="+mn-cs"/>
                        </a:rPr>
                        <a:t>Patient savings per pack (non-concessional patients), based on benchmark prices, selected doses, 2011-12</a:t>
                      </a:r>
                    </a:p>
                    <a:p>
                      <a:pPr marL="0" marR="0" indent="0" algn="l" defTabSz="914400" rtl="0" eaLnBrk="1" fontAlgn="auto" latinLnBrk="0" hangingPunct="1">
                        <a:lnSpc>
                          <a:spcPct val="100000"/>
                        </a:lnSpc>
                        <a:spcBef>
                          <a:spcPts val="0"/>
                        </a:spcBef>
                        <a:spcAft>
                          <a:spcPts val="600"/>
                        </a:spcAft>
                        <a:buClrTx/>
                        <a:buSzTx/>
                        <a:buFontTx/>
                        <a:buNone/>
                        <a:tabLst/>
                        <a:defRPr/>
                      </a:pPr>
                      <a:endParaRPr lang="en-AU" sz="1200" b="1" kern="1200" dirty="0">
                        <a:solidFill>
                          <a:schemeClr val="bg1">
                            <a:lumMod val="50000"/>
                          </a:schemeClr>
                        </a:solidFill>
                        <a:effectLst/>
                        <a:latin typeface="Arial"/>
                        <a:ea typeface="Times New Roman"/>
                        <a:cs typeface="+mn-cs"/>
                      </a:endParaRPr>
                    </a:p>
                  </a:txBody>
                  <a:tcPr marL="0" marR="0" marT="0" marB="0">
                    <a:lnL>
                      <a:noFill/>
                    </a:lnL>
                    <a:lnR>
                      <a:noFill/>
                    </a:lnR>
                    <a:lnT>
                      <a:noFill/>
                    </a:lnT>
                    <a:lnB>
                      <a:noFill/>
                    </a:lnB>
                  </a:tcPr>
                </a:tc>
              </a:tr>
            </a:tbl>
          </a:graphicData>
        </a:graphic>
      </p:graphicFrame>
      <p:sp>
        <p:nvSpPr>
          <p:cNvPr id="8" name="Rectangle 7"/>
          <p:cNvSpPr/>
          <p:nvPr/>
        </p:nvSpPr>
        <p:spPr>
          <a:xfrm>
            <a:off x="631825" y="6036618"/>
            <a:ext cx="8455025" cy="276999"/>
          </a:xfrm>
          <a:prstGeom prst="rect">
            <a:avLst/>
          </a:prstGeom>
        </p:spPr>
        <p:txBody>
          <a:bodyPr wrap="square">
            <a:spAutoFit/>
          </a:bodyPr>
          <a:lstStyle/>
          <a:p>
            <a:r>
              <a:rPr lang="en-AU" sz="1200" i="1" dirty="0" smtClean="0"/>
              <a:t>Source</a:t>
            </a:r>
            <a:r>
              <a:rPr lang="en-AU" sz="1200" i="1" dirty="0"/>
              <a:t>: </a:t>
            </a:r>
            <a:r>
              <a:rPr lang="en-AU" sz="1200" i="1" dirty="0" smtClean="0"/>
              <a:t>Grattan Institute</a:t>
            </a:r>
            <a:endParaRPr lang="en-AU" sz="1200" dirty="0"/>
          </a:p>
        </p:txBody>
      </p:sp>
      <p:graphicFrame>
        <p:nvGraphicFramePr>
          <p:cNvPr id="13" name="Chart 12"/>
          <p:cNvGraphicFramePr>
            <a:graphicFrameLocks/>
          </p:cNvGraphicFramePr>
          <p:nvPr>
            <p:extLst>
              <p:ext uri="{D42A27DB-BD31-4B8C-83A1-F6EECF244321}">
                <p14:modId xmlns:p14="http://schemas.microsoft.com/office/powerpoint/2010/main" xmlns="" val="2894007461"/>
              </p:ext>
            </p:extLst>
          </p:nvPr>
        </p:nvGraphicFramePr>
        <p:xfrm>
          <a:off x="631825" y="1628800"/>
          <a:ext cx="8568000" cy="432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26717857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548243"/>
            <a:ext cx="6913563" cy="369332"/>
          </a:xfrm>
          <a:noFill/>
          <a:ln w="9525">
            <a:noFill/>
            <a:miter lim="800000"/>
            <a:headEnd/>
            <a:tailEnd/>
          </a:ln>
        </p:spPr>
        <p:txBody>
          <a:bodyPr vert="horz" wrap="square" lIns="0" tIns="0" rIns="0" bIns="0" numCol="1" anchor="b" anchorCtr="0" compatLnSpc="1">
            <a:prstTxWarp prst="textNoShape">
              <a:avLst/>
            </a:prstTxWarp>
            <a:spAutoFit/>
          </a:bodyPr>
          <a:lstStyle/>
          <a:p>
            <a:r>
              <a:rPr lang="en-AU" sz="2400" dirty="0" smtClean="0"/>
              <a:t>The problems of the process</a:t>
            </a:r>
            <a:endParaRPr lang="en-AU" sz="2200" dirty="0"/>
          </a:p>
        </p:txBody>
      </p:sp>
      <p:sp>
        <p:nvSpPr>
          <p:cNvPr id="4" name="Rectangle 3"/>
          <p:cNvSpPr/>
          <p:nvPr/>
        </p:nvSpPr>
        <p:spPr bwMode="auto">
          <a:xfrm>
            <a:off x="632520" y="1268760"/>
            <a:ext cx="8640960" cy="890623"/>
          </a:xfrm>
          <a:prstGeom prst="rect">
            <a:avLst/>
          </a:prstGeom>
        </p:spPr>
        <p:txBody>
          <a:bodyPr vert="horz" wrap="square" lIns="0" tIns="45720" rIns="91440" bIns="45720" numCol="1" rtlCol="0" anchor="t" anchorCtr="0" compatLnSpc="1">
            <a:prstTxWarp prst="textNoShape">
              <a:avLst/>
            </a:prstTxWarp>
          </a:bodyPr>
          <a:lstStyle/>
          <a:p>
            <a:pPr marL="266700" indent="-266700">
              <a:spcAft>
                <a:spcPts val="600"/>
              </a:spcAft>
              <a:buClr>
                <a:schemeClr val="accent5"/>
              </a:buClr>
              <a:buFont typeface="Arial" pitchFamily="34" charset="0"/>
              <a:buChar char="•"/>
            </a:pPr>
            <a:r>
              <a:rPr lang="en-AU" sz="2000" dirty="0" smtClean="0"/>
              <a:t>‘Expanded and accelerated price disclosure’ </a:t>
            </a:r>
          </a:p>
          <a:p>
            <a:pPr marL="266700" indent="-266700">
              <a:spcAft>
                <a:spcPts val="600"/>
              </a:spcAft>
              <a:buClr>
                <a:schemeClr val="accent5"/>
              </a:buClr>
              <a:buFont typeface="Arial" pitchFamily="34" charset="0"/>
              <a:buChar char="•"/>
            </a:pPr>
            <a:r>
              <a:rPr lang="en-AU" sz="2000" dirty="0" smtClean="0"/>
              <a:t>Embedded politics</a:t>
            </a:r>
          </a:p>
          <a:p>
            <a:pPr marL="266700" indent="-266700">
              <a:spcAft>
                <a:spcPts val="600"/>
              </a:spcAft>
              <a:buClr>
                <a:schemeClr val="accent5"/>
              </a:buClr>
              <a:buFont typeface="Arial" pitchFamily="34" charset="0"/>
              <a:buChar char="•"/>
            </a:pPr>
            <a:r>
              <a:rPr lang="en-AU" sz="2000" dirty="0" smtClean="0"/>
              <a:t>Framework agreement (MOU)</a:t>
            </a:r>
          </a:p>
          <a:p>
            <a:pPr marL="266700" indent="-266700">
              <a:spcAft>
                <a:spcPts val="600"/>
              </a:spcAft>
              <a:buClr>
                <a:schemeClr val="accent5"/>
              </a:buClr>
              <a:buFont typeface="Arial" pitchFamily="34" charset="0"/>
              <a:buChar char="•"/>
            </a:pPr>
            <a:r>
              <a:rPr lang="en-AU" sz="2000" dirty="0" smtClean="0"/>
              <a:t>Timid price cuts on new generics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8985448" y="6453336"/>
            <a:ext cx="432048" cy="40466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2" name="Title 1"/>
          <p:cNvSpPr>
            <a:spLocks noGrp="1"/>
          </p:cNvSpPr>
          <p:nvPr>
            <p:ph type="title"/>
          </p:nvPr>
        </p:nvSpPr>
        <p:spPr/>
        <p:txBody>
          <a:bodyPr/>
          <a:lstStyle/>
          <a:p>
            <a:r>
              <a:rPr lang="en-US" dirty="0" smtClean="0"/>
              <a:t>The current price disclosure process </a:t>
            </a:r>
            <a:endParaRPr lang="en-US" dirty="0"/>
          </a:p>
        </p:txBody>
      </p:sp>
      <p:grpSp>
        <p:nvGrpSpPr>
          <p:cNvPr id="3" name="Group 32"/>
          <p:cNvGrpSpPr/>
          <p:nvPr/>
        </p:nvGrpSpPr>
        <p:grpSpPr>
          <a:xfrm>
            <a:off x="560512" y="1052736"/>
            <a:ext cx="9770932" cy="2952328"/>
            <a:chOff x="560512" y="1052736"/>
            <a:chExt cx="9770932" cy="2952328"/>
          </a:xfrm>
        </p:grpSpPr>
        <p:grpSp>
          <p:nvGrpSpPr>
            <p:cNvPr id="4" name="Group 20"/>
            <p:cNvGrpSpPr/>
            <p:nvPr/>
          </p:nvGrpSpPr>
          <p:grpSpPr>
            <a:xfrm>
              <a:off x="560512" y="1052736"/>
              <a:ext cx="8834828" cy="2952328"/>
              <a:chOff x="632520" y="1052736"/>
              <a:chExt cx="8834828" cy="2952328"/>
            </a:xfrm>
          </p:grpSpPr>
          <p:grpSp>
            <p:nvGrpSpPr>
              <p:cNvPr id="8" name="Group 3"/>
              <p:cNvGrpSpPr/>
              <p:nvPr/>
            </p:nvGrpSpPr>
            <p:grpSpPr>
              <a:xfrm>
                <a:off x="632520" y="1052736"/>
                <a:ext cx="8568952" cy="2952328"/>
                <a:chOff x="800885" y="1196750"/>
                <a:chExt cx="3708945" cy="1696354"/>
              </a:xfrm>
            </p:grpSpPr>
            <p:sp>
              <p:nvSpPr>
                <p:cNvPr id="5" name="Rectangle 4"/>
                <p:cNvSpPr/>
                <p:nvPr/>
              </p:nvSpPr>
              <p:spPr bwMode="auto">
                <a:xfrm>
                  <a:off x="1619672" y="1196752"/>
                  <a:ext cx="2890158" cy="455566"/>
                </a:xfrm>
                <a:prstGeom prst="rect">
                  <a:avLst/>
                </a:prstGeom>
                <a:solidFill>
                  <a:srgbClr val="FFC35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AU" sz="1400" b="0" i="0" u="none" strike="noStrike" kern="0" cap="none" spc="0" normalizeH="0" baseline="0" noProof="0" dirty="0" smtClean="0">
                      <a:ln>
                        <a:noFill/>
                      </a:ln>
                      <a:solidFill>
                        <a:srgbClr val="000000"/>
                      </a:solidFill>
                      <a:effectLst/>
                      <a:uLnTx/>
                      <a:uFillTx/>
                      <a:latin typeface="Arial" charset="0"/>
                      <a:ea typeface="ＭＳ Ｐゴシック" pitchFamily="34" charset="-128"/>
                    </a:rPr>
                    <a:t>Brand becomes subject to Expanded and Accelerated Price Disclosure</a:t>
                  </a:r>
                </a:p>
              </p:txBody>
            </p:sp>
            <p:sp>
              <p:nvSpPr>
                <p:cNvPr id="6" name="Rectangle 5"/>
                <p:cNvSpPr/>
                <p:nvPr/>
              </p:nvSpPr>
              <p:spPr bwMode="auto">
                <a:xfrm>
                  <a:off x="1619672" y="1768252"/>
                  <a:ext cx="2890158" cy="455566"/>
                </a:xfrm>
                <a:prstGeom prst="rect">
                  <a:avLst/>
                </a:prstGeom>
                <a:solidFill>
                  <a:srgbClr val="FFC35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AU" sz="1400" b="0" i="0" u="none" strike="noStrike" kern="0" cap="none" spc="0" normalizeH="0" baseline="0" noProof="0" dirty="0" smtClean="0">
                      <a:ln>
                        <a:noFill/>
                      </a:ln>
                      <a:solidFill>
                        <a:srgbClr val="000000"/>
                      </a:solidFill>
                      <a:effectLst/>
                      <a:uLnTx/>
                      <a:uFillTx/>
                      <a:latin typeface="Arial" charset="0"/>
                      <a:ea typeface="ＭＳ Ｐゴシック" pitchFamily="34" charset="-128"/>
                    </a:rPr>
                    <a:t>Drug company collects price disclosure data</a:t>
                  </a:r>
                </a:p>
              </p:txBody>
            </p:sp>
            <p:sp>
              <p:nvSpPr>
                <p:cNvPr id="7" name="Rectangle 6"/>
                <p:cNvSpPr/>
                <p:nvPr/>
              </p:nvSpPr>
              <p:spPr bwMode="auto">
                <a:xfrm>
                  <a:off x="1619672" y="2334792"/>
                  <a:ext cx="2890158" cy="455566"/>
                </a:xfrm>
                <a:prstGeom prst="rect">
                  <a:avLst/>
                </a:prstGeom>
                <a:solidFill>
                  <a:srgbClr val="FFC35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AU" sz="1400" b="0" i="0" u="none" strike="noStrike" kern="0" cap="none" spc="0" normalizeH="0" baseline="0" noProof="0" dirty="0" smtClean="0">
                      <a:ln>
                        <a:noFill/>
                      </a:ln>
                      <a:solidFill>
                        <a:srgbClr val="000000"/>
                      </a:solidFill>
                      <a:effectLst/>
                      <a:uLnTx/>
                      <a:uFillTx/>
                      <a:latin typeface="Arial" charset="0"/>
                      <a:ea typeface="ＭＳ Ｐゴシック" pitchFamily="34" charset="-128"/>
                    </a:rPr>
                    <a:t>Drug company submits price disclosure data for the reporting period</a:t>
                  </a:r>
                </a:p>
              </p:txBody>
            </p:sp>
            <p:sp>
              <p:nvSpPr>
                <p:cNvPr id="12" name="Rectangle 11"/>
                <p:cNvSpPr/>
                <p:nvPr/>
              </p:nvSpPr>
              <p:spPr bwMode="auto">
                <a:xfrm>
                  <a:off x="800885" y="1196750"/>
                  <a:ext cx="720000" cy="1593608"/>
                </a:xfrm>
                <a:prstGeom prst="rect">
                  <a:avLst/>
                </a:prstGeom>
                <a:solidFill>
                  <a:srgbClr val="FFE0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AU" sz="1400" b="0" i="0" u="none" strike="noStrike" kern="0" cap="none" spc="0" normalizeH="0" baseline="0" noProof="0" dirty="0" smtClean="0">
                      <a:ln>
                        <a:noFill/>
                      </a:ln>
                      <a:solidFill>
                        <a:srgbClr val="000000"/>
                      </a:solidFill>
                      <a:effectLst/>
                      <a:uLnTx/>
                      <a:uFillTx/>
                      <a:latin typeface="Arial" charset="0"/>
                      <a:ea typeface="ＭＳ Ｐゴシック" pitchFamily="34" charset="-128"/>
                    </a:rPr>
                    <a:t>Minimum 12 months </a:t>
                  </a:r>
                </a:p>
              </p:txBody>
            </p:sp>
            <p:sp>
              <p:nvSpPr>
                <p:cNvPr id="14" name="Isosceles Triangle 13"/>
                <p:cNvSpPr/>
                <p:nvPr/>
              </p:nvSpPr>
              <p:spPr bwMode="auto">
                <a:xfrm flipV="1">
                  <a:off x="2892521" y="1643393"/>
                  <a:ext cx="344459" cy="115334"/>
                </a:xfrm>
                <a:prstGeom prst="triangle">
                  <a:avLst/>
                </a:prstGeom>
                <a:solidFill>
                  <a:srgbClr val="FFC35A"/>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AU" sz="14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5" name="Isosceles Triangle 14"/>
                <p:cNvSpPr/>
                <p:nvPr/>
              </p:nvSpPr>
              <p:spPr bwMode="auto">
                <a:xfrm flipV="1">
                  <a:off x="2892521" y="2214293"/>
                  <a:ext cx="344459" cy="115334"/>
                </a:xfrm>
                <a:prstGeom prst="triangle">
                  <a:avLst/>
                </a:prstGeom>
                <a:solidFill>
                  <a:srgbClr val="FFC35A"/>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AU" sz="14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6" name="Isosceles Triangle 15"/>
                <p:cNvSpPr/>
                <p:nvPr/>
              </p:nvSpPr>
              <p:spPr bwMode="auto">
                <a:xfrm flipV="1">
                  <a:off x="2892521" y="2777770"/>
                  <a:ext cx="344459" cy="115334"/>
                </a:xfrm>
                <a:prstGeom prst="triangle">
                  <a:avLst/>
                </a:prstGeom>
                <a:solidFill>
                  <a:srgbClr val="FFC35A"/>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AU" sz="14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grpSp>
          <p:pic>
            <p:nvPicPr>
              <p:cNvPr id="1027" name="Picture 3"/>
              <p:cNvPicPr>
                <a:picLocks noChangeAspect="1" noChangeArrowheads="1"/>
              </p:cNvPicPr>
              <p:nvPr/>
            </p:nvPicPr>
            <p:blipFill>
              <a:blip r:embed="rId2" cstate="print"/>
              <a:srcRect/>
              <a:stretch>
                <a:fillRect/>
              </a:stretch>
            </p:blipFill>
            <p:spPr bwMode="auto">
              <a:xfrm>
                <a:off x="7761312" y="1916832"/>
                <a:ext cx="1706036" cy="1008112"/>
              </a:xfrm>
              <a:prstGeom prst="rect">
                <a:avLst/>
              </a:prstGeom>
              <a:noFill/>
              <a:ln w="9525">
                <a:noFill/>
                <a:miter lim="800000"/>
                <a:headEnd/>
                <a:tailEnd/>
              </a:ln>
            </p:spPr>
          </p:pic>
        </p:grpSp>
        <p:pic>
          <p:nvPicPr>
            <p:cNvPr id="29" name="Picture 3"/>
            <p:cNvPicPr>
              <a:picLocks noChangeAspect="1" noChangeArrowheads="1"/>
            </p:cNvPicPr>
            <p:nvPr/>
          </p:nvPicPr>
          <p:blipFill>
            <a:blip r:embed="rId2" cstate="print"/>
            <a:srcRect/>
            <a:stretch>
              <a:fillRect/>
            </a:stretch>
          </p:blipFill>
          <p:spPr bwMode="auto">
            <a:xfrm>
              <a:off x="8625408" y="1052736"/>
              <a:ext cx="1706036" cy="1008112"/>
            </a:xfrm>
            <a:prstGeom prst="rect">
              <a:avLst/>
            </a:prstGeom>
            <a:noFill/>
            <a:ln w="9525">
              <a:noFill/>
              <a:miter lim="800000"/>
              <a:headEnd/>
              <a:tailEnd/>
            </a:ln>
          </p:spPr>
        </p:pic>
        <p:pic>
          <p:nvPicPr>
            <p:cNvPr id="30" name="Picture 3"/>
            <p:cNvPicPr>
              <a:picLocks noChangeAspect="1" noChangeArrowheads="1"/>
            </p:cNvPicPr>
            <p:nvPr/>
          </p:nvPicPr>
          <p:blipFill>
            <a:blip r:embed="rId2" cstate="print"/>
            <a:srcRect/>
            <a:stretch>
              <a:fillRect/>
            </a:stretch>
          </p:blipFill>
          <p:spPr bwMode="auto">
            <a:xfrm>
              <a:off x="8481392" y="2996952"/>
              <a:ext cx="1584176" cy="936104"/>
            </a:xfrm>
            <a:prstGeom prst="rect">
              <a:avLst/>
            </a:prstGeom>
            <a:noFill/>
            <a:ln w="9525">
              <a:noFill/>
              <a:miter lim="800000"/>
              <a:headEnd/>
              <a:tailEnd/>
            </a:ln>
          </p:spPr>
        </p:pic>
      </p:grpSp>
      <p:grpSp>
        <p:nvGrpSpPr>
          <p:cNvPr id="17" name="Group 27"/>
          <p:cNvGrpSpPr/>
          <p:nvPr/>
        </p:nvGrpSpPr>
        <p:grpSpPr>
          <a:xfrm>
            <a:off x="560512" y="4005064"/>
            <a:ext cx="8987228" cy="2852936"/>
            <a:chOff x="560512" y="4005064"/>
            <a:chExt cx="8987228" cy="2852936"/>
          </a:xfrm>
        </p:grpSpPr>
        <p:sp>
          <p:nvSpPr>
            <p:cNvPr id="18" name="Isosceles Triangle 17"/>
            <p:cNvSpPr/>
            <p:nvPr/>
          </p:nvSpPr>
          <p:spPr bwMode="auto">
            <a:xfrm flipV="1">
              <a:off x="5529064" y="4487885"/>
              <a:ext cx="504056" cy="194791"/>
            </a:xfrm>
            <a:prstGeom prst="triangle">
              <a:avLst/>
            </a:prstGeom>
            <a:solidFill>
              <a:srgbClr val="FFC35A"/>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AU" sz="12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19" name="Isosceles Triangle 18"/>
            <p:cNvSpPr/>
            <p:nvPr/>
          </p:nvSpPr>
          <p:spPr bwMode="auto">
            <a:xfrm flipV="1">
              <a:off x="5529064" y="5157191"/>
              <a:ext cx="504056" cy="194791"/>
            </a:xfrm>
            <a:prstGeom prst="triangle">
              <a:avLst/>
            </a:prstGeom>
            <a:solidFill>
              <a:srgbClr val="FFC35A"/>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AU" sz="12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sp>
          <p:nvSpPr>
            <p:cNvPr id="20" name="Isosceles Triangle 19"/>
            <p:cNvSpPr/>
            <p:nvPr/>
          </p:nvSpPr>
          <p:spPr bwMode="auto">
            <a:xfrm flipV="1">
              <a:off x="5529064" y="5826496"/>
              <a:ext cx="504056" cy="194791"/>
            </a:xfrm>
            <a:prstGeom prst="triangle">
              <a:avLst/>
            </a:prstGeom>
            <a:solidFill>
              <a:srgbClr val="FFC35A"/>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AU" sz="1200" b="0" i="0" u="none" strike="noStrike" kern="0" cap="none" spc="0" normalizeH="0" baseline="0" noProof="0">
                <a:ln>
                  <a:noFill/>
                </a:ln>
                <a:solidFill>
                  <a:srgbClr val="000000"/>
                </a:solidFill>
                <a:effectLst/>
                <a:uLnTx/>
                <a:uFillTx/>
                <a:latin typeface="Arial" charset="0"/>
                <a:ea typeface="ＭＳ Ｐゴシック" pitchFamily="34" charset="-128"/>
              </a:endParaRPr>
            </a:p>
          </p:txBody>
        </p:sp>
        <p:grpSp>
          <p:nvGrpSpPr>
            <p:cNvPr id="21" name="Group 26"/>
            <p:cNvGrpSpPr/>
            <p:nvPr/>
          </p:nvGrpSpPr>
          <p:grpSpPr>
            <a:xfrm>
              <a:off x="560512" y="4005064"/>
              <a:ext cx="8987228" cy="2852936"/>
              <a:chOff x="560512" y="4005064"/>
              <a:chExt cx="8987228" cy="2852936"/>
            </a:xfrm>
          </p:grpSpPr>
          <p:grpSp>
            <p:nvGrpSpPr>
              <p:cNvPr id="22" name="Group 20"/>
              <p:cNvGrpSpPr/>
              <p:nvPr/>
            </p:nvGrpSpPr>
            <p:grpSpPr>
              <a:xfrm>
                <a:off x="560512" y="4005064"/>
                <a:ext cx="8568952" cy="2550315"/>
                <a:chOff x="632520" y="3052655"/>
                <a:chExt cx="4513929" cy="2550315"/>
              </a:xfrm>
            </p:grpSpPr>
            <p:sp>
              <p:nvSpPr>
                <p:cNvPr id="25" name="Rectangle 24"/>
                <p:cNvSpPr/>
                <p:nvPr/>
              </p:nvSpPr>
              <p:spPr bwMode="auto">
                <a:xfrm>
                  <a:off x="1625679" y="3052655"/>
                  <a:ext cx="3520770" cy="534091"/>
                </a:xfrm>
                <a:prstGeom prst="rect">
                  <a:avLst/>
                </a:prstGeom>
                <a:solidFill>
                  <a:srgbClr val="FFC35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AU" sz="1400" b="0" i="0" u="none" strike="noStrike" kern="0" cap="none" spc="0" normalizeH="0" baseline="0" noProof="0" dirty="0" smtClean="0">
                      <a:ln>
                        <a:noFill/>
                      </a:ln>
                      <a:solidFill>
                        <a:srgbClr val="000000"/>
                      </a:solidFill>
                      <a:effectLst/>
                      <a:uLnTx/>
                      <a:uFillTx/>
                      <a:latin typeface="Arial" charset="0"/>
                      <a:ea typeface="ＭＳ Ｐゴシック" pitchFamily="34" charset="-128"/>
                    </a:rPr>
                    <a:t>Service provider (working for the Department) calculates average disclosed price</a:t>
                  </a:r>
                </a:p>
              </p:txBody>
            </p:sp>
            <p:sp>
              <p:nvSpPr>
                <p:cNvPr id="26" name="Rectangle 25"/>
                <p:cNvSpPr/>
                <p:nvPr/>
              </p:nvSpPr>
              <p:spPr bwMode="auto">
                <a:xfrm>
                  <a:off x="1625678" y="3721961"/>
                  <a:ext cx="3520771" cy="534091"/>
                </a:xfrm>
                <a:prstGeom prst="rect">
                  <a:avLst/>
                </a:prstGeom>
                <a:solidFill>
                  <a:srgbClr val="FFC35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AU" sz="1400" b="0" i="0" u="none" strike="noStrike" kern="0" cap="none" spc="0" normalizeH="0" baseline="0" noProof="0" dirty="0" smtClean="0">
                      <a:ln>
                        <a:noFill/>
                      </a:ln>
                      <a:solidFill>
                        <a:srgbClr val="000000"/>
                      </a:solidFill>
                      <a:effectLst/>
                      <a:uLnTx/>
                      <a:uFillTx/>
                      <a:latin typeface="Arial" charset="0"/>
                      <a:ea typeface="ＭＳ Ｐゴシック" pitchFamily="34" charset="-128"/>
                    </a:rPr>
                    <a:t>Service provider notifies the Department of price outcome</a:t>
                  </a:r>
                </a:p>
              </p:txBody>
            </p:sp>
            <p:sp>
              <p:nvSpPr>
                <p:cNvPr id="27" name="Rectangle 26"/>
                <p:cNvSpPr/>
                <p:nvPr/>
              </p:nvSpPr>
              <p:spPr bwMode="auto">
                <a:xfrm>
                  <a:off x="1618757" y="4420807"/>
                  <a:ext cx="3527692" cy="534091"/>
                </a:xfrm>
                <a:prstGeom prst="rect">
                  <a:avLst/>
                </a:prstGeom>
                <a:solidFill>
                  <a:srgbClr val="FFC35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AU" sz="1400" b="0" i="0" u="none" strike="noStrike" kern="0" cap="none" spc="0" normalizeH="0" baseline="0" noProof="0" dirty="0" smtClean="0">
                      <a:ln>
                        <a:noFill/>
                      </a:ln>
                      <a:solidFill>
                        <a:srgbClr val="000000"/>
                      </a:solidFill>
                      <a:effectLst/>
                      <a:uLnTx/>
                      <a:uFillTx/>
                      <a:latin typeface="Arial" charset="0"/>
                      <a:ea typeface="ＭＳ Ｐゴシック" pitchFamily="34" charset="-128"/>
                    </a:rPr>
                    <a:t>Department makes a determination</a:t>
                  </a:r>
                </a:p>
              </p:txBody>
            </p:sp>
            <p:sp>
              <p:nvSpPr>
                <p:cNvPr id="28" name="Rectangle 27"/>
                <p:cNvSpPr/>
                <p:nvPr/>
              </p:nvSpPr>
              <p:spPr bwMode="auto">
                <a:xfrm>
                  <a:off x="1618757" y="5068879"/>
                  <a:ext cx="3527692" cy="534091"/>
                </a:xfrm>
                <a:prstGeom prst="rect">
                  <a:avLst/>
                </a:prstGeom>
                <a:solidFill>
                  <a:srgbClr val="FFC35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AU" sz="1400" b="0" i="0" u="none" strike="noStrike" kern="0" cap="none" spc="0" normalizeH="0" baseline="0" noProof="0" dirty="0" smtClean="0">
                      <a:ln>
                        <a:noFill/>
                      </a:ln>
                      <a:solidFill>
                        <a:srgbClr val="000000"/>
                      </a:solidFill>
                      <a:effectLst/>
                      <a:uLnTx/>
                      <a:uFillTx/>
                      <a:latin typeface="Arial" charset="0"/>
                      <a:ea typeface="ＭＳ Ｐゴシック" pitchFamily="34" charset="-128"/>
                    </a:rPr>
                    <a:t>Scheduled reduction</a:t>
                  </a:r>
                </a:p>
              </p:txBody>
            </p:sp>
            <p:sp>
              <p:nvSpPr>
                <p:cNvPr id="31" name="Rectangle 30"/>
                <p:cNvSpPr/>
                <p:nvPr/>
              </p:nvSpPr>
              <p:spPr bwMode="auto">
                <a:xfrm>
                  <a:off x="632520" y="3052655"/>
                  <a:ext cx="873334" cy="2540885"/>
                </a:xfrm>
                <a:prstGeom prst="rect">
                  <a:avLst/>
                </a:prstGeom>
                <a:solidFill>
                  <a:srgbClr val="FFE07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AU" sz="1400" b="0" i="0" u="none" strike="noStrike" kern="0" cap="none" spc="0" normalizeH="0" baseline="0" noProof="0" dirty="0" smtClean="0">
                      <a:ln>
                        <a:noFill/>
                      </a:ln>
                      <a:solidFill>
                        <a:srgbClr val="000000"/>
                      </a:solidFill>
                      <a:effectLst/>
                      <a:uLnTx/>
                      <a:uFillTx/>
                      <a:latin typeface="Arial" charset="0"/>
                      <a:ea typeface="ＭＳ Ｐゴシック" pitchFamily="34" charset="-128"/>
                    </a:rPr>
                    <a:t>Minimum 6 months</a:t>
                  </a:r>
                </a:p>
              </p:txBody>
            </p:sp>
          </p:grpSp>
          <p:pic>
            <p:nvPicPr>
              <p:cNvPr id="23" name="Picture 3"/>
              <p:cNvPicPr>
                <a:picLocks noChangeAspect="1" noChangeArrowheads="1"/>
              </p:cNvPicPr>
              <p:nvPr/>
            </p:nvPicPr>
            <p:blipFill>
              <a:blip r:embed="rId2" cstate="print"/>
              <a:srcRect/>
              <a:stretch>
                <a:fillRect/>
              </a:stretch>
            </p:blipFill>
            <p:spPr bwMode="auto">
              <a:xfrm>
                <a:off x="8199964" y="4653136"/>
                <a:ext cx="1218597" cy="720080"/>
              </a:xfrm>
              <a:prstGeom prst="rect">
                <a:avLst/>
              </a:prstGeom>
              <a:noFill/>
              <a:ln w="9525">
                <a:noFill/>
                <a:miter lim="800000"/>
                <a:headEnd/>
                <a:tailEnd/>
              </a:ln>
            </p:spPr>
          </p:pic>
          <p:pic>
            <p:nvPicPr>
              <p:cNvPr id="24" name="Picture 3"/>
              <p:cNvPicPr>
                <a:picLocks noChangeAspect="1" noChangeArrowheads="1"/>
              </p:cNvPicPr>
              <p:nvPr/>
            </p:nvPicPr>
            <p:blipFill>
              <a:blip r:embed="rId2" cstate="print"/>
              <a:srcRect/>
              <a:stretch>
                <a:fillRect/>
              </a:stretch>
            </p:blipFill>
            <p:spPr bwMode="auto">
              <a:xfrm>
                <a:off x="8121352" y="6015135"/>
                <a:ext cx="1426388" cy="842865"/>
              </a:xfrm>
              <a:prstGeom prst="rect">
                <a:avLst/>
              </a:prstGeom>
              <a:noFill/>
              <a:ln w="9525">
                <a:noFill/>
                <a:miter lim="800000"/>
                <a:headEnd/>
                <a:tailEnd/>
              </a:ln>
            </p:spPr>
          </p:pic>
        </p:grpSp>
      </p:grpSp>
    </p:spTree>
  </p:cSld>
  <p:clrMapOvr>
    <a:masterClrMapping/>
  </p:clrMapOvr>
  <p:transition spd="slow" advTm="60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0-#ppt_w/2"/>
                                          </p:val>
                                        </p:tav>
                                        <p:tav tm="100000">
                                          <p:val>
                                            <p:strVal val="#ppt_x"/>
                                          </p:val>
                                        </p:tav>
                                      </p:tavLst>
                                    </p:anim>
                                    <p:anim calcmode="lin" valueType="num">
                                      <p:cBhvr additive="base">
                                        <p:cTn id="8" dur="5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0" fill="hold"/>
                                        <p:tgtEl>
                                          <p:spTgt spid="17"/>
                                        </p:tgtEl>
                                        <p:attrNameLst>
                                          <p:attrName>ppt_x</p:attrName>
                                        </p:attrNameLst>
                                      </p:cBhvr>
                                      <p:tavLst>
                                        <p:tav tm="0">
                                          <p:val>
                                            <p:strVal val="0-#ppt_w/2"/>
                                          </p:val>
                                        </p:tav>
                                        <p:tav tm="100000">
                                          <p:val>
                                            <p:strVal val="#ppt_x"/>
                                          </p:val>
                                        </p:tav>
                                      </p:tavLst>
                                    </p:anim>
                                    <p:anim calcmode="lin" valueType="num">
                                      <p:cBhvr additive="base">
                                        <p:cTn id="14" dur="5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xit" presetSubtype="2" fill="hold" nodeType="clickEffect">
                                  <p:stCondLst>
                                    <p:cond delay="0"/>
                                  </p:stCondLst>
                                  <p:childTnLst>
                                    <p:anim calcmode="lin" valueType="num">
                                      <p:cBhvr additive="base">
                                        <p:cTn id="18" dur="5000"/>
                                        <p:tgtEl>
                                          <p:spTgt spid="3"/>
                                        </p:tgtEl>
                                        <p:attrNameLst>
                                          <p:attrName>ppt_x</p:attrName>
                                        </p:attrNameLst>
                                      </p:cBhvr>
                                      <p:tavLst>
                                        <p:tav tm="0">
                                          <p:val>
                                            <p:strVal val="ppt_x"/>
                                          </p:val>
                                        </p:tav>
                                        <p:tav tm="100000">
                                          <p:val>
                                            <p:strVal val="1+ppt_w/2"/>
                                          </p:val>
                                        </p:tav>
                                      </p:tavLst>
                                    </p:anim>
                                    <p:anim calcmode="lin" valueType="num">
                                      <p:cBhvr additive="base">
                                        <p:cTn id="19" dur="5000"/>
                                        <p:tgtEl>
                                          <p:spTgt spid="3"/>
                                        </p:tgtEl>
                                        <p:attrNameLst>
                                          <p:attrName>ppt_y</p:attrName>
                                        </p:attrNameLst>
                                      </p:cBhvr>
                                      <p:tavLst>
                                        <p:tav tm="0">
                                          <p:val>
                                            <p:strVal val="ppt_y"/>
                                          </p:val>
                                        </p:tav>
                                        <p:tav tm="100000">
                                          <p:val>
                                            <p:strVal val="ppt_y"/>
                                          </p:val>
                                        </p:tav>
                                      </p:tavLst>
                                    </p:anim>
                                    <p:set>
                                      <p:cBhvr>
                                        <p:cTn id="20" dur="1" fill="hold">
                                          <p:stCondLst>
                                            <p:cond delay="4999"/>
                                          </p:stCondLst>
                                        </p:cTn>
                                        <p:tgtEl>
                                          <p:spTgt spid="3"/>
                                        </p:tgtEl>
                                        <p:attrNameLst>
                                          <p:attrName>style.visibility</p:attrName>
                                        </p:attrNameLst>
                                      </p:cBhvr>
                                      <p:to>
                                        <p:strVal val="hidden"/>
                                      </p:to>
                                    </p:set>
                                  </p:childTnLst>
                                </p:cTn>
                              </p:par>
                              <p:par>
                                <p:cTn id="21" presetID="7" presetClass="exit" presetSubtype="2" fill="hold" nodeType="withEffect">
                                  <p:stCondLst>
                                    <p:cond delay="0"/>
                                  </p:stCondLst>
                                  <p:childTnLst>
                                    <p:anim calcmode="lin" valueType="num">
                                      <p:cBhvr additive="base">
                                        <p:cTn id="22" dur="5000"/>
                                        <p:tgtEl>
                                          <p:spTgt spid="17"/>
                                        </p:tgtEl>
                                        <p:attrNameLst>
                                          <p:attrName>ppt_x</p:attrName>
                                        </p:attrNameLst>
                                      </p:cBhvr>
                                      <p:tavLst>
                                        <p:tav tm="0">
                                          <p:val>
                                            <p:strVal val="ppt_x"/>
                                          </p:val>
                                        </p:tav>
                                        <p:tav tm="100000">
                                          <p:val>
                                            <p:strVal val="1+ppt_w/2"/>
                                          </p:val>
                                        </p:tav>
                                      </p:tavLst>
                                    </p:anim>
                                    <p:anim calcmode="lin" valueType="num">
                                      <p:cBhvr additive="base">
                                        <p:cTn id="23" dur="5000"/>
                                        <p:tgtEl>
                                          <p:spTgt spid="17"/>
                                        </p:tgtEl>
                                        <p:attrNameLst>
                                          <p:attrName>ppt_y</p:attrName>
                                        </p:attrNameLst>
                                      </p:cBhvr>
                                      <p:tavLst>
                                        <p:tav tm="0">
                                          <p:val>
                                            <p:strVal val="ppt_y"/>
                                          </p:val>
                                        </p:tav>
                                        <p:tav tm="100000">
                                          <p:val>
                                            <p:strVal val="ppt_y"/>
                                          </p:val>
                                        </p:tav>
                                      </p:tavLst>
                                    </p:anim>
                                    <p:set>
                                      <p:cBhvr>
                                        <p:cTn id="24" dur="1" fill="hold">
                                          <p:stCondLst>
                                            <p:cond delay="4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579021"/>
            <a:ext cx="6913563" cy="338554"/>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smtClean="0"/>
              <a:t>Current efforts to reduce prices don’t go far enough</a:t>
            </a:r>
            <a:endParaRPr lang="en-AU" sz="2200" dirty="0"/>
          </a:p>
        </p:txBody>
      </p:sp>
      <p:sp>
        <p:nvSpPr>
          <p:cNvPr id="30722"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7" name="Table 6"/>
          <p:cNvGraphicFramePr>
            <a:graphicFrameLocks noGrp="1"/>
          </p:cNvGraphicFramePr>
          <p:nvPr>
            <p:extLst>
              <p:ext uri="{D42A27DB-BD31-4B8C-83A1-F6EECF244321}">
                <p14:modId xmlns:p14="http://schemas.microsoft.com/office/powerpoint/2010/main" xmlns="" val="4201122728"/>
              </p:ext>
            </p:extLst>
          </p:nvPr>
        </p:nvGraphicFramePr>
        <p:xfrm>
          <a:off x="631825" y="1253331"/>
          <a:ext cx="8629114" cy="182880"/>
        </p:xfrm>
        <a:graphic>
          <a:graphicData uri="http://schemas.openxmlformats.org/drawingml/2006/table">
            <a:tbl>
              <a:tblPr firstRow="1" firstCol="1" bandRow="1"/>
              <a:tblGrid>
                <a:gridCol w="8629114"/>
              </a:tblGrid>
              <a:tr h="0">
                <a:tc>
                  <a:txBody>
                    <a:bodyPr/>
                    <a:lstStyle/>
                    <a:p>
                      <a:r>
                        <a:rPr lang="en-AU" sz="1200" b="1" kern="1200" dirty="0" smtClean="0">
                          <a:solidFill>
                            <a:schemeClr val="bg1">
                              <a:lumMod val="50000"/>
                            </a:schemeClr>
                          </a:solidFill>
                          <a:effectLst/>
                          <a:latin typeface="Arial"/>
                          <a:ea typeface="Times New Roman"/>
                          <a:cs typeface="+mn-cs"/>
                        </a:rPr>
                        <a:t>Current prices for drugs targeted for price disclosure</a:t>
                      </a:r>
                      <a:endParaRPr lang="en-AU" sz="1200" b="1" kern="1200" dirty="0">
                        <a:solidFill>
                          <a:schemeClr val="bg1">
                            <a:lumMod val="50000"/>
                          </a:schemeClr>
                        </a:solidFill>
                        <a:effectLst/>
                        <a:latin typeface="Arial"/>
                        <a:ea typeface="Times New Roman"/>
                        <a:cs typeface="+mn-cs"/>
                      </a:endParaRPr>
                    </a:p>
                  </a:txBody>
                  <a:tcPr marL="0" marR="0" marT="0" marB="0">
                    <a:lnL>
                      <a:noFill/>
                    </a:lnL>
                    <a:lnR>
                      <a:noFill/>
                    </a:lnR>
                    <a:lnT>
                      <a:noFill/>
                    </a:lnT>
                    <a:lnB>
                      <a:noFill/>
                    </a:lnB>
                  </a:tcPr>
                </a:tc>
              </a:tr>
            </a:tbl>
          </a:graphicData>
        </a:graphic>
      </p:graphicFrame>
      <p:sp>
        <p:nvSpPr>
          <p:cNvPr id="8" name="Rectangle 7"/>
          <p:cNvSpPr/>
          <p:nvPr/>
        </p:nvSpPr>
        <p:spPr>
          <a:xfrm>
            <a:off x="632520" y="6381328"/>
            <a:ext cx="8455025" cy="276999"/>
          </a:xfrm>
          <a:prstGeom prst="rect">
            <a:avLst/>
          </a:prstGeom>
        </p:spPr>
        <p:txBody>
          <a:bodyPr wrap="square">
            <a:spAutoFit/>
          </a:bodyPr>
          <a:lstStyle/>
          <a:p>
            <a:r>
              <a:rPr lang="en-AU" sz="1200" i="1" dirty="0" smtClean="0"/>
              <a:t>Source</a:t>
            </a:r>
            <a:r>
              <a:rPr lang="en-AU" sz="1200" i="1" dirty="0"/>
              <a:t>: </a:t>
            </a:r>
            <a:r>
              <a:rPr lang="en-AU" sz="1200" i="1" dirty="0" smtClean="0"/>
              <a:t>Grattan Institute analysis. Note: “</a:t>
            </a:r>
            <a:r>
              <a:rPr lang="en-AU" sz="1200" i="1" dirty="0" err="1" smtClean="0"/>
              <a:t>Amoxycillin</a:t>
            </a:r>
            <a:r>
              <a:rPr lang="en-AU" sz="1200" i="1" dirty="0" smtClean="0"/>
              <a:t> +” is </a:t>
            </a:r>
            <a:r>
              <a:rPr lang="en-AU" sz="1200" i="1" dirty="0" err="1" smtClean="0"/>
              <a:t>amoxycillin</a:t>
            </a:r>
            <a:r>
              <a:rPr lang="en-AU" sz="1200" i="1" dirty="0" smtClean="0"/>
              <a:t> with </a:t>
            </a:r>
            <a:r>
              <a:rPr lang="en-AU" sz="1200" i="1" dirty="0" err="1" smtClean="0"/>
              <a:t>clavulanic</a:t>
            </a:r>
            <a:r>
              <a:rPr lang="en-AU" sz="1200" i="1" dirty="0" smtClean="0"/>
              <a:t> acid.  </a:t>
            </a:r>
            <a:endParaRPr lang="en-AU" sz="1200" dirty="0"/>
          </a:p>
        </p:txBody>
      </p:sp>
      <p:graphicFrame>
        <p:nvGraphicFramePr>
          <p:cNvPr id="10" name="Chart 9"/>
          <p:cNvGraphicFramePr/>
          <p:nvPr>
            <p:extLst>
              <p:ext uri="{D42A27DB-BD31-4B8C-83A1-F6EECF244321}">
                <p14:modId xmlns:p14="http://schemas.microsoft.com/office/powerpoint/2010/main" xmlns="" val="958171523"/>
              </p:ext>
            </p:extLst>
          </p:nvPr>
        </p:nvGraphicFramePr>
        <p:xfrm>
          <a:off x="560512" y="1685924"/>
          <a:ext cx="8695945" cy="469540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
          <p:cNvSpPr txBox="1"/>
          <p:nvPr/>
        </p:nvSpPr>
        <p:spPr>
          <a:xfrm>
            <a:off x="6681192" y="1700808"/>
            <a:ext cx="2765773" cy="86797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400"/>
              </a:spcAft>
            </a:pPr>
            <a:r>
              <a:rPr lang="en-AU" sz="1400" dirty="0" smtClean="0"/>
              <a:t>Price in 2011-12</a:t>
            </a:r>
          </a:p>
        </p:txBody>
      </p:sp>
      <p:sp>
        <p:nvSpPr>
          <p:cNvPr id="13" name="Rectangle 12"/>
          <p:cNvSpPr/>
          <p:nvPr/>
        </p:nvSpPr>
        <p:spPr bwMode="auto">
          <a:xfrm>
            <a:off x="6554820" y="1789194"/>
            <a:ext cx="132632" cy="132632"/>
          </a:xfrm>
          <a:prstGeom prst="rect">
            <a:avLst/>
          </a:prstGeom>
          <a:solidFill>
            <a:schemeClr val="accent2"/>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34" charset="-128"/>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579021"/>
            <a:ext cx="6913563" cy="338554"/>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smtClean="0"/>
              <a:t>Current efforts to reduce prices don’t go far enough</a:t>
            </a:r>
            <a:endParaRPr lang="en-AU" sz="2200" dirty="0"/>
          </a:p>
        </p:txBody>
      </p:sp>
      <p:sp>
        <p:nvSpPr>
          <p:cNvPr id="30722"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7" name="Table 6"/>
          <p:cNvGraphicFramePr>
            <a:graphicFrameLocks noGrp="1"/>
          </p:cNvGraphicFramePr>
          <p:nvPr>
            <p:extLst>
              <p:ext uri="{D42A27DB-BD31-4B8C-83A1-F6EECF244321}">
                <p14:modId xmlns:p14="http://schemas.microsoft.com/office/powerpoint/2010/main" xmlns="" val="4201122728"/>
              </p:ext>
            </p:extLst>
          </p:nvPr>
        </p:nvGraphicFramePr>
        <p:xfrm>
          <a:off x="631825" y="1253331"/>
          <a:ext cx="8629114" cy="182880"/>
        </p:xfrm>
        <a:graphic>
          <a:graphicData uri="http://schemas.openxmlformats.org/drawingml/2006/table">
            <a:tbl>
              <a:tblPr firstRow="1" firstCol="1" bandRow="1"/>
              <a:tblGrid>
                <a:gridCol w="8629114"/>
              </a:tblGrid>
              <a:tr h="0">
                <a:tc>
                  <a:txBody>
                    <a:bodyPr/>
                    <a:lstStyle/>
                    <a:p>
                      <a:r>
                        <a:rPr lang="en-AU" sz="1200" b="1" kern="1200" dirty="0" smtClean="0">
                          <a:solidFill>
                            <a:schemeClr val="bg1">
                              <a:lumMod val="50000"/>
                            </a:schemeClr>
                          </a:solidFill>
                          <a:effectLst/>
                          <a:latin typeface="Arial"/>
                          <a:ea typeface="Times New Roman"/>
                          <a:cs typeface="+mn-cs"/>
                        </a:rPr>
                        <a:t>Price disclosure brings some drug</a:t>
                      </a:r>
                      <a:r>
                        <a:rPr lang="en-AU" sz="1200" b="1" kern="1200" baseline="0" dirty="0" smtClean="0">
                          <a:solidFill>
                            <a:schemeClr val="bg1">
                              <a:lumMod val="50000"/>
                            </a:schemeClr>
                          </a:solidFill>
                          <a:effectLst/>
                          <a:latin typeface="Arial"/>
                          <a:ea typeface="Times New Roman"/>
                          <a:cs typeface="+mn-cs"/>
                        </a:rPr>
                        <a:t> prices down....</a:t>
                      </a:r>
                      <a:endParaRPr lang="en-AU" sz="1200" b="1" kern="1200" dirty="0">
                        <a:solidFill>
                          <a:schemeClr val="bg1">
                            <a:lumMod val="50000"/>
                          </a:schemeClr>
                        </a:solidFill>
                        <a:effectLst/>
                        <a:latin typeface="Arial"/>
                        <a:ea typeface="Times New Roman"/>
                        <a:cs typeface="+mn-cs"/>
                      </a:endParaRPr>
                    </a:p>
                  </a:txBody>
                  <a:tcPr marL="0" marR="0" marT="0" marB="0">
                    <a:lnL>
                      <a:noFill/>
                    </a:lnL>
                    <a:lnR>
                      <a:noFill/>
                    </a:lnR>
                    <a:lnT>
                      <a:noFill/>
                    </a:lnT>
                    <a:lnB>
                      <a:noFill/>
                    </a:lnB>
                  </a:tcPr>
                </a:tc>
              </a:tr>
            </a:tbl>
          </a:graphicData>
        </a:graphic>
      </p:graphicFrame>
      <p:sp>
        <p:nvSpPr>
          <p:cNvPr id="8" name="Rectangle 7"/>
          <p:cNvSpPr/>
          <p:nvPr/>
        </p:nvSpPr>
        <p:spPr>
          <a:xfrm>
            <a:off x="632520" y="6381328"/>
            <a:ext cx="8455025" cy="276999"/>
          </a:xfrm>
          <a:prstGeom prst="rect">
            <a:avLst/>
          </a:prstGeom>
        </p:spPr>
        <p:txBody>
          <a:bodyPr wrap="square">
            <a:spAutoFit/>
          </a:bodyPr>
          <a:lstStyle/>
          <a:p>
            <a:r>
              <a:rPr lang="en-AU" sz="1200" i="1" dirty="0" smtClean="0"/>
              <a:t>Source</a:t>
            </a:r>
            <a:r>
              <a:rPr lang="en-AU" sz="1200" i="1" dirty="0"/>
              <a:t>: </a:t>
            </a:r>
            <a:r>
              <a:rPr lang="en-AU" sz="1200" i="1" dirty="0" smtClean="0"/>
              <a:t>Grattan Institute analysis. Note: “</a:t>
            </a:r>
            <a:r>
              <a:rPr lang="en-AU" sz="1200" i="1" dirty="0" err="1" smtClean="0"/>
              <a:t>Amoxycillin</a:t>
            </a:r>
            <a:r>
              <a:rPr lang="en-AU" sz="1200" i="1" dirty="0" smtClean="0"/>
              <a:t> +” is </a:t>
            </a:r>
            <a:r>
              <a:rPr lang="en-AU" sz="1200" i="1" dirty="0" err="1" smtClean="0"/>
              <a:t>amoxycillin</a:t>
            </a:r>
            <a:r>
              <a:rPr lang="en-AU" sz="1200" i="1" dirty="0" smtClean="0"/>
              <a:t> with </a:t>
            </a:r>
            <a:r>
              <a:rPr lang="en-AU" sz="1200" i="1" dirty="0" err="1" smtClean="0"/>
              <a:t>clavulanic</a:t>
            </a:r>
            <a:r>
              <a:rPr lang="en-AU" sz="1200" i="1" dirty="0" smtClean="0"/>
              <a:t> acid.  </a:t>
            </a:r>
            <a:endParaRPr lang="en-AU" sz="1200" dirty="0"/>
          </a:p>
        </p:txBody>
      </p:sp>
      <p:graphicFrame>
        <p:nvGraphicFramePr>
          <p:cNvPr id="10" name="Chart 9"/>
          <p:cNvGraphicFramePr/>
          <p:nvPr>
            <p:extLst>
              <p:ext uri="{D42A27DB-BD31-4B8C-83A1-F6EECF244321}">
                <p14:modId xmlns:p14="http://schemas.microsoft.com/office/powerpoint/2010/main" xmlns="" val="958171523"/>
              </p:ext>
            </p:extLst>
          </p:nvPr>
        </p:nvGraphicFramePr>
        <p:xfrm>
          <a:off x="560512" y="1685924"/>
          <a:ext cx="8695945" cy="469540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
          <p:cNvSpPr txBox="1"/>
          <p:nvPr/>
        </p:nvSpPr>
        <p:spPr>
          <a:xfrm>
            <a:off x="6681192" y="1700808"/>
            <a:ext cx="2765773" cy="86797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400"/>
              </a:spcAft>
            </a:pPr>
            <a:r>
              <a:rPr lang="en-AU" sz="1400" dirty="0" smtClean="0"/>
              <a:t>Price in 2011-12</a:t>
            </a:r>
          </a:p>
          <a:p>
            <a:pPr>
              <a:spcAft>
                <a:spcPts val="400"/>
              </a:spcAft>
            </a:pPr>
            <a:r>
              <a:rPr lang="en-AU" sz="1400" dirty="0" smtClean="0"/>
              <a:t>Price after April 2013 reduction</a:t>
            </a:r>
          </a:p>
        </p:txBody>
      </p:sp>
      <p:sp>
        <p:nvSpPr>
          <p:cNvPr id="13" name="Rectangle 12"/>
          <p:cNvSpPr/>
          <p:nvPr/>
        </p:nvSpPr>
        <p:spPr bwMode="auto">
          <a:xfrm>
            <a:off x="6554820" y="1789194"/>
            <a:ext cx="132632" cy="132632"/>
          </a:xfrm>
          <a:prstGeom prst="rect">
            <a:avLst/>
          </a:prstGeom>
          <a:solidFill>
            <a:schemeClr val="accent2"/>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4" name="Rectangle 13"/>
          <p:cNvSpPr/>
          <p:nvPr/>
        </p:nvSpPr>
        <p:spPr bwMode="auto">
          <a:xfrm>
            <a:off x="6554820" y="2045591"/>
            <a:ext cx="132632" cy="132632"/>
          </a:xfrm>
          <a:prstGeom prst="rect">
            <a:avLst/>
          </a:prstGeom>
          <a:solidFill>
            <a:schemeClr val="accent3"/>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34" charset="-128"/>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579021"/>
            <a:ext cx="6913563" cy="338554"/>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smtClean="0"/>
              <a:t>Current efforts to reduce prices don’t go far enough</a:t>
            </a:r>
            <a:endParaRPr lang="en-AU" sz="2200" dirty="0"/>
          </a:p>
        </p:txBody>
      </p:sp>
      <p:sp>
        <p:nvSpPr>
          <p:cNvPr id="30722"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7" name="Table 6"/>
          <p:cNvGraphicFramePr>
            <a:graphicFrameLocks noGrp="1"/>
          </p:cNvGraphicFramePr>
          <p:nvPr>
            <p:extLst>
              <p:ext uri="{D42A27DB-BD31-4B8C-83A1-F6EECF244321}">
                <p14:modId xmlns:p14="http://schemas.microsoft.com/office/powerpoint/2010/main" xmlns="" val="4201122728"/>
              </p:ext>
            </p:extLst>
          </p:nvPr>
        </p:nvGraphicFramePr>
        <p:xfrm>
          <a:off x="631825" y="1253331"/>
          <a:ext cx="8629114" cy="182880"/>
        </p:xfrm>
        <a:graphic>
          <a:graphicData uri="http://schemas.openxmlformats.org/drawingml/2006/table">
            <a:tbl>
              <a:tblPr firstRow="1" firstCol="1" bandRow="1"/>
              <a:tblGrid>
                <a:gridCol w="8629114"/>
              </a:tblGrid>
              <a:tr h="0">
                <a:tc>
                  <a:txBody>
                    <a:bodyPr/>
                    <a:lstStyle/>
                    <a:p>
                      <a:r>
                        <a:rPr lang="en-AU" sz="1200" b="1" kern="1200" dirty="0" smtClean="0">
                          <a:solidFill>
                            <a:schemeClr val="bg1">
                              <a:lumMod val="50000"/>
                            </a:schemeClr>
                          </a:solidFill>
                          <a:effectLst/>
                          <a:latin typeface="Arial"/>
                          <a:ea typeface="Times New Roman"/>
                          <a:cs typeface="+mn-cs"/>
                        </a:rPr>
                        <a:t>But benchmarking would save a lot more money</a:t>
                      </a:r>
                      <a:endParaRPr lang="en-AU" sz="1200" b="1" kern="1200" dirty="0">
                        <a:solidFill>
                          <a:schemeClr val="bg1">
                            <a:lumMod val="50000"/>
                          </a:schemeClr>
                        </a:solidFill>
                        <a:effectLst/>
                        <a:latin typeface="Arial"/>
                        <a:ea typeface="Times New Roman"/>
                        <a:cs typeface="+mn-cs"/>
                      </a:endParaRPr>
                    </a:p>
                  </a:txBody>
                  <a:tcPr marL="0" marR="0" marT="0" marB="0">
                    <a:lnL>
                      <a:noFill/>
                    </a:lnL>
                    <a:lnR>
                      <a:noFill/>
                    </a:lnR>
                    <a:lnT>
                      <a:noFill/>
                    </a:lnT>
                    <a:lnB>
                      <a:noFill/>
                    </a:lnB>
                  </a:tcPr>
                </a:tc>
              </a:tr>
            </a:tbl>
          </a:graphicData>
        </a:graphic>
      </p:graphicFrame>
      <p:sp>
        <p:nvSpPr>
          <p:cNvPr id="8" name="Rectangle 7"/>
          <p:cNvSpPr/>
          <p:nvPr/>
        </p:nvSpPr>
        <p:spPr>
          <a:xfrm>
            <a:off x="632520" y="6381328"/>
            <a:ext cx="8455025" cy="276999"/>
          </a:xfrm>
          <a:prstGeom prst="rect">
            <a:avLst/>
          </a:prstGeom>
        </p:spPr>
        <p:txBody>
          <a:bodyPr wrap="square">
            <a:spAutoFit/>
          </a:bodyPr>
          <a:lstStyle/>
          <a:p>
            <a:r>
              <a:rPr lang="en-AU" sz="1200" i="1" dirty="0" smtClean="0"/>
              <a:t>Source</a:t>
            </a:r>
            <a:r>
              <a:rPr lang="en-AU" sz="1200" i="1" dirty="0"/>
              <a:t>: </a:t>
            </a:r>
            <a:r>
              <a:rPr lang="en-AU" sz="1200" i="1" dirty="0" smtClean="0"/>
              <a:t>Grattan Institute analysis. Note: “</a:t>
            </a:r>
            <a:r>
              <a:rPr lang="en-AU" sz="1200" i="1" dirty="0" err="1" smtClean="0"/>
              <a:t>Amoxycillin</a:t>
            </a:r>
            <a:r>
              <a:rPr lang="en-AU" sz="1200" i="1" dirty="0" smtClean="0"/>
              <a:t> +” is </a:t>
            </a:r>
            <a:r>
              <a:rPr lang="en-AU" sz="1200" i="1" dirty="0" err="1" smtClean="0"/>
              <a:t>amoxycillin</a:t>
            </a:r>
            <a:r>
              <a:rPr lang="en-AU" sz="1200" i="1" dirty="0" smtClean="0"/>
              <a:t> with </a:t>
            </a:r>
            <a:r>
              <a:rPr lang="en-AU" sz="1200" i="1" dirty="0" err="1" smtClean="0"/>
              <a:t>clavulanic</a:t>
            </a:r>
            <a:r>
              <a:rPr lang="en-AU" sz="1200" i="1" dirty="0" smtClean="0"/>
              <a:t> acid.  </a:t>
            </a:r>
            <a:endParaRPr lang="en-AU" sz="1200" dirty="0"/>
          </a:p>
        </p:txBody>
      </p:sp>
      <p:graphicFrame>
        <p:nvGraphicFramePr>
          <p:cNvPr id="10" name="Chart 9"/>
          <p:cNvGraphicFramePr/>
          <p:nvPr>
            <p:extLst>
              <p:ext uri="{D42A27DB-BD31-4B8C-83A1-F6EECF244321}">
                <p14:modId xmlns:p14="http://schemas.microsoft.com/office/powerpoint/2010/main" xmlns="" val="958171523"/>
              </p:ext>
            </p:extLst>
          </p:nvPr>
        </p:nvGraphicFramePr>
        <p:xfrm>
          <a:off x="560512" y="1685924"/>
          <a:ext cx="8695945" cy="4695404"/>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
          <p:cNvSpPr txBox="1"/>
          <p:nvPr/>
        </p:nvSpPr>
        <p:spPr>
          <a:xfrm>
            <a:off x="6681192" y="1700808"/>
            <a:ext cx="2765773" cy="867974"/>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400"/>
              </a:spcAft>
            </a:pPr>
            <a:r>
              <a:rPr lang="en-AU" sz="1400" dirty="0" smtClean="0"/>
              <a:t>Price in 2011-12</a:t>
            </a:r>
          </a:p>
          <a:p>
            <a:pPr>
              <a:spcAft>
                <a:spcPts val="400"/>
              </a:spcAft>
            </a:pPr>
            <a:r>
              <a:rPr lang="en-AU" sz="1400" dirty="0" smtClean="0"/>
              <a:t>Price after April 2013 reduction</a:t>
            </a:r>
          </a:p>
          <a:p>
            <a:pPr>
              <a:spcAft>
                <a:spcPts val="400"/>
              </a:spcAft>
            </a:pPr>
            <a:r>
              <a:rPr lang="en-AU" sz="1400" dirty="0" smtClean="0"/>
              <a:t>Benchmark price</a:t>
            </a:r>
            <a:endParaRPr lang="en-AU" sz="1400" dirty="0"/>
          </a:p>
        </p:txBody>
      </p:sp>
      <p:sp>
        <p:nvSpPr>
          <p:cNvPr id="13" name="Rectangle 12"/>
          <p:cNvSpPr/>
          <p:nvPr/>
        </p:nvSpPr>
        <p:spPr bwMode="auto">
          <a:xfrm>
            <a:off x="6554820" y="1789194"/>
            <a:ext cx="132632" cy="132632"/>
          </a:xfrm>
          <a:prstGeom prst="rect">
            <a:avLst/>
          </a:prstGeom>
          <a:solidFill>
            <a:schemeClr val="accent2"/>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4" name="Rectangle 13"/>
          <p:cNvSpPr/>
          <p:nvPr/>
        </p:nvSpPr>
        <p:spPr bwMode="auto">
          <a:xfrm>
            <a:off x="6554820" y="2045591"/>
            <a:ext cx="132632" cy="132632"/>
          </a:xfrm>
          <a:prstGeom prst="rect">
            <a:avLst/>
          </a:prstGeom>
          <a:solidFill>
            <a:schemeClr val="accent3"/>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34" charset="-128"/>
            </a:endParaRPr>
          </a:p>
        </p:txBody>
      </p:sp>
      <p:sp>
        <p:nvSpPr>
          <p:cNvPr id="15" name="Rectangle 14"/>
          <p:cNvSpPr/>
          <p:nvPr/>
        </p:nvSpPr>
        <p:spPr bwMode="auto">
          <a:xfrm rot="2700000">
            <a:off x="6558870" y="2315319"/>
            <a:ext cx="133039" cy="132632"/>
          </a:xfrm>
          <a:prstGeom prst="rect">
            <a:avLst/>
          </a:prstGeom>
          <a:solidFill>
            <a:schemeClr val="bg2"/>
          </a:solidFill>
          <a:ln w="9525" cap="flat" cmpd="sng" algn="ctr">
            <a:noFill/>
            <a:prstDash val="solid"/>
            <a:round/>
            <a:headEnd type="none" w="med" len="med"/>
            <a:tailEnd type="none" w="med" len="med"/>
          </a:ln>
          <a:effectLst/>
        </p:spPr>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2400" b="0" i="0" u="none" strike="noStrike" cap="none" normalizeH="0" baseline="0" smtClean="0">
              <a:ln>
                <a:noFill/>
              </a:ln>
              <a:solidFill>
                <a:schemeClr val="tx1"/>
              </a:solidFill>
              <a:effectLst/>
              <a:latin typeface="Arial" charset="0"/>
              <a:ea typeface="ＭＳ Ｐゴシック" pitchFamily="34" charset="-128"/>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579021"/>
            <a:ext cx="6913563" cy="338554"/>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a:t>The current flawed process - 1</a:t>
            </a:r>
          </a:p>
        </p:txBody>
      </p:sp>
      <p:pic>
        <p:nvPicPr>
          <p:cNvPr id="21506" name="Picture 13"/>
          <p:cNvPicPr>
            <a:picLocks noChangeAspect="1" noChangeArrowheads="1"/>
          </p:cNvPicPr>
          <p:nvPr/>
        </p:nvPicPr>
        <p:blipFill>
          <a:blip r:embed="rId2" cstate="print"/>
          <a:srcRect b="2351"/>
          <a:stretch>
            <a:fillRect/>
          </a:stretch>
        </p:blipFill>
        <p:spPr bwMode="auto">
          <a:xfrm>
            <a:off x="3041934" y="1484784"/>
            <a:ext cx="4063341" cy="4504149"/>
          </a:xfrm>
          <a:prstGeom prst="rect">
            <a:avLst/>
          </a:prstGeom>
          <a:noFill/>
          <a:ln w="9525">
            <a:noFill/>
            <a:miter lim="800000"/>
            <a:headEnd/>
            <a:tailEnd/>
          </a:ln>
        </p:spPr>
      </p:pic>
      <p:sp>
        <p:nvSpPr>
          <p:cNvPr id="5" name="TextBox 4"/>
          <p:cNvSpPr txBox="1"/>
          <p:nvPr/>
        </p:nvSpPr>
        <p:spPr>
          <a:xfrm>
            <a:off x="632520" y="1377350"/>
            <a:ext cx="2160240" cy="3139321"/>
          </a:xfrm>
          <a:prstGeom prst="rect">
            <a:avLst/>
          </a:prstGeom>
          <a:noFill/>
        </p:spPr>
        <p:txBody>
          <a:bodyPr wrap="square" rtlCol="0">
            <a:spAutoFit/>
          </a:bodyPr>
          <a:lstStyle/>
          <a:p>
            <a:r>
              <a:rPr lang="en-AU" sz="1800" dirty="0" smtClean="0"/>
              <a:t>The pricing authority is an internal committee of Department of Health and Ageing comprised of ‘representatives’ (Medicines Australia, </a:t>
            </a:r>
            <a:r>
              <a:rPr lang="en-AU" sz="1800" dirty="0"/>
              <a:t>g</a:t>
            </a:r>
            <a:r>
              <a:rPr lang="en-AU" sz="1800" dirty="0" smtClean="0"/>
              <a:t>enerics manufacturers, consumers)</a:t>
            </a:r>
            <a:endParaRPr lang="en-AU" sz="1800" dirty="0"/>
          </a:p>
        </p:txBody>
      </p:sp>
      <p:sp>
        <p:nvSpPr>
          <p:cNvPr id="6" name="TextBox 5"/>
          <p:cNvSpPr txBox="1"/>
          <p:nvPr/>
        </p:nvSpPr>
        <p:spPr>
          <a:xfrm>
            <a:off x="7401272" y="4502954"/>
            <a:ext cx="1872208" cy="1754326"/>
          </a:xfrm>
          <a:prstGeom prst="rect">
            <a:avLst/>
          </a:prstGeom>
          <a:noFill/>
        </p:spPr>
        <p:txBody>
          <a:bodyPr wrap="square" rtlCol="0">
            <a:spAutoFit/>
          </a:bodyPr>
          <a:lstStyle/>
          <a:p>
            <a:r>
              <a:rPr lang="en-AU" sz="1800" dirty="0" smtClean="0"/>
              <a:t>The Minister (and possibly Cabinet) have a say at the end of the whole process</a:t>
            </a:r>
            <a:endParaRPr lang="en-AU"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linds(horizont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579021"/>
            <a:ext cx="6913563" cy="338554"/>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a:t>The current flawed process - 2</a:t>
            </a:r>
          </a:p>
        </p:txBody>
      </p:sp>
      <p:sp>
        <p:nvSpPr>
          <p:cNvPr id="7" name="TextBox 6"/>
          <p:cNvSpPr txBox="1"/>
          <p:nvPr/>
        </p:nvSpPr>
        <p:spPr>
          <a:xfrm>
            <a:off x="632520" y="1484784"/>
            <a:ext cx="6768752" cy="923330"/>
          </a:xfrm>
          <a:prstGeom prst="rect">
            <a:avLst/>
          </a:prstGeom>
          <a:noFill/>
        </p:spPr>
        <p:txBody>
          <a:bodyPr wrap="square" rtlCol="0">
            <a:spAutoFit/>
          </a:bodyPr>
          <a:lstStyle/>
          <a:p>
            <a:r>
              <a:rPr lang="en-AU" sz="1800" dirty="0" smtClean="0"/>
              <a:t>The whole framework is governed by a political accommodation: a memorandum of understanding between Medicines Australia and government:</a:t>
            </a:r>
            <a:endParaRPr lang="en-AU" sz="1800" dirty="0"/>
          </a:p>
        </p:txBody>
      </p:sp>
      <p:sp>
        <p:nvSpPr>
          <p:cNvPr id="8" name="TextBox 7"/>
          <p:cNvSpPr txBox="1"/>
          <p:nvPr/>
        </p:nvSpPr>
        <p:spPr>
          <a:xfrm>
            <a:off x="1424608" y="2996952"/>
            <a:ext cx="6912768" cy="2308324"/>
          </a:xfrm>
          <a:prstGeom prst="rect">
            <a:avLst/>
          </a:prstGeom>
          <a:noFill/>
        </p:spPr>
        <p:txBody>
          <a:bodyPr wrap="square" rtlCol="0">
            <a:spAutoFit/>
          </a:bodyPr>
          <a:lstStyle/>
          <a:p>
            <a:r>
              <a:rPr lang="en-AU" sz="1800" i="1" dirty="0" smtClean="0"/>
              <a:t>The Commonwealth undertakes not to implement new policy to generate price-related savings from the PBS during the period of agreement [May 2010 to July 2014], that is, measures that would change the ex-manufacturer prices of particular medicines, other than that reflected by this MOU</a:t>
            </a:r>
          </a:p>
          <a:p>
            <a:endParaRPr lang="en-AU" sz="1800" i="1" dirty="0"/>
          </a:p>
          <a:p>
            <a:r>
              <a:rPr lang="en-AU" sz="1800" dirty="0" smtClean="0"/>
              <a:t>- Current Memorandum of Understanding between the Commonwealth and Medicines Australia</a:t>
            </a:r>
            <a:endParaRPr lang="en-AU"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631825" y="579021"/>
            <a:ext cx="6913563" cy="338554"/>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a:t>Agenda</a:t>
            </a:r>
            <a:endParaRPr lang="en-US" sz="2200" dirty="0"/>
          </a:p>
        </p:txBody>
      </p:sp>
      <p:sp>
        <p:nvSpPr>
          <p:cNvPr id="7" name="Rectangle 6"/>
          <p:cNvSpPr/>
          <p:nvPr/>
        </p:nvSpPr>
        <p:spPr bwMode="auto">
          <a:xfrm>
            <a:off x="631825" y="1412776"/>
            <a:ext cx="8640960" cy="1944216"/>
          </a:xfrm>
          <a:prstGeom prst="rect">
            <a:avLst/>
          </a:prstGeom>
        </p:spPr>
        <p:txBody>
          <a:bodyPr vert="horz" wrap="square" lIns="0" tIns="45720" rIns="91440" bIns="45720" numCol="1" rtlCol="0" anchor="t" anchorCtr="0" compatLnSpc="1">
            <a:prstTxWarp prst="textNoShape">
              <a:avLst/>
            </a:prstTxWarp>
          </a:bodyPr>
          <a:lstStyle/>
          <a:p>
            <a:pPr marL="266700" indent="-266700">
              <a:spcAft>
                <a:spcPts val="600"/>
              </a:spcAft>
              <a:buClr>
                <a:schemeClr val="accent5"/>
              </a:buClr>
              <a:buFont typeface="Arial" pitchFamily="34" charset="0"/>
              <a:buChar char="•"/>
            </a:pPr>
            <a:r>
              <a:rPr lang="en-AU" sz="2000" dirty="0" smtClean="0"/>
              <a:t>Pharmaceutical Benefits Scheme (PBS) costs and prices</a:t>
            </a:r>
          </a:p>
          <a:p>
            <a:pPr marL="266700" indent="-266700">
              <a:spcAft>
                <a:spcPts val="600"/>
              </a:spcAft>
              <a:buClr>
                <a:schemeClr val="accent5"/>
              </a:buClr>
              <a:buFont typeface="Arial" pitchFamily="34" charset="0"/>
              <a:buChar char="•"/>
            </a:pPr>
            <a:r>
              <a:rPr lang="en-AU" sz="2000" dirty="0" smtClean="0"/>
              <a:t>Grattan analyses</a:t>
            </a:r>
          </a:p>
          <a:p>
            <a:pPr marL="266700" indent="-266700">
              <a:spcAft>
                <a:spcPts val="600"/>
              </a:spcAft>
              <a:buClr>
                <a:schemeClr val="accent5"/>
              </a:buClr>
              <a:buFont typeface="Arial" pitchFamily="34" charset="0"/>
              <a:buChar char="•"/>
            </a:pPr>
            <a:r>
              <a:rPr lang="en-AU" sz="2000" dirty="0" smtClean="0"/>
              <a:t>How pharmaceutical pricing works now</a:t>
            </a:r>
          </a:p>
          <a:p>
            <a:pPr marL="266700" indent="-266700">
              <a:spcAft>
                <a:spcPts val="600"/>
              </a:spcAft>
              <a:buClr>
                <a:schemeClr val="accent5"/>
              </a:buClr>
              <a:buFont typeface="Arial" pitchFamily="34" charset="0"/>
              <a:buChar char="•"/>
            </a:pPr>
            <a:r>
              <a:rPr lang="en-AU" sz="2000" dirty="0" smtClean="0"/>
              <a:t>A better way to </a:t>
            </a:r>
            <a:r>
              <a:rPr lang="en-AU" sz="2000" dirty="0" smtClean="0"/>
              <a:t>purchase</a:t>
            </a:r>
          </a:p>
          <a:p>
            <a:pPr marL="266700" indent="-266700">
              <a:spcAft>
                <a:spcPts val="600"/>
              </a:spcAft>
              <a:buClr>
                <a:schemeClr val="accent5"/>
              </a:buClr>
              <a:buFont typeface="Arial" pitchFamily="34" charset="0"/>
              <a:buChar char="•"/>
            </a:pPr>
            <a:r>
              <a:rPr lang="en-AU" sz="2000" dirty="0" smtClean="0"/>
              <a:t>Responding to potential concerns</a:t>
            </a:r>
            <a:endParaRPr lang="en-AU" sz="2000" dirty="0" smtClean="0"/>
          </a:p>
          <a:p>
            <a:pPr>
              <a:spcAft>
                <a:spcPts val="600"/>
              </a:spcAft>
              <a:buFont typeface="Arial" pitchFamily="34" charset="0"/>
              <a:buChar char="•"/>
            </a:pPr>
            <a:endParaRPr lang="en-US" sz="2000" dirty="0" smtClean="0">
              <a:solidFill>
                <a:srgbClr val="D4582A"/>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240467"/>
            <a:ext cx="6913563" cy="677108"/>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a:t>Other countries require tough price drops with new generics</a:t>
            </a:r>
          </a:p>
        </p:txBody>
      </p:sp>
      <p:sp>
        <p:nvSpPr>
          <p:cNvPr id="31746"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sp>
        <p:nvSpPr>
          <p:cNvPr id="31747" name="Rectangle 3"/>
          <p:cNvSpPr>
            <a:spLocks noChangeArrowheads="1"/>
          </p:cNvSpPr>
          <p:nvPr/>
        </p:nvSpPr>
        <p:spPr bwMode="auto">
          <a:xfrm>
            <a:off x="0" y="2333625"/>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6" name="Table 5"/>
          <p:cNvGraphicFramePr>
            <a:graphicFrameLocks noGrp="1"/>
          </p:cNvGraphicFramePr>
          <p:nvPr>
            <p:extLst>
              <p:ext uri="{D42A27DB-BD31-4B8C-83A1-F6EECF244321}">
                <p14:modId xmlns:p14="http://schemas.microsoft.com/office/powerpoint/2010/main" xmlns="" val="624453836"/>
              </p:ext>
            </p:extLst>
          </p:nvPr>
        </p:nvGraphicFramePr>
        <p:xfrm>
          <a:off x="631825" y="1253331"/>
          <a:ext cx="8629114" cy="365760"/>
        </p:xfrm>
        <a:graphic>
          <a:graphicData uri="http://schemas.openxmlformats.org/drawingml/2006/table">
            <a:tbl>
              <a:tblPr firstRow="1" firstCol="1" bandRow="1"/>
              <a:tblGrid>
                <a:gridCol w="8629114"/>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bg1">
                              <a:lumMod val="50000"/>
                            </a:schemeClr>
                          </a:solidFill>
                          <a:effectLst/>
                          <a:latin typeface="Arial"/>
                          <a:ea typeface="Times New Roman"/>
                          <a:cs typeface="+mn-cs"/>
                        </a:rPr>
                        <a:t>Mandated generic price reductions, selected countries</a:t>
                      </a:r>
                    </a:p>
                    <a:p>
                      <a:endParaRPr lang="en-AU" sz="1200" b="1" kern="1200" dirty="0">
                        <a:solidFill>
                          <a:schemeClr val="bg1">
                            <a:lumMod val="50000"/>
                          </a:schemeClr>
                        </a:solidFill>
                        <a:effectLst/>
                        <a:latin typeface="Arial"/>
                        <a:ea typeface="Times New Roman"/>
                        <a:cs typeface="+mn-cs"/>
                      </a:endParaRPr>
                    </a:p>
                  </a:txBody>
                  <a:tcPr marL="0" marR="0" marT="0" marB="0">
                    <a:lnL>
                      <a:noFill/>
                    </a:lnL>
                    <a:lnR>
                      <a:noFill/>
                    </a:lnR>
                    <a:lnT>
                      <a:noFill/>
                    </a:lnT>
                    <a:lnB>
                      <a:noFill/>
                    </a:lnB>
                  </a:tcPr>
                </a:tc>
              </a:tr>
            </a:tbl>
          </a:graphicData>
        </a:graphic>
      </p:graphicFrame>
      <p:graphicFrame>
        <p:nvGraphicFramePr>
          <p:cNvPr id="7" name="Chart 6"/>
          <p:cNvGraphicFramePr/>
          <p:nvPr>
            <p:extLst>
              <p:ext uri="{D42A27DB-BD31-4B8C-83A1-F6EECF244321}">
                <p14:modId xmlns:p14="http://schemas.microsoft.com/office/powerpoint/2010/main" xmlns="" val="1959942321"/>
              </p:ext>
            </p:extLst>
          </p:nvPr>
        </p:nvGraphicFramePr>
        <p:xfrm>
          <a:off x="688457" y="1685924"/>
          <a:ext cx="8568000" cy="432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240467"/>
            <a:ext cx="6913563" cy="677108"/>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a:t>Reform stage 1: </a:t>
            </a:r>
            <a:br>
              <a:rPr lang="en-AU" sz="2200" dirty="0"/>
            </a:br>
            <a:r>
              <a:rPr lang="en-AU" sz="2200" dirty="0"/>
              <a:t>get the foundations right</a:t>
            </a:r>
          </a:p>
        </p:txBody>
      </p:sp>
      <p:grpSp>
        <p:nvGrpSpPr>
          <p:cNvPr id="3" name="Group 2"/>
          <p:cNvGrpSpPr/>
          <p:nvPr/>
        </p:nvGrpSpPr>
        <p:grpSpPr>
          <a:xfrm>
            <a:off x="5345882" y="1797430"/>
            <a:ext cx="3899023" cy="3782285"/>
            <a:chOff x="5435598" y="2561175"/>
            <a:chExt cx="3200401" cy="2194459"/>
          </a:xfrm>
        </p:grpSpPr>
        <p:sp>
          <p:nvSpPr>
            <p:cNvPr id="9" name="Rounded Rectangle 8"/>
            <p:cNvSpPr/>
            <p:nvPr/>
          </p:nvSpPr>
          <p:spPr bwMode="auto">
            <a:xfrm>
              <a:off x="5435599" y="3103038"/>
              <a:ext cx="1337733" cy="68400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500" b="1" i="0" u="none" strike="noStrike" cap="none" normalizeH="0" baseline="0" dirty="0" smtClean="0">
                  <a:ln>
                    <a:noFill/>
                  </a:ln>
                  <a:solidFill>
                    <a:schemeClr val="bg1"/>
                  </a:solidFill>
                  <a:effectLst/>
                  <a:latin typeface="Arial" charset="0"/>
                  <a:ea typeface="ＭＳ Ｐゴシック" pitchFamily="34" charset="-128"/>
                </a:rPr>
                <a:t>Clinical value assessment</a:t>
              </a:r>
            </a:p>
          </p:txBody>
        </p:sp>
        <p:sp>
          <p:nvSpPr>
            <p:cNvPr id="10" name="Rounded Rectangle 9"/>
            <p:cNvSpPr/>
            <p:nvPr/>
          </p:nvSpPr>
          <p:spPr bwMode="auto">
            <a:xfrm>
              <a:off x="5435599" y="4071634"/>
              <a:ext cx="1337733" cy="68400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500" b="1" i="0" u="none" strike="noStrike" cap="none" normalizeH="0" baseline="0" dirty="0" smtClean="0">
                  <a:ln>
                    <a:noFill/>
                  </a:ln>
                  <a:solidFill>
                    <a:schemeClr val="bg1"/>
                  </a:solidFill>
                  <a:effectLst/>
                </a:rPr>
                <a:t>Political pricin</a:t>
              </a:r>
              <a:r>
                <a:rPr lang="en-AU" sz="1500" b="1" dirty="0" smtClean="0">
                  <a:solidFill>
                    <a:schemeClr val="bg1"/>
                  </a:solidFill>
                </a:rPr>
                <a:t>g and access </a:t>
              </a:r>
              <a:r>
                <a:rPr kumimoji="0" lang="en-AU" sz="1500" b="1" i="0" u="none" strike="noStrike" cap="none" normalizeH="0" dirty="0" smtClean="0">
                  <a:ln>
                    <a:noFill/>
                  </a:ln>
                  <a:solidFill>
                    <a:schemeClr val="bg1"/>
                  </a:solidFill>
                  <a:effectLst/>
                </a:rPr>
                <a:t>decisions</a:t>
              </a:r>
              <a:endParaRPr kumimoji="0" lang="en-AU" sz="1500" b="1" i="0" u="none" strike="noStrike" cap="none" normalizeH="0" baseline="0" dirty="0" smtClean="0">
                <a:ln>
                  <a:noFill/>
                </a:ln>
                <a:solidFill>
                  <a:schemeClr val="bg1"/>
                </a:solidFill>
                <a:effectLst/>
              </a:endParaRPr>
            </a:p>
          </p:txBody>
        </p:sp>
        <p:cxnSp>
          <p:nvCxnSpPr>
            <p:cNvPr id="11" name="Straight Arrow Connector 10"/>
            <p:cNvCxnSpPr>
              <a:stCxn id="9" idx="2"/>
              <a:endCxn id="10" idx="0"/>
            </p:cNvCxnSpPr>
            <p:nvPr/>
          </p:nvCxnSpPr>
          <p:spPr bwMode="auto">
            <a:xfrm>
              <a:off x="6104466" y="3787038"/>
              <a:ext cx="0" cy="2845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2" name="Rounded Rectangle 11"/>
            <p:cNvSpPr/>
            <p:nvPr/>
          </p:nvSpPr>
          <p:spPr bwMode="auto">
            <a:xfrm>
              <a:off x="7298266" y="3103038"/>
              <a:ext cx="1337733" cy="68400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500" b="1" i="0" u="none" strike="noStrike" cap="none" normalizeH="0" baseline="0" dirty="0" smtClean="0">
                  <a:ln>
                    <a:noFill/>
                  </a:ln>
                  <a:solidFill>
                    <a:schemeClr val="bg1"/>
                  </a:solidFill>
                  <a:effectLst/>
                  <a:latin typeface="Arial" charset="0"/>
                  <a:ea typeface="ＭＳ Ｐゴシック" pitchFamily="34" charset="-128"/>
                </a:rPr>
                <a:t>Political </a:t>
              </a:r>
              <a:r>
                <a:rPr kumimoji="0" lang="en-AU" sz="1500" b="1" i="0" u="none" strike="noStrike" cap="none" normalizeH="0" dirty="0" smtClean="0">
                  <a:ln>
                    <a:noFill/>
                  </a:ln>
                  <a:solidFill>
                    <a:schemeClr val="bg1"/>
                  </a:solidFill>
                  <a:effectLst/>
                  <a:latin typeface="Arial" charset="0"/>
                  <a:ea typeface="ＭＳ Ｐゴシック" pitchFamily="34" charset="-128"/>
                </a:rPr>
                <a:t>decision about total funds</a:t>
              </a:r>
              <a:endParaRPr kumimoji="0" lang="en-AU" sz="1500" b="1" i="0" u="none" strike="noStrike" cap="none" normalizeH="0" baseline="0" dirty="0" smtClean="0">
                <a:ln>
                  <a:noFill/>
                </a:ln>
                <a:solidFill>
                  <a:schemeClr val="bg1"/>
                </a:solidFill>
                <a:effectLst/>
                <a:latin typeface="Arial" charset="0"/>
                <a:ea typeface="ＭＳ Ｐゴシック" pitchFamily="34" charset="-128"/>
              </a:endParaRPr>
            </a:p>
          </p:txBody>
        </p:sp>
        <p:sp>
          <p:nvSpPr>
            <p:cNvPr id="13" name="Rounded Rectangle 12"/>
            <p:cNvSpPr/>
            <p:nvPr/>
          </p:nvSpPr>
          <p:spPr bwMode="auto">
            <a:xfrm>
              <a:off x="7298266" y="4071634"/>
              <a:ext cx="1337733" cy="68400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500" b="1" dirty="0" smtClean="0">
                  <a:solidFill>
                    <a:schemeClr val="bg1"/>
                  </a:solidFill>
                </a:rPr>
                <a:t>Pricing and access based on clinical value</a:t>
              </a:r>
              <a:endParaRPr kumimoji="0" lang="en-AU" sz="1500" b="1" i="0" u="none" strike="noStrike" cap="none" normalizeH="0" baseline="0" dirty="0" smtClean="0">
                <a:ln>
                  <a:noFill/>
                </a:ln>
                <a:solidFill>
                  <a:schemeClr val="bg1"/>
                </a:solidFill>
                <a:effectLst/>
              </a:endParaRPr>
            </a:p>
          </p:txBody>
        </p:sp>
        <p:cxnSp>
          <p:nvCxnSpPr>
            <p:cNvPr id="14" name="Straight Arrow Connector 13"/>
            <p:cNvCxnSpPr>
              <a:stCxn id="12" idx="2"/>
              <a:endCxn id="13" idx="0"/>
            </p:cNvCxnSpPr>
            <p:nvPr/>
          </p:nvCxnSpPr>
          <p:spPr bwMode="auto">
            <a:xfrm>
              <a:off x="7967133" y="3787038"/>
              <a:ext cx="0" cy="28459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5" name="Rounded Rectangle 14"/>
            <p:cNvSpPr/>
            <p:nvPr/>
          </p:nvSpPr>
          <p:spPr bwMode="auto">
            <a:xfrm>
              <a:off x="5435598" y="2561175"/>
              <a:ext cx="1337733" cy="4572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500" b="1" i="0" u="none" strike="noStrike" cap="none" normalizeH="0" baseline="0" dirty="0" smtClean="0">
                  <a:ln>
                    <a:noFill/>
                  </a:ln>
                  <a:effectLst/>
                  <a:latin typeface="Arial" charset="0"/>
                  <a:ea typeface="ＭＳ Ｐゴシック" pitchFamily="34" charset="-128"/>
                </a:rPr>
                <a:t>Current approach</a:t>
              </a:r>
            </a:p>
          </p:txBody>
        </p:sp>
        <p:sp>
          <p:nvSpPr>
            <p:cNvPr id="16" name="Rounded Rectangle 15"/>
            <p:cNvSpPr/>
            <p:nvPr/>
          </p:nvSpPr>
          <p:spPr bwMode="auto">
            <a:xfrm>
              <a:off x="7298264" y="2561175"/>
              <a:ext cx="1337733" cy="4572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500" b="1" i="0" u="none" strike="noStrike" cap="none" normalizeH="0" baseline="0" dirty="0" smtClean="0">
                  <a:ln>
                    <a:noFill/>
                  </a:ln>
                  <a:effectLst/>
                  <a:latin typeface="Arial" charset="0"/>
                  <a:ea typeface="ＭＳ Ｐゴシック" pitchFamily="34" charset="-128"/>
                </a:rPr>
                <a:t>A better approach</a:t>
              </a:r>
            </a:p>
          </p:txBody>
        </p:sp>
      </p:grpSp>
      <p:sp>
        <p:nvSpPr>
          <p:cNvPr id="17" name="Rectangle 16"/>
          <p:cNvSpPr/>
          <p:nvPr/>
        </p:nvSpPr>
        <p:spPr bwMode="auto">
          <a:xfrm>
            <a:off x="631825" y="1412776"/>
            <a:ext cx="4320480" cy="1944216"/>
          </a:xfrm>
          <a:prstGeom prst="rect">
            <a:avLst/>
          </a:prstGeom>
        </p:spPr>
        <p:txBody>
          <a:bodyPr vert="horz" wrap="square" lIns="0" tIns="45720" rIns="91440" bIns="45720" numCol="1" rtlCol="0" anchor="t" anchorCtr="0" compatLnSpc="1">
            <a:prstTxWarp prst="textNoShape">
              <a:avLst/>
            </a:prstTxWarp>
          </a:bodyPr>
          <a:lstStyle/>
          <a:p>
            <a:pPr marL="266700" indent="-266700">
              <a:buClr>
                <a:schemeClr val="accent5"/>
              </a:buClr>
              <a:buFont typeface="Arial" pitchFamily="34" charset="0"/>
              <a:buChar char="•"/>
            </a:pPr>
            <a:r>
              <a:rPr lang="en-AU" sz="2000" dirty="0"/>
              <a:t>Independent governance</a:t>
            </a:r>
          </a:p>
          <a:p>
            <a:pPr marL="266700" indent="-266700">
              <a:buClr>
                <a:schemeClr val="accent5"/>
              </a:buClr>
              <a:buFont typeface="Arial" pitchFamily="34" charset="0"/>
              <a:buChar char="•"/>
            </a:pPr>
            <a:endParaRPr lang="en-AU" sz="2000" dirty="0"/>
          </a:p>
          <a:p>
            <a:pPr marL="266700" indent="-266700">
              <a:buClr>
                <a:schemeClr val="accent5"/>
              </a:buClr>
              <a:buFont typeface="Arial" pitchFamily="34" charset="0"/>
              <a:buChar char="•"/>
            </a:pPr>
            <a:r>
              <a:rPr lang="en-AU" sz="2000" dirty="0"/>
              <a:t>Indexed (rather than uncapped) budget to live within</a:t>
            </a:r>
          </a:p>
          <a:p>
            <a:pPr marL="266700" indent="-266700">
              <a:buClr>
                <a:schemeClr val="accent5"/>
              </a:buClr>
              <a:buFont typeface="Arial" pitchFamily="34" charset="0"/>
              <a:buChar char="•"/>
            </a:pPr>
            <a:endParaRPr lang="en-AU" sz="2000" dirty="0"/>
          </a:p>
          <a:p>
            <a:pPr marL="266700" indent="-266700">
              <a:buClr>
                <a:schemeClr val="accent5"/>
              </a:buClr>
              <a:buFont typeface="Arial" pitchFamily="34" charset="0"/>
              <a:buChar char="•"/>
            </a:pPr>
            <a:r>
              <a:rPr lang="en-AU" sz="2000" dirty="0"/>
              <a:t>Reverse the politics</a:t>
            </a:r>
          </a:p>
          <a:p>
            <a:pPr marL="266700" indent="-266700">
              <a:buClr>
                <a:schemeClr val="accent5"/>
              </a:buClr>
              <a:buFont typeface="Arial" pitchFamily="34" charset="0"/>
              <a:buChar char="•"/>
            </a:pPr>
            <a:endParaRPr lang="en-AU" sz="2000" dirty="0"/>
          </a:p>
          <a:p>
            <a:pPr marL="266700" indent="-266700">
              <a:buClr>
                <a:schemeClr val="accent5"/>
              </a:buClr>
              <a:buFont typeface="Arial" pitchFamily="34" charset="0"/>
              <a:buChar char="•"/>
            </a:pPr>
            <a:r>
              <a:rPr lang="en-AU" sz="2000" dirty="0"/>
              <a:t>All this can happen in </a:t>
            </a:r>
            <a:r>
              <a:rPr lang="en-AU" sz="2000" dirty="0" smtClean="0"/>
              <a:t>2013-14</a:t>
            </a:r>
            <a:endParaRPr lang="en-AU" sz="20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579022"/>
            <a:ext cx="6913563" cy="338554"/>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a:t>Next </a:t>
            </a:r>
            <a:r>
              <a:rPr lang="en-AU" sz="2200" dirty="0" smtClean="0"/>
              <a:t>stages of reform</a:t>
            </a:r>
            <a:endParaRPr lang="en-AU" sz="2200" dirty="0"/>
          </a:p>
        </p:txBody>
      </p:sp>
      <p:sp>
        <p:nvSpPr>
          <p:cNvPr id="6" name="Rectangle 5"/>
          <p:cNvSpPr/>
          <p:nvPr/>
        </p:nvSpPr>
        <p:spPr bwMode="auto">
          <a:xfrm>
            <a:off x="631825" y="1412776"/>
            <a:ext cx="8640960" cy="1944216"/>
          </a:xfrm>
          <a:prstGeom prst="rect">
            <a:avLst/>
          </a:prstGeom>
        </p:spPr>
        <p:txBody>
          <a:bodyPr vert="horz" wrap="square" lIns="0" tIns="45720" rIns="91440" bIns="45720" numCol="1" rtlCol="0" anchor="t" anchorCtr="0" compatLnSpc="1">
            <a:prstTxWarp prst="textNoShape">
              <a:avLst/>
            </a:prstTxWarp>
          </a:bodyPr>
          <a:lstStyle/>
          <a:p>
            <a:pPr>
              <a:spcAft>
                <a:spcPts val="600"/>
              </a:spcAft>
              <a:buClr>
                <a:schemeClr val="accent5"/>
              </a:buClr>
            </a:pPr>
            <a:r>
              <a:rPr lang="en-AU" sz="2000" dirty="0" smtClean="0"/>
              <a:t>Stage 2</a:t>
            </a:r>
          </a:p>
          <a:p>
            <a:pPr marL="266700" indent="-266700">
              <a:spcAft>
                <a:spcPts val="600"/>
              </a:spcAft>
              <a:buClr>
                <a:schemeClr val="accent5"/>
              </a:buClr>
              <a:buFont typeface="Arial" pitchFamily="34" charset="0"/>
              <a:buChar char="•"/>
            </a:pPr>
            <a:endParaRPr lang="en-AU" sz="2000" dirty="0"/>
          </a:p>
          <a:p>
            <a:pPr marL="266700" indent="-266700">
              <a:spcAft>
                <a:spcPts val="600"/>
              </a:spcAft>
              <a:buClr>
                <a:schemeClr val="accent5"/>
              </a:buClr>
              <a:buFont typeface="Arial" pitchFamily="34" charset="0"/>
              <a:buChar char="•"/>
            </a:pPr>
            <a:r>
              <a:rPr lang="en-AU" sz="2000" dirty="0" smtClean="0"/>
              <a:t>At least a 50</a:t>
            </a:r>
            <a:r>
              <a:rPr lang="en-AU" sz="2000" dirty="0"/>
              <a:t>% cut for new </a:t>
            </a:r>
            <a:r>
              <a:rPr lang="en-AU" sz="2000" dirty="0" smtClean="0"/>
              <a:t>generics</a:t>
            </a:r>
          </a:p>
          <a:p>
            <a:pPr marL="266700" indent="-266700">
              <a:spcAft>
                <a:spcPts val="600"/>
              </a:spcAft>
              <a:buClr>
                <a:schemeClr val="accent5"/>
              </a:buClr>
              <a:buFont typeface="Arial" pitchFamily="34" charset="0"/>
              <a:buChar char="•"/>
            </a:pPr>
            <a:r>
              <a:rPr lang="en-AU" sz="2000" dirty="0" smtClean="0"/>
              <a:t>Benchmark </a:t>
            </a:r>
            <a:r>
              <a:rPr lang="en-AU" sz="2000" dirty="0"/>
              <a:t>pricing on regular basis </a:t>
            </a:r>
            <a:r>
              <a:rPr lang="en-AU" sz="2000" dirty="0" smtClean="0"/>
              <a:t>thereafter</a:t>
            </a:r>
          </a:p>
          <a:p>
            <a:pPr marL="266700" indent="-266700">
              <a:spcAft>
                <a:spcPts val="600"/>
              </a:spcAft>
              <a:buClr>
                <a:schemeClr val="accent5"/>
              </a:buClr>
              <a:buFont typeface="Arial" pitchFamily="34" charset="0"/>
              <a:buChar char="•"/>
            </a:pPr>
            <a:r>
              <a:rPr lang="en-AU" sz="2000" dirty="0" smtClean="0"/>
              <a:t>These </a:t>
            </a:r>
            <a:r>
              <a:rPr lang="en-AU" sz="2000" dirty="0"/>
              <a:t>changes generate savings of at least $</a:t>
            </a:r>
            <a:r>
              <a:rPr lang="en-AU" sz="2000" dirty="0" smtClean="0"/>
              <a:t>1.3billion </a:t>
            </a:r>
            <a:r>
              <a:rPr lang="en-AU" sz="2000" dirty="0"/>
              <a:t>each </a:t>
            </a:r>
            <a:r>
              <a:rPr lang="en-AU" sz="2000" dirty="0" smtClean="0"/>
              <a:t>year</a:t>
            </a:r>
          </a:p>
          <a:p>
            <a:pPr marL="266700" indent="-266700">
              <a:spcAft>
                <a:spcPts val="600"/>
              </a:spcAft>
              <a:buClr>
                <a:schemeClr val="accent5"/>
              </a:buClr>
              <a:buFont typeface="Arial" pitchFamily="34" charset="0"/>
              <a:buChar char="•"/>
            </a:pPr>
            <a:endParaRPr lang="en-AU" sz="2000" dirty="0"/>
          </a:p>
          <a:p>
            <a:pPr>
              <a:spcAft>
                <a:spcPts val="600"/>
              </a:spcAft>
            </a:pPr>
            <a:r>
              <a:rPr lang="en-AU" sz="2000" dirty="0"/>
              <a:t>Stage </a:t>
            </a:r>
            <a:r>
              <a:rPr lang="en-AU" sz="2000" dirty="0" smtClean="0"/>
              <a:t>3</a:t>
            </a:r>
          </a:p>
          <a:p>
            <a:pPr>
              <a:spcAft>
                <a:spcPts val="600"/>
              </a:spcAft>
            </a:pPr>
            <a:endParaRPr lang="en-AU" sz="2000" dirty="0"/>
          </a:p>
          <a:p>
            <a:pPr marL="266700" indent="-266700">
              <a:spcAft>
                <a:spcPts val="600"/>
              </a:spcAft>
              <a:buClr>
                <a:schemeClr val="accent5"/>
              </a:buClr>
              <a:buFont typeface="Arial" pitchFamily="34" charset="0"/>
              <a:buChar char="•"/>
            </a:pPr>
            <a:r>
              <a:rPr lang="en-AU" sz="2000" dirty="0" smtClean="0"/>
              <a:t>Widen </a:t>
            </a:r>
            <a:r>
              <a:rPr lang="en-AU" sz="2000" dirty="0"/>
              <a:t>application of therapeutic premiums for substitute drugs</a:t>
            </a:r>
          </a:p>
          <a:p>
            <a:pPr marL="266700" indent="-266700">
              <a:spcAft>
                <a:spcPts val="600"/>
              </a:spcAft>
              <a:buClr>
                <a:schemeClr val="accent5"/>
              </a:buClr>
              <a:buFont typeface="Arial" pitchFamily="34" charset="0"/>
              <a:buChar char="•"/>
            </a:pPr>
            <a:r>
              <a:rPr lang="en-AU" sz="2000" dirty="0"/>
              <a:t>This </a:t>
            </a:r>
            <a:r>
              <a:rPr lang="en-AU" sz="2000" dirty="0" smtClean="0"/>
              <a:t>is likely to generate a further $550 million of saving each year (indicative estimate only)</a:t>
            </a:r>
            <a:endParaRPr lang="en-AU" sz="2000"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363577"/>
            <a:ext cx="6913563" cy="553998"/>
          </a:xfrm>
        </p:spPr>
        <p:txBody>
          <a:bodyPr/>
          <a:lstStyle/>
          <a:p>
            <a:r>
              <a:rPr lang="en-US" dirty="0" smtClean="0"/>
              <a:t>Benchmarking against three jurisdictions yields up to $1.86 billion in savings</a:t>
            </a:r>
            <a:endParaRPr lang="en-US" dirty="0"/>
          </a:p>
        </p:txBody>
      </p:sp>
      <p:graphicFrame>
        <p:nvGraphicFramePr>
          <p:cNvPr id="4" name="Chart 3"/>
          <p:cNvGraphicFramePr/>
          <p:nvPr/>
        </p:nvGraphicFramePr>
        <p:xfrm>
          <a:off x="5131812" y="1688122"/>
          <a:ext cx="4324559" cy="43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p14="http://schemas.microsoft.com/office/powerpoint/2010/main" xmlns="" val="1048815551"/>
              </p:ext>
            </p:extLst>
          </p:nvPr>
        </p:nvGraphicFramePr>
        <p:xfrm>
          <a:off x="5131812" y="1196752"/>
          <a:ext cx="4774188" cy="640080"/>
        </p:xfrm>
        <a:graphic>
          <a:graphicData uri="http://schemas.openxmlformats.org/drawingml/2006/table">
            <a:tbl>
              <a:tblPr firstRow="1" firstCol="1" bandRow="1"/>
              <a:tblGrid>
                <a:gridCol w="4774188"/>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bg1">
                              <a:lumMod val="50000"/>
                            </a:schemeClr>
                          </a:solidFill>
                          <a:effectLst/>
                          <a:latin typeface="Arial"/>
                          <a:ea typeface="Times New Roman"/>
                          <a:cs typeface="+mn-cs"/>
                        </a:rPr>
                        <a:t>Most savings come from New</a:t>
                      </a:r>
                      <a:r>
                        <a:rPr lang="en-AU" sz="1200" b="1" kern="1200" baseline="0" dirty="0" smtClean="0">
                          <a:solidFill>
                            <a:schemeClr val="bg1">
                              <a:lumMod val="50000"/>
                            </a:schemeClr>
                          </a:solidFill>
                          <a:effectLst/>
                          <a:latin typeface="Arial"/>
                          <a:ea typeface="Times New Roman"/>
                          <a:cs typeface="+mn-cs"/>
                        </a:rPr>
                        <a:t> Zealand’s cheaper prices</a:t>
                      </a:r>
                    </a:p>
                    <a:p>
                      <a:pPr marL="0" marR="0" indent="0" algn="l" defTabSz="914400" rtl="0" eaLnBrk="1" fontAlgn="auto" latinLnBrk="0" hangingPunct="1">
                        <a:lnSpc>
                          <a:spcPct val="100000"/>
                        </a:lnSpc>
                        <a:spcBef>
                          <a:spcPts val="0"/>
                        </a:spcBef>
                        <a:spcAft>
                          <a:spcPts val="0"/>
                        </a:spcAft>
                        <a:buClrTx/>
                        <a:buSzTx/>
                        <a:buFontTx/>
                        <a:buNone/>
                        <a:tabLst/>
                        <a:defRPr/>
                      </a:pPr>
                      <a:endParaRPr lang="en-AU" sz="600" b="0" kern="1200" baseline="0" dirty="0" smtClean="0">
                        <a:solidFill>
                          <a:schemeClr val="tx1"/>
                        </a:solidFill>
                        <a:effectLst/>
                        <a:latin typeface="Arial"/>
                        <a:ea typeface="Times New Roman"/>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AU" sz="1200" b="0" kern="1200" baseline="0" dirty="0" smtClean="0">
                          <a:solidFill>
                            <a:schemeClr val="tx1"/>
                          </a:solidFill>
                          <a:effectLst/>
                          <a:latin typeface="Arial"/>
                          <a:ea typeface="Times New Roman"/>
                          <a:cs typeface="+mn-cs"/>
                        </a:rPr>
                        <a:t>Percentage of drugs from each jurisdiction</a:t>
                      </a:r>
                      <a:endParaRPr lang="en-AU" sz="1200" b="0" kern="1200" dirty="0" smtClean="0">
                        <a:solidFill>
                          <a:schemeClr val="tx1"/>
                        </a:solidFill>
                        <a:effectLst/>
                        <a:latin typeface="Arial"/>
                        <a:ea typeface="Times New Roman"/>
                        <a:cs typeface="+mn-cs"/>
                      </a:endParaRPr>
                    </a:p>
                    <a:p>
                      <a:pPr marL="0" marR="0" indent="0" algn="l" defTabSz="914400" rtl="0" eaLnBrk="1" fontAlgn="auto" latinLnBrk="0" hangingPunct="1">
                        <a:lnSpc>
                          <a:spcPct val="100000"/>
                        </a:lnSpc>
                        <a:spcBef>
                          <a:spcPts val="0"/>
                        </a:spcBef>
                        <a:spcAft>
                          <a:spcPts val="600"/>
                        </a:spcAft>
                        <a:buClrTx/>
                        <a:buSzTx/>
                        <a:buFontTx/>
                        <a:buNone/>
                        <a:tabLst/>
                        <a:defRPr/>
                      </a:pPr>
                      <a:endParaRPr lang="en-AU" sz="1200" b="1" kern="1200" dirty="0">
                        <a:solidFill>
                          <a:schemeClr val="bg1">
                            <a:lumMod val="50000"/>
                          </a:schemeClr>
                        </a:solidFill>
                        <a:effectLst/>
                        <a:latin typeface="Arial"/>
                        <a:ea typeface="Times New Roman"/>
                        <a:cs typeface="+mn-cs"/>
                      </a:endParaRPr>
                    </a:p>
                  </a:txBody>
                  <a:tcPr marL="0" marR="0" marT="0" marB="0">
                    <a:lnL>
                      <a:noFill/>
                    </a:lnL>
                    <a:lnR>
                      <a:noFill/>
                    </a:lnR>
                    <a:lnT>
                      <a:noFill/>
                    </a:lnT>
                    <a:lnB>
                      <a:noFill/>
                    </a:lnB>
                  </a:tcPr>
                </a:tc>
              </a:tr>
            </a:tbl>
          </a:graphicData>
        </a:graphic>
      </p:graphicFrame>
      <p:graphicFrame>
        <p:nvGraphicFramePr>
          <p:cNvPr id="6" name="Chart 5"/>
          <p:cNvGraphicFramePr/>
          <p:nvPr>
            <p:extLst>
              <p:ext uri="{D42A27DB-BD31-4B8C-83A1-F6EECF244321}">
                <p14:modId xmlns:p14="http://schemas.microsoft.com/office/powerpoint/2010/main" xmlns="" val="3646064073"/>
              </p:ext>
            </p:extLst>
          </p:nvPr>
        </p:nvGraphicFramePr>
        <p:xfrm>
          <a:off x="632520" y="1688122"/>
          <a:ext cx="4248472" cy="43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188102010"/>
              </p:ext>
            </p:extLst>
          </p:nvPr>
        </p:nvGraphicFramePr>
        <p:xfrm>
          <a:off x="647378" y="1196752"/>
          <a:ext cx="4471298" cy="365760"/>
        </p:xfrm>
        <a:graphic>
          <a:graphicData uri="http://schemas.openxmlformats.org/drawingml/2006/table">
            <a:tbl>
              <a:tblPr firstRow="1" firstCol="1" bandRow="1"/>
              <a:tblGrid>
                <a:gridCol w="4471298"/>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b="1" kern="1200" dirty="0" smtClean="0">
                          <a:solidFill>
                            <a:schemeClr val="bg1">
                              <a:lumMod val="50000"/>
                            </a:schemeClr>
                          </a:solidFill>
                          <a:effectLst/>
                          <a:latin typeface="Arial"/>
                          <a:ea typeface="Times New Roman"/>
                          <a:cs typeface="+mn-cs"/>
                        </a:rPr>
                        <a:t>Generic pharmaceuticals make up the majority of savings</a:t>
                      </a:r>
                      <a:endParaRPr lang="en-AU" sz="1200" b="1" kern="1200" baseline="0" dirty="0" smtClean="0">
                        <a:solidFill>
                          <a:schemeClr val="bg1">
                            <a:lumMod val="50000"/>
                          </a:schemeClr>
                        </a:solidFill>
                        <a:effectLst/>
                        <a:latin typeface="Arial"/>
                        <a:ea typeface="Times New Roman"/>
                        <a:cs typeface="+mn-cs"/>
                      </a:endParaRPr>
                    </a:p>
                    <a:p>
                      <a:pPr marL="0" marR="0" indent="0" algn="l" defTabSz="914400" rtl="0" eaLnBrk="1" fontAlgn="auto" latinLnBrk="0" hangingPunct="1">
                        <a:lnSpc>
                          <a:spcPct val="100000"/>
                        </a:lnSpc>
                        <a:spcBef>
                          <a:spcPts val="0"/>
                        </a:spcBef>
                        <a:spcAft>
                          <a:spcPts val="600"/>
                        </a:spcAft>
                        <a:buClrTx/>
                        <a:buSzTx/>
                        <a:buFontTx/>
                        <a:buNone/>
                        <a:tabLst/>
                        <a:defRPr/>
                      </a:pPr>
                      <a:endParaRPr lang="en-AU" sz="1200" b="1" kern="1200" dirty="0">
                        <a:solidFill>
                          <a:schemeClr val="bg1">
                            <a:lumMod val="50000"/>
                          </a:schemeClr>
                        </a:solidFill>
                        <a:effectLst/>
                        <a:latin typeface="Arial"/>
                        <a:ea typeface="Times New Roman"/>
                        <a:cs typeface="+mn-cs"/>
                      </a:endParaRPr>
                    </a:p>
                  </a:txBody>
                  <a:tcPr marL="0" marR="0" marT="0" marB="0">
                    <a:lnL>
                      <a:noFill/>
                    </a:lnL>
                    <a:lnR>
                      <a:noFill/>
                    </a:lnR>
                    <a:lnT>
                      <a:noFill/>
                    </a:lnT>
                    <a:lnB>
                      <a:noFill/>
                    </a:lnB>
                  </a:tcPr>
                </a:tc>
              </a:tr>
            </a:tbl>
          </a:graphicData>
        </a:graphic>
      </p:graphicFrame>
      <p:sp>
        <p:nvSpPr>
          <p:cNvPr id="8" name="TextBox 7"/>
          <p:cNvSpPr txBox="1"/>
          <p:nvPr/>
        </p:nvSpPr>
        <p:spPr>
          <a:xfrm>
            <a:off x="609278" y="1441351"/>
            <a:ext cx="432048" cy="276999"/>
          </a:xfrm>
          <a:prstGeom prst="rect">
            <a:avLst/>
          </a:prstGeom>
          <a:noFill/>
        </p:spPr>
        <p:txBody>
          <a:bodyPr wrap="square" rtlCol="0">
            <a:spAutoFit/>
          </a:bodyPr>
          <a:lstStyle/>
          <a:p>
            <a:r>
              <a:rPr lang="en-US" sz="1200" dirty="0" smtClean="0"/>
              <a:t>$M</a:t>
            </a:r>
            <a:endParaRPr lang="en-US" sz="1200"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579021"/>
            <a:ext cx="6913563" cy="338554"/>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a:t>Possible phase in</a:t>
            </a:r>
          </a:p>
        </p:txBody>
      </p:sp>
      <p:grpSp>
        <p:nvGrpSpPr>
          <p:cNvPr id="4" name="Group 3"/>
          <p:cNvGrpSpPr/>
          <p:nvPr/>
        </p:nvGrpSpPr>
        <p:grpSpPr>
          <a:xfrm>
            <a:off x="669473" y="1790378"/>
            <a:ext cx="8604008" cy="4355879"/>
            <a:chOff x="4347716" y="2382675"/>
            <a:chExt cx="4435913" cy="2447815"/>
          </a:xfrm>
        </p:grpSpPr>
        <p:sp>
          <p:nvSpPr>
            <p:cNvPr id="5" name="Rectangle 4"/>
            <p:cNvSpPr/>
            <p:nvPr/>
          </p:nvSpPr>
          <p:spPr bwMode="auto">
            <a:xfrm>
              <a:off x="5671013" y="2382675"/>
              <a:ext cx="3067683" cy="262542"/>
            </a:xfrm>
            <a:prstGeom prst="rect">
              <a:avLst/>
            </a:prstGeom>
            <a:solidFill>
              <a:srgbClr val="FFC35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srgbClr val="000000"/>
                  </a:solidFill>
                  <a:effectLst/>
                  <a:uLnTx/>
                  <a:uFillTx/>
                </a:rPr>
                <a:t> Pricing Board negotiates prices for new drugs</a:t>
              </a:r>
            </a:p>
          </p:txBody>
        </p:sp>
        <p:sp>
          <p:nvSpPr>
            <p:cNvPr id="6" name="Rectangle 5"/>
            <p:cNvSpPr/>
            <p:nvPr/>
          </p:nvSpPr>
          <p:spPr bwMode="auto">
            <a:xfrm>
              <a:off x="5671011" y="3012846"/>
              <a:ext cx="3067683" cy="262543"/>
            </a:xfrm>
            <a:prstGeom prst="rect">
              <a:avLst/>
            </a:prstGeom>
            <a:solidFill>
              <a:srgbClr val="FFC35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srgbClr val="000000"/>
                  </a:solidFill>
                  <a:effectLst/>
                  <a:uLnTx/>
                  <a:uFillTx/>
                </a:rPr>
                <a:t>Cut generics to 50% of originator prices</a:t>
              </a:r>
            </a:p>
          </p:txBody>
        </p:sp>
        <p:sp>
          <p:nvSpPr>
            <p:cNvPr id="7" name="Rectangle 6"/>
            <p:cNvSpPr/>
            <p:nvPr/>
          </p:nvSpPr>
          <p:spPr bwMode="auto">
            <a:xfrm>
              <a:off x="5671013" y="2670194"/>
              <a:ext cx="3067683" cy="317676"/>
            </a:xfrm>
            <a:prstGeom prst="rect">
              <a:avLst/>
            </a:prstGeom>
            <a:solidFill>
              <a:srgbClr val="FFC35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srgbClr val="000000"/>
                  </a:solidFill>
                  <a:effectLst/>
                  <a:uLnTx/>
                  <a:uFillTx/>
                </a:rPr>
                <a:t>Annual drug expenditure set in Commonwealth Budget</a:t>
              </a:r>
            </a:p>
          </p:txBody>
        </p:sp>
        <p:sp>
          <p:nvSpPr>
            <p:cNvPr id="8" name="Rectangle 7"/>
            <p:cNvSpPr/>
            <p:nvPr/>
          </p:nvSpPr>
          <p:spPr bwMode="auto">
            <a:xfrm>
              <a:off x="6565674" y="3587885"/>
              <a:ext cx="2173020" cy="349443"/>
            </a:xfrm>
            <a:prstGeom prst="rect">
              <a:avLst/>
            </a:prstGeom>
            <a:solidFill>
              <a:srgbClr val="FFC35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srgbClr val="000000"/>
                  </a:solidFill>
                  <a:effectLst/>
                  <a:uLnTx/>
                  <a:uFillTx/>
                </a:rPr>
                <a:t>Renegotiate pre-existing prices on patented</a:t>
              </a:r>
              <a:r>
                <a:rPr kumimoji="0" lang="en-AU" sz="1800" b="0" i="0" u="none" strike="noStrike" kern="0" cap="none" spc="0" normalizeH="0" noProof="0" dirty="0" smtClean="0">
                  <a:ln>
                    <a:noFill/>
                  </a:ln>
                  <a:solidFill>
                    <a:srgbClr val="000000"/>
                  </a:solidFill>
                  <a:effectLst/>
                  <a:uLnTx/>
                  <a:uFillTx/>
                </a:rPr>
                <a:t> drugs</a:t>
              </a:r>
              <a:endParaRPr kumimoji="0" lang="en-AU" sz="1800" b="0" i="0" u="none" strike="noStrike" kern="0" cap="none" spc="0" normalizeH="0" baseline="0" noProof="0" dirty="0" smtClean="0">
                <a:ln>
                  <a:noFill/>
                </a:ln>
                <a:solidFill>
                  <a:srgbClr val="000000"/>
                </a:solidFill>
                <a:effectLst/>
                <a:uLnTx/>
                <a:uFillTx/>
              </a:endParaRPr>
            </a:p>
          </p:txBody>
        </p:sp>
        <p:sp>
          <p:nvSpPr>
            <p:cNvPr id="9" name="Rectangle 8"/>
            <p:cNvSpPr/>
            <p:nvPr/>
          </p:nvSpPr>
          <p:spPr bwMode="auto">
            <a:xfrm>
              <a:off x="7545184" y="3962306"/>
              <a:ext cx="1193512" cy="490085"/>
            </a:xfrm>
            <a:prstGeom prst="rect">
              <a:avLst/>
            </a:prstGeom>
            <a:solidFill>
              <a:srgbClr val="FFC35A"/>
            </a:solidFill>
            <a:ln w="9525" cap="flat" cmpd="sng" algn="ctr">
              <a:noFill/>
              <a:prstDash val="solid"/>
              <a:round/>
              <a:headEnd type="none" w="med" len="med"/>
              <a:tailEnd type="none" w="med" len="med"/>
            </a:ln>
            <a:effectLst/>
          </p:spPr>
          <p:txBody>
            <a:bodyPr vert="horz" wrap="square" lIns="79200" tIns="45720" rIns="7920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srgbClr val="000000"/>
                  </a:solidFill>
                  <a:effectLst/>
                  <a:uLnTx/>
                  <a:uFillTx/>
                </a:rPr>
                <a:t>Broaden therapeutic group premium pricing</a:t>
              </a:r>
            </a:p>
          </p:txBody>
        </p:sp>
        <p:sp>
          <p:nvSpPr>
            <p:cNvPr id="11" name="Rectangle 10"/>
            <p:cNvSpPr/>
            <p:nvPr/>
          </p:nvSpPr>
          <p:spPr bwMode="auto">
            <a:xfrm>
              <a:off x="6565674" y="3300366"/>
              <a:ext cx="2173020" cy="262543"/>
            </a:xfrm>
            <a:prstGeom prst="rect">
              <a:avLst/>
            </a:prstGeom>
            <a:solidFill>
              <a:srgbClr val="FFC35A"/>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srgbClr val="000000"/>
                  </a:solidFill>
                  <a:effectLst/>
                  <a:uLnTx/>
                  <a:uFillTx/>
                </a:rPr>
                <a:t>Generic price benchmarking</a:t>
              </a:r>
            </a:p>
          </p:txBody>
        </p:sp>
        <p:sp>
          <p:nvSpPr>
            <p:cNvPr id="12" name="Rectangle 11"/>
            <p:cNvSpPr/>
            <p:nvPr/>
          </p:nvSpPr>
          <p:spPr bwMode="auto">
            <a:xfrm>
              <a:off x="4347716" y="4586650"/>
              <a:ext cx="517886" cy="2438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srgbClr val="000000"/>
                  </a:solidFill>
                  <a:effectLst/>
                  <a:uLnTx/>
                  <a:uFillTx/>
                </a:rPr>
                <a:t>2013</a:t>
              </a:r>
            </a:p>
          </p:txBody>
        </p:sp>
        <p:sp>
          <p:nvSpPr>
            <p:cNvPr id="13" name="Rectangle 12"/>
            <p:cNvSpPr/>
            <p:nvPr/>
          </p:nvSpPr>
          <p:spPr bwMode="auto">
            <a:xfrm>
              <a:off x="5327223" y="4586650"/>
              <a:ext cx="517886" cy="2438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srgbClr val="000000"/>
                  </a:solidFill>
                  <a:effectLst/>
                  <a:uLnTx/>
                  <a:uFillTx/>
                </a:rPr>
                <a:t>2014</a:t>
              </a:r>
            </a:p>
          </p:txBody>
        </p:sp>
        <p:sp>
          <p:nvSpPr>
            <p:cNvPr id="14" name="Rectangle 13"/>
            <p:cNvSpPr/>
            <p:nvPr/>
          </p:nvSpPr>
          <p:spPr bwMode="auto">
            <a:xfrm>
              <a:off x="6306730" y="4586650"/>
              <a:ext cx="517886" cy="2438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srgbClr val="000000"/>
                  </a:solidFill>
                  <a:effectLst/>
                  <a:uLnTx/>
                  <a:uFillTx/>
                </a:rPr>
                <a:t>2015</a:t>
              </a:r>
            </a:p>
          </p:txBody>
        </p:sp>
        <p:sp>
          <p:nvSpPr>
            <p:cNvPr id="15" name="Rectangle 14"/>
            <p:cNvSpPr/>
            <p:nvPr/>
          </p:nvSpPr>
          <p:spPr bwMode="auto">
            <a:xfrm>
              <a:off x="7286236" y="4586650"/>
              <a:ext cx="517886" cy="2438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srgbClr val="000000"/>
                  </a:solidFill>
                  <a:effectLst/>
                  <a:uLnTx/>
                  <a:uFillTx/>
                </a:rPr>
                <a:t>2016</a:t>
              </a:r>
            </a:p>
          </p:txBody>
        </p:sp>
        <p:cxnSp>
          <p:nvCxnSpPr>
            <p:cNvPr id="16" name="Straight Connector 15"/>
            <p:cNvCxnSpPr/>
            <p:nvPr/>
          </p:nvCxnSpPr>
          <p:spPr bwMode="auto">
            <a:xfrm>
              <a:off x="4372955" y="4506217"/>
              <a:ext cx="4365737" cy="0"/>
            </a:xfrm>
            <a:prstGeom prst="line">
              <a:avLst/>
            </a:prstGeom>
            <a:solidFill>
              <a:srgbClr val="D4582A"/>
            </a:solidFill>
            <a:ln w="38100" cap="flat" cmpd="sng" algn="ctr">
              <a:solidFill>
                <a:srgbClr val="F68B33"/>
              </a:solidFill>
              <a:prstDash val="solid"/>
              <a:round/>
              <a:headEnd type="none" w="med" len="med"/>
              <a:tailEnd type="none" w="med" len="med"/>
            </a:ln>
            <a:effectLst/>
          </p:spPr>
        </p:cxnSp>
        <p:sp>
          <p:nvSpPr>
            <p:cNvPr id="17" name="Oval 16"/>
            <p:cNvSpPr/>
            <p:nvPr/>
          </p:nvSpPr>
          <p:spPr bwMode="auto">
            <a:xfrm flipH="1" flipV="1">
              <a:off x="5526789" y="4445256"/>
              <a:ext cx="100226" cy="122400"/>
            </a:xfrm>
            <a:prstGeom prst="ellipse">
              <a:avLst/>
            </a:prstGeom>
            <a:solidFill>
              <a:srgbClr val="F68B3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AU" sz="1100" b="0" i="0" u="none" strike="noStrike" kern="0" cap="none" spc="0" normalizeH="0" baseline="0" noProof="0" smtClean="0">
                <a:ln>
                  <a:noFill/>
                </a:ln>
                <a:solidFill>
                  <a:srgbClr val="000000"/>
                </a:solidFill>
                <a:effectLst/>
                <a:uLnTx/>
                <a:uFillTx/>
              </a:endParaRPr>
            </a:p>
          </p:txBody>
        </p:sp>
        <p:sp>
          <p:nvSpPr>
            <p:cNvPr id="18" name="Rectangle 17"/>
            <p:cNvSpPr/>
            <p:nvPr/>
          </p:nvSpPr>
          <p:spPr bwMode="auto">
            <a:xfrm>
              <a:off x="4750580" y="3867525"/>
              <a:ext cx="1652643" cy="497625"/>
            </a:xfrm>
            <a:prstGeom prst="rect">
              <a:avLst/>
            </a:prstGeom>
            <a:noFill/>
            <a:ln w="9525" cap="flat" cmpd="sng" algn="ctr">
              <a:noFill/>
              <a:prstDash val="solid"/>
              <a:round/>
              <a:headEnd type="none" w="med" len="med"/>
              <a:tailEnd type="none" w="med" len="med"/>
            </a:ln>
            <a:effectLst/>
          </p:spPr>
          <p:txBody>
            <a:bodyPr vert="horz" wrap="square" lIns="91440" tIns="0" rIns="91440" bIns="54000" numCol="1" rtlCol="0" anchor="ctr" anchorCtr="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1" u="none" strike="noStrike" kern="0" cap="none" spc="0" normalizeH="0" baseline="0" noProof="0" dirty="0" smtClean="0">
                  <a:ln>
                    <a:noFill/>
                  </a:ln>
                  <a:solidFill>
                    <a:srgbClr val="000000"/>
                  </a:solidFill>
                  <a:effectLst/>
                  <a:uLnTx/>
                  <a:uFillTx/>
                </a:rPr>
                <a:t>Agreement with Medicines Australia expires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1" u="none" strike="noStrike" kern="0" cap="none" spc="0" normalizeH="0" baseline="0" noProof="0" dirty="0" smtClean="0">
                  <a:ln>
                    <a:noFill/>
                  </a:ln>
                  <a:solidFill>
                    <a:srgbClr val="000000"/>
                  </a:solidFill>
                  <a:effectLst/>
                  <a:uLnTx/>
                  <a:uFillTx/>
                </a:rPr>
                <a:t>June 2014</a:t>
              </a:r>
            </a:p>
          </p:txBody>
        </p:sp>
        <p:sp>
          <p:nvSpPr>
            <p:cNvPr id="19" name="Rectangle 18"/>
            <p:cNvSpPr/>
            <p:nvPr/>
          </p:nvSpPr>
          <p:spPr bwMode="auto">
            <a:xfrm>
              <a:off x="8265743" y="4586650"/>
              <a:ext cx="517886" cy="24384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srgbClr val="000000"/>
                  </a:solidFill>
                  <a:effectLst/>
                  <a:uLnTx/>
                  <a:uFillTx/>
                </a:rPr>
                <a:t>2017</a:t>
              </a:r>
            </a:p>
          </p:txBody>
        </p:sp>
        <p:sp>
          <p:nvSpPr>
            <p:cNvPr id="20" name="Rectangle 19"/>
            <p:cNvSpPr/>
            <p:nvPr/>
          </p:nvSpPr>
          <p:spPr bwMode="auto">
            <a:xfrm>
              <a:off x="4408479" y="2382675"/>
              <a:ext cx="1076050" cy="1154425"/>
            </a:xfrm>
            <a:prstGeom prst="rect">
              <a:avLst/>
            </a:prstGeom>
            <a:noFill/>
            <a:ln w="9525" cap="flat" cmpd="sng" algn="ctr">
              <a:no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srgbClr val="000000"/>
                  </a:solidFill>
                  <a:effectLst/>
                  <a:uLnTx/>
                  <a:uFillTx/>
                </a:rPr>
                <a:t>Foreshadow new arrangements and establish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srgbClr val="000000"/>
                  </a:solidFill>
                  <a:effectLst/>
                  <a:uLnTx/>
                  <a:uFillTx/>
                </a:rPr>
                <a:t>Pricing Board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800" b="0" i="0" u="none" strike="noStrike" kern="0" cap="none" spc="0" normalizeH="0" baseline="0" noProof="0" dirty="0" smtClean="0">
                  <a:ln>
                    <a:noFill/>
                  </a:ln>
                  <a:solidFill>
                    <a:srgbClr val="000000"/>
                  </a:solidFill>
                  <a:effectLst/>
                  <a:uLnTx/>
                  <a:uFillTx/>
                </a:rPr>
                <a:t>(funded in 2013-14 Budget)</a:t>
              </a:r>
            </a:p>
          </p:txBody>
        </p:sp>
        <p:cxnSp>
          <p:nvCxnSpPr>
            <p:cNvPr id="21" name="Straight Connector 20"/>
            <p:cNvCxnSpPr/>
            <p:nvPr/>
          </p:nvCxnSpPr>
          <p:spPr bwMode="auto">
            <a:xfrm flipV="1">
              <a:off x="5086564" y="4444298"/>
              <a:ext cx="0" cy="126153"/>
            </a:xfrm>
            <a:prstGeom prst="line">
              <a:avLst/>
            </a:prstGeom>
            <a:solidFill>
              <a:srgbClr val="D4582A"/>
            </a:solidFill>
            <a:ln w="12700" cap="flat" cmpd="sng" algn="ctr">
              <a:solidFill>
                <a:srgbClr val="FFFFFF"/>
              </a:solidFill>
              <a:prstDash val="solid"/>
              <a:round/>
              <a:headEnd type="none" w="med" len="med"/>
              <a:tailEnd type="none" w="med" len="med"/>
            </a:ln>
            <a:effectLst/>
          </p:spPr>
        </p:cxnSp>
        <p:cxnSp>
          <p:nvCxnSpPr>
            <p:cNvPr id="22" name="Straight Connector 21"/>
            <p:cNvCxnSpPr/>
            <p:nvPr/>
          </p:nvCxnSpPr>
          <p:spPr bwMode="auto">
            <a:xfrm flipV="1">
              <a:off x="6066071" y="4444298"/>
              <a:ext cx="0" cy="126153"/>
            </a:xfrm>
            <a:prstGeom prst="line">
              <a:avLst/>
            </a:prstGeom>
            <a:solidFill>
              <a:srgbClr val="D4582A"/>
            </a:solidFill>
            <a:ln w="12700" cap="flat" cmpd="sng" algn="ctr">
              <a:solidFill>
                <a:srgbClr val="FFFFFF"/>
              </a:solidFill>
              <a:prstDash val="solid"/>
              <a:round/>
              <a:headEnd type="none" w="med" len="med"/>
              <a:tailEnd type="none" w="med" len="med"/>
            </a:ln>
            <a:effectLst/>
          </p:spPr>
        </p:cxnSp>
        <p:cxnSp>
          <p:nvCxnSpPr>
            <p:cNvPr id="23" name="Straight Connector 22"/>
            <p:cNvCxnSpPr/>
            <p:nvPr/>
          </p:nvCxnSpPr>
          <p:spPr bwMode="auto">
            <a:xfrm flipV="1">
              <a:off x="7045578" y="4444298"/>
              <a:ext cx="0" cy="126153"/>
            </a:xfrm>
            <a:prstGeom prst="line">
              <a:avLst/>
            </a:prstGeom>
            <a:solidFill>
              <a:srgbClr val="D4582A"/>
            </a:solidFill>
            <a:ln w="12700" cap="flat" cmpd="sng" algn="ctr">
              <a:solidFill>
                <a:srgbClr val="FFFFFF"/>
              </a:solidFill>
              <a:prstDash val="solid"/>
              <a:round/>
              <a:headEnd type="none" w="med" len="med"/>
              <a:tailEnd type="none" w="med" len="med"/>
            </a:ln>
            <a:effectLst/>
          </p:spPr>
        </p:cxnSp>
        <p:cxnSp>
          <p:nvCxnSpPr>
            <p:cNvPr id="24" name="Straight Connector 23"/>
            <p:cNvCxnSpPr/>
            <p:nvPr/>
          </p:nvCxnSpPr>
          <p:spPr bwMode="auto">
            <a:xfrm flipV="1">
              <a:off x="8025084" y="4444298"/>
              <a:ext cx="0" cy="126153"/>
            </a:xfrm>
            <a:prstGeom prst="line">
              <a:avLst/>
            </a:prstGeom>
            <a:solidFill>
              <a:srgbClr val="D4582A"/>
            </a:solidFill>
            <a:ln w="12700" cap="flat" cmpd="sng" algn="ctr">
              <a:solidFill>
                <a:srgbClr val="FFFFFF"/>
              </a:solidFill>
              <a:prstDash val="solid"/>
              <a:round/>
              <a:headEnd type="none" w="med" len="med"/>
              <a:tailEnd type="none" w="med" len="med"/>
            </a:ln>
            <a:effectLst/>
          </p:spPr>
        </p:cxn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a:t>
            </a:r>
            <a:endParaRPr lang="en-US" dirty="0"/>
          </a:p>
        </p:txBody>
      </p:sp>
      <p:sp>
        <p:nvSpPr>
          <p:cNvPr id="4" name="TextBox 3"/>
          <p:cNvSpPr txBox="1"/>
          <p:nvPr/>
        </p:nvSpPr>
        <p:spPr>
          <a:xfrm>
            <a:off x="1352600" y="2420888"/>
            <a:ext cx="6984776" cy="2308324"/>
          </a:xfrm>
          <a:prstGeom prst="rect">
            <a:avLst/>
          </a:prstGeom>
          <a:noFill/>
        </p:spPr>
        <p:txBody>
          <a:bodyPr wrap="square" rtlCol="0">
            <a:spAutoFit/>
          </a:bodyPr>
          <a:lstStyle/>
          <a:p>
            <a:r>
              <a:rPr lang="en-US" i="1" dirty="0" smtClean="0"/>
              <a:t>“If you want a how-to guide for turning your health system into that a [sic] third-world country, this report would be it”</a:t>
            </a:r>
          </a:p>
          <a:p>
            <a:endParaRPr lang="en-US" i="1" dirty="0" smtClean="0"/>
          </a:p>
          <a:p>
            <a:r>
              <a:rPr lang="en-US" i="1" dirty="0" smtClean="0"/>
              <a:t>			</a:t>
            </a:r>
            <a:r>
              <a:rPr lang="en-US" dirty="0" smtClean="0"/>
              <a:t>- Dr Brendan Shaw</a:t>
            </a:r>
          </a:p>
          <a:p>
            <a:r>
              <a:rPr lang="en-US" i="1" dirty="0" smtClean="0"/>
              <a:t>			  </a:t>
            </a:r>
            <a:r>
              <a:rPr lang="en-US" dirty="0" smtClean="0"/>
              <a:t>CEO, Medicines Australia</a:t>
            </a:r>
            <a:endParaRPr lang="en-US" i="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747" name="Picture 3"/>
          <p:cNvPicPr>
            <a:picLocks noChangeAspect="1" noChangeArrowheads="1"/>
          </p:cNvPicPr>
          <p:nvPr/>
        </p:nvPicPr>
        <p:blipFill>
          <a:blip r:embed="rId2" cstate="print"/>
          <a:srcRect/>
          <a:stretch>
            <a:fillRect/>
          </a:stretch>
        </p:blipFill>
        <p:spPr bwMode="auto">
          <a:xfrm>
            <a:off x="-1541852" y="0"/>
            <a:ext cx="11447852" cy="6525344"/>
          </a:xfrm>
          <a:prstGeom prst="rect">
            <a:avLst/>
          </a:prstGeom>
          <a:noFill/>
          <a:ln w="9525">
            <a:noFill/>
            <a:miter lim="800000"/>
            <a:headEnd/>
            <a:tailEnd/>
          </a:ln>
        </p:spPr>
      </p:pic>
      <p:sp>
        <p:nvSpPr>
          <p:cNvPr id="6" name="Rectangle 5"/>
          <p:cNvSpPr/>
          <p:nvPr/>
        </p:nvSpPr>
        <p:spPr bwMode="auto">
          <a:xfrm>
            <a:off x="-823192" y="6525344"/>
            <a:ext cx="10729192" cy="576064"/>
          </a:xfrm>
          <a:prstGeom prst="rect">
            <a:avLst/>
          </a:prstGeom>
          <a:solidFill>
            <a:srgbClr val="B4DEFA"/>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34" charset="-128"/>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363577"/>
            <a:ext cx="6913563" cy="553998"/>
          </a:xfrm>
        </p:spPr>
        <p:txBody>
          <a:bodyPr/>
          <a:lstStyle/>
          <a:p>
            <a:r>
              <a:rPr lang="en-US" dirty="0" smtClean="0"/>
              <a:t>Criticisms – can we compare ourselves against other jurisdictions?</a:t>
            </a:r>
            <a:endParaRPr lang="en-US" dirty="0"/>
          </a:p>
        </p:txBody>
      </p:sp>
      <p:sp>
        <p:nvSpPr>
          <p:cNvPr id="3" name="Content Placeholder 2"/>
          <p:cNvSpPr>
            <a:spLocks noGrp="1"/>
          </p:cNvSpPr>
          <p:nvPr>
            <p:ph idx="1"/>
          </p:nvPr>
        </p:nvSpPr>
        <p:spPr>
          <a:xfrm>
            <a:off x="631825" y="1076324"/>
            <a:ext cx="8642350" cy="3600986"/>
          </a:xfrm>
        </p:spPr>
        <p:txBody>
          <a:bodyPr/>
          <a:lstStyle/>
          <a:p>
            <a:endParaRPr lang="en-US" sz="1800" b="0" dirty="0" smtClean="0"/>
          </a:p>
          <a:p>
            <a:pPr>
              <a:buFont typeface="Arial" pitchFamily="34" charset="0"/>
              <a:buChar char="•"/>
            </a:pPr>
            <a:r>
              <a:rPr lang="en-US" sz="1800" b="0" dirty="0" smtClean="0"/>
              <a:t>   </a:t>
            </a:r>
            <a:r>
              <a:rPr lang="en-US" sz="1800" i="1" dirty="0" smtClean="0"/>
              <a:t>“The idea you can just pick and choose elements of other countries’ systems and that automatically gives us a better, stronger system…is incorrect”</a:t>
            </a:r>
          </a:p>
          <a:p>
            <a:pPr lvl="1">
              <a:buNone/>
            </a:pPr>
            <a:r>
              <a:rPr lang="en-US" sz="1800" dirty="0" smtClean="0"/>
              <a:t>							</a:t>
            </a:r>
            <a:endParaRPr lang="en-US" sz="1800" b="0" dirty="0" smtClean="0"/>
          </a:p>
          <a:p>
            <a:r>
              <a:rPr lang="en-US" sz="1800" dirty="0" smtClean="0"/>
              <a:t>			</a:t>
            </a:r>
          </a:p>
          <a:p>
            <a:r>
              <a:rPr lang="en-US" sz="1800" dirty="0" smtClean="0"/>
              <a:t>				</a:t>
            </a:r>
            <a:r>
              <a:rPr lang="en-US" sz="1800" b="0" dirty="0" smtClean="0"/>
              <a:t>- </a:t>
            </a:r>
            <a:r>
              <a:rPr lang="en-US" sz="1800" dirty="0" smtClean="0"/>
              <a:t> </a:t>
            </a:r>
            <a:r>
              <a:rPr lang="en-US" sz="1800" b="0" dirty="0" smtClean="0"/>
              <a:t>Minister Plibersek, 18 March</a:t>
            </a:r>
          </a:p>
          <a:p>
            <a:pPr>
              <a:buFont typeface="Arial" pitchFamily="34" charset="0"/>
              <a:buChar char="•"/>
            </a:pPr>
            <a:endParaRPr lang="en-US" sz="1800" b="0" dirty="0" smtClean="0"/>
          </a:p>
          <a:p>
            <a:pPr>
              <a:buFont typeface="Arial" pitchFamily="34" charset="0"/>
              <a:buChar char="•"/>
            </a:pPr>
            <a:endParaRPr lang="en-US" sz="1800" b="0" dirty="0" smtClean="0"/>
          </a:p>
          <a:p>
            <a:pPr>
              <a:buFontTx/>
              <a:buChar char="-"/>
            </a:pPr>
            <a:r>
              <a:rPr lang="en-US" sz="1800" b="0" dirty="0" smtClean="0"/>
              <a:t>  </a:t>
            </a:r>
            <a:r>
              <a:rPr lang="en-US" sz="1800" b="0" dirty="0" smtClean="0"/>
              <a:t>Considerable debate in the literature about difficulty of cross-national policy learning</a:t>
            </a:r>
          </a:p>
          <a:p>
            <a:pPr>
              <a:buFontTx/>
              <a:buChar char="-"/>
            </a:pPr>
            <a:r>
              <a:rPr lang="en-US" sz="1800" b="0" dirty="0" smtClean="0"/>
              <a:t>We were selective in what of New Zealand (and Western Australia and other state) we picked up on</a:t>
            </a:r>
            <a:endParaRPr lang="en-US" sz="1800" b="0" dirty="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640576"/>
            <a:ext cx="6913563" cy="276999"/>
          </a:xfrm>
        </p:spPr>
        <p:txBody>
          <a:bodyPr/>
          <a:lstStyle/>
          <a:p>
            <a:r>
              <a:rPr lang="en-US" dirty="0" smtClean="0"/>
              <a:t>Criticisms – </a:t>
            </a:r>
            <a:r>
              <a:rPr lang="en-US" dirty="0" smtClean="0"/>
              <a:t>public hospitals are loss leaders?</a:t>
            </a:r>
            <a:endParaRPr lang="en-US" dirty="0"/>
          </a:p>
        </p:txBody>
      </p:sp>
      <p:sp>
        <p:nvSpPr>
          <p:cNvPr id="3" name="Content Placeholder 2"/>
          <p:cNvSpPr>
            <a:spLocks noGrp="1"/>
          </p:cNvSpPr>
          <p:nvPr>
            <p:ph idx="1"/>
          </p:nvPr>
        </p:nvSpPr>
        <p:spPr>
          <a:xfrm>
            <a:off x="631825" y="1076324"/>
            <a:ext cx="8642350" cy="3323987"/>
          </a:xfrm>
        </p:spPr>
        <p:txBody>
          <a:bodyPr/>
          <a:lstStyle/>
          <a:p>
            <a:endParaRPr lang="en-US" sz="1800" b="0" dirty="0" smtClean="0"/>
          </a:p>
          <a:p>
            <a:pPr lvl="1">
              <a:buNone/>
            </a:pPr>
            <a:r>
              <a:rPr lang="en-US" sz="1800" dirty="0" smtClean="0"/>
              <a:t>							</a:t>
            </a:r>
            <a:endParaRPr lang="en-US" sz="1800" b="0" dirty="0" smtClean="0"/>
          </a:p>
          <a:p>
            <a:pPr>
              <a:buFont typeface="Arial" pitchFamily="34" charset="0"/>
              <a:buChar char="•"/>
            </a:pPr>
            <a:r>
              <a:rPr lang="en-US" sz="1800" b="0" dirty="0" smtClean="0"/>
              <a:t>  </a:t>
            </a:r>
            <a:r>
              <a:rPr lang="en-US" sz="1800" dirty="0" smtClean="0"/>
              <a:t>In Australian public hospitals, </a:t>
            </a:r>
            <a:r>
              <a:rPr lang="en-US" sz="1800" i="1" dirty="0" smtClean="0"/>
              <a:t>“companies are happy to take a very low price…so that when [patients] go into the community, they stay on that particular brand of medicine”</a:t>
            </a:r>
          </a:p>
          <a:p>
            <a:r>
              <a:rPr lang="en-US" sz="1800" dirty="0" smtClean="0"/>
              <a:t>				</a:t>
            </a:r>
          </a:p>
          <a:p>
            <a:r>
              <a:rPr lang="en-US" sz="1800" dirty="0" smtClean="0"/>
              <a:t>				</a:t>
            </a:r>
            <a:r>
              <a:rPr lang="en-US" sz="1800" b="0" dirty="0" smtClean="0"/>
              <a:t>- </a:t>
            </a:r>
            <a:r>
              <a:rPr lang="en-US" sz="1800" dirty="0" smtClean="0"/>
              <a:t> </a:t>
            </a:r>
            <a:r>
              <a:rPr lang="en-US" sz="1800" b="0" dirty="0" smtClean="0"/>
              <a:t>Minister Plibersek, 18 March</a:t>
            </a:r>
          </a:p>
          <a:p>
            <a:pPr>
              <a:buFont typeface="Arial" pitchFamily="34" charset="0"/>
              <a:buChar char="•"/>
            </a:pPr>
            <a:endParaRPr lang="en-US" sz="1800" b="0" dirty="0" smtClean="0"/>
          </a:p>
          <a:p>
            <a:pPr>
              <a:buFont typeface="Arial" pitchFamily="34" charset="0"/>
              <a:buChar char="•"/>
            </a:pPr>
            <a:endParaRPr lang="en-US" sz="1800" b="0" dirty="0" smtClean="0"/>
          </a:p>
          <a:p>
            <a:pPr>
              <a:buFontTx/>
              <a:buChar char="-"/>
            </a:pPr>
            <a:r>
              <a:rPr lang="en-US" sz="1800" b="0" dirty="0" smtClean="0"/>
              <a:t> Little </a:t>
            </a:r>
            <a:r>
              <a:rPr lang="en-US" sz="1800" b="0" dirty="0" smtClean="0"/>
              <a:t>evidence </a:t>
            </a:r>
            <a:r>
              <a:rPr lang="en-US" sz="1800" b="0" dirty="0" smtClean="0"/>
              <a:t>that companies making a loss selling to public hospitals</a:t>
            </a:r>
          </a:p>
          <a:p>
            <a:pPr>
              <a:buFontTx/>
              <a:buChar char="-"/>
            </a:pPr>
            <a:r>
              <a:rPr lang="en-US" sz="1800" b="0" dirty="0" smtClean="0"/>
              <a:t> </a:t>
            </a:r>
            <a:r>
              <a:rPr lang="en-US" sz="1800" b="0" dirty="0" smtClean="0"/>
              <a:t>This does not explain the even lower prices in New Zealand.  The hospital prices are close to those</a:t>
            </a:r>
            <a:r>
              <a:rPr lang="en-US" sz="1800" b="0" dirty="0" smtClean="0"/>
              <a:t>. </a:t>
            </a:r>
            <a:endParaRPr lang="en-US" sz="1800" b="0" dirty="0" smtClean="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363577"/>
            <a:ext cx="6913563" cy="553998"/>
          </a:xfrm>
        </p:spPr>
        <p:txBody>
          <a:bodyPr/>
          <a:lstStyle/>
          <a:p>
            <a:r>
              <a:rPr lang="en-US" dirty="0" smtClean="0"/>
              <a:t>Criticisms – sole supplier/tendering process would create problems with access</a:t>
            </a:r>
            <a:endParaRPr lang="en-US" dirty="0"/>
          </a:p>
        </p:txBody>
      </p:sp>
      <p:sp>
        <p:nvSpPr>
          <p:cNvPr id="5" name="Content Placeholder 2"/>
          <p:cNvSpPr>
            <a:spLocks noGrp="1"/>
          </p:cNvSpPr>
          <p:nvPr>
            <p:ph idx="1"/>
          </p:nvPr>
        </p:nvSpPr>
        <p:spPr>
          <a:xfrm>
            <a:off x="631825" y="1076324"/>
            <a:ext cx="8785672" cy="2646878"/>
          </a:xfrm>
        </p:spPr>
        <p:txBody>
          <a:bodyPr/>
          <a:lstStyle/>
          <a:p>
            <a:r>
              <a:rPr lang="en-US" sz="1800" i="1" dirty="0" smtClean="0"/>
              <a:t>“New Zealand is a basket case when it comes to access to medicines…it’s the last place health policymakers in this country should be looking to for ideas”</a:t>
            </a:r>
          </a:p>
          <a:p>
            <a:r>
              <a:rPr lang="en-US" sz="1800" i="1" dirty="0" smtClean="0"/>
              <a:t>				 </a:t>
            </a:r>
            <a:r>
              <a:rPr lang="en-US" sz="1800" b="0" dirty="0" smtClean="0"/>
              <a:t>– Dr Brendan Shaw, CEO Medicines Australia</a:t>
            </a:r>
          </a:p>
          <a:p>
            <a:endParaRPr lang="en-US" sz="1800" b="0" dirty="0" smtClean="0"/>
          </a:p>
          <a:p>
            <a:pPr>
              <a:buFontTx/>
              <a:buChar char="-"/>
            </a:pPr>
            <a:r>
              <a:rPr lang="en-US" sz="1800" b="0" dirty="0" smtClean="0"/>
              <a:t> </a:t>
            </a:r>
            <a:r>
              <a:rPr lang="en-US" sz="1600" b="0" dirty="0" smtClean="0"/>
              <a:t>Only relevant to patented drugs, not relevant to our proposed generic drug pricing reforms (vast bulk of savings)</a:t>
            </a:r>
          </a:p>
          <a:p>
            <a:pPr>
              <a:buFontTx/>
              <a:buChar char="-"/>
            </a:pPr>
            <a:r>
              <a:rPr lang="en-US" sz="1600" b="0" dirty="0" smtClean="0"/>
              <a:t>However NZ does have </a:t>
            </a:r>
            <a:r>
              <a:rPr lang="en-US" sz="1600" b="0" dirty="0" smtClean="0"/>
              <a:t>lower access and a lag time with getting new drugs on market, but prescription volumes for most commonly used drugs has increased while expenditure has been nearly flat</a:t>
            </a:r>
          </a:p>
          <a:p>
            <a:endParaRPr lang="en-US" sz="1800" b="0" dirty="0"/>
          </a:p>
        </p:txBody>
      </p:sp>
      <p:pic>
        <p:nvPicPr>
          <p:cNvPr id="32770" name="Chart 23"/>
          <p:cNvPicPr>
            <a:picLocks noChangeArrowheads="1"/>
          </p:cNvPicPr>
          <p:nvPr/>
        </p:nvPicPr>
        <p:blipFill>
          <a:blip r:embed="rId2" cstate="print"/>
          <a:srcRect r="-17"/>
          <a:stretch>
            <a:fillRect/>
          </a:stretch>
        </p:blipFill>
        <p:spPr bwMode="auto">
          <a:xfrm>
            <a:off x="560512" y="3429000"/>
            <a:ext cx="4032448" cy="2952328"/>
          </a:xfrm>
          <a:prstGeom prst="rect">
            <a:avLst/>
          </a:prstGeom>
          <a:noFill/>
          <a:ln w="9525">
            <a:noFill/>
            <a:miter lim="800000"/>
            <a:headEnd/>
            <a:tailEnd/>
          </a:ln>
        </p:spPr>
      </p:pic>
      <p:sp>
        <p:nvSpPr>
          <p:cNvPr id="32772" name="Rectangle 4"/>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Chart 29"/>
          <p:cNvGraphicFramePr>
            <a:graphicFrameLocks/>
          </p:cNvGraphicFramePr>
          <p:nvPr/>
        </p:nvGraphicFramePr>
        <p:xfrm>
          <a:off x="4736976" y="3501008"/>
          <a:ext cx="4752528" cy="28083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240467"/>
            <a:ext cx="6913563" cy="677108"/>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smtClean="0"/>
              <a:t>Australia’s total spending on the Pharmaceutical Benefits Scheme is increasing in real terms</a:t>
            </a:r>
            <a:endParaRPr lang="en-AU" sz="2200" dirty="0"/>
          </a:p>
        </p:txBody>
      </p:sp>
      <p:sp>
        <p:nvSpPr>
          <p:cNvPr id="10242"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sp>
        <p:nvSpPr>
          <p:cNvPr id="10243" name="Rectangle 3"/>
          <p:cNvSpPr>
            <a:spLocks noChangeArrowheads="1"/>
          </p:cNvSpPr>
          <p:nvPr/>
        </p:nvSpPr>
        <p:spPr bwMode="auto">
          <a:xfrm>
            <a:off x="0" y="266700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9" name="Chart 8"/>
          <p:cNvGraphicFramePr/>
          <p:nvPr>
            <p:extLst>
              <p:ext uri="{D42A27DB-BD31-4B8C-83A1-F6EECF244321}">
                <p14:modId xmlns:p14="http://schemas.microsoft.com/office/powerpoint/2010/main" xmlns="" val="207414440"/>
              </p:ext>
            </p:extLst>
          </p:nvPr>
        </p:nvGraphicFramePr>
        <p:xfrm>
          <a:off x="632520" y="1556792"/>
          <a:ext cx="8568000" cy="432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 – the current system is working fine</a:t>
            </a:r>
            <a:endParaRPr lang="en-US" dirty="0"/>
          </a:p>
        </p:txBody>
      </p:sp>
      <p:sp>
        <p:nvSpPr>
          <p:cNvPr id="3" name="Content Placeholder 2"/>
          <p:cNvSpPr>
            <a:spLocks noGrp="1"/>
          </p:cNvSpPr>
          <p:nvPr>
            <p:ph idx="1"/>
          </p:nvPr>
        </p:nvSpPr>
        <p:spPr>
          <a:xfrm>
            <a:off x="631825" y="1076325"/>
            <a:ext cx="8642350" cy="1938992"/>
          </a:xfrm>
        </p:spPr>
        <p:txBody>
          <a:bodyPr/>
          <a:lstStyle/>
          <a:p>
            <a:r>
              <a:rPr lang="en-US" sz="1800" b="0" i="1" dirty="0" smtClean="0"/>
              <a:t>“Australian suppliers of generic medicines already sell their medicines at international world best prices due to a very competitive generic medicines industry in Australia…[Grattan’s] concerns are unfounded as [price disclosure ensures that the government benefits…”</a:t>
            </a:r>
            <a:r>
              <a:rPr lang="en-US" sz="1800" b="0" dirty="0" smtClean="0"/>
              <a:t/>
            </a:r>
            <a:br>
              <a:rPr lang="en-US" sz="1800" b="0" dirty="0" smtClean="0"/>
            </a:br>
            <a:r>
              <a:rPr lang="en-US" sz="1800" b="0" dirty="0" smtClean="0"/>
              <a:t>		- Kate Lynch, CEO Generic Medicines Industry Association</a:t>
            </a:r>
          </a:p>
          <a:p>
            <a:endParaRPr lang="en-US" sz="1800" b="0" dirty="0" smtClean="0"/>
          </a:p>
          <a:p>
            <a:r>
              <a:rPr lang="en-US" sz="1800" b="0" dirty="0" smtClean="0"/>
              <a:t>Similar statements from the Health Minister, </a:t>
            </a:r>
            <a:r>
              <a:rPr lang="en-US" sz="1800" b="0" i="1" dirty="0" smtClean="0"/>
              <a:t>Brisbane Times </a:t>
            </a:r>
            <a:r>
              <a:rPr lang="en-US" sz="1800" b="0" dirty="0" smtClean="0"/>
              <a:t>and </a:t>
            </a:r>
            <a:r>
              <a:rPr lang="en-US" sz="1800" b="0" i="1" dirty="0" err="1" smtClean="0"/>
              <a:t>Pharma</a:t>
            </a:r>
            <a:r>
              <a:rPr lang="en-US" sz="1800" b="0" i="1" dirty="0" smtClean="0"/>
              <a:t> in Focus</a:t>
            </a:r>
            <a:endParaRPr lang="en-US" sz="1800" b="0" i="1" dirty="0"/>
          </a:p>
        </p:txBody>
      </p:sp>
      <p:graphicFrame>
        <p:nvGraphicFramePr>
          <p:cNvPr id="4" name="Chart 3"/>
          <p:cNvGraphicFramePr/>
          <p:nvPr>
            <p:extLst>
              <p:ext uri="{D42A27DB-BD31-4B8C-83A1-F6EECF244321}">
                <p14:modId xmlns:p14="http://schemas.microsoft.com/office/powerpoint/2010/main" xmlns="" val="958171523"/>
              </p:ext>
            </p:extLst>
          </p:nvPr>
        </p:nvGraphicFramePr>
        <p:xfrm>
          <a:off x="560513" y="3501008"/>
          <a:ext cx="3888432" cy="288032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xmlns="" val="1959942321"/>
              </p:ext>
            </p:extLst>
          </p:nvPr>
        </p:nvGraphicFramePr>
        <p:xfrm>
          <a:off x="4592960" y="3212976"/>
          <a:ext cx="4752528" cy="252028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5"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 - Choice</a:t>
            </a:r>
            <a:endParaRPr lang="en-US" dirty="0"/>
          </a:p>
        </p:txBody>
      </p:sp>
      <p:sp>
        <p:nvSpPr>
          <p:cNvPr id="4" name="TextBox 3"/>
          <p:cNvSpPr txBox="1"/>
          <p:nvPr/>
        </p:nvSpPr>
        <p:spPr>
          <a:xfrm>
            <a:off x="776536" y="1196752"/>
            <a:ext cx="8280920" cy="5016758"/>
          </a:xfrm>
          <a:prstGeom prst="rect">
            <a:avLst/>
          </a:prstGeom>
          <a:noFill/>
        </p:spPr>
        <p:txBody>
          <a:bodyPr wrap="square" rtlCol="0">
            <a:spAutoFit/>
          </a:bodyPr>
          <a:lstStyle/>
          <a:p>
            <a:r>
              <a:rPr lang="en-US" b="1" i="1" dirty="0" smtClean="0"/>
              <a:t>“It’s true that New Zealand does get a good price for generic medicines, but they have a great deal less choice for patients”</a:t>
            </a:r>
          </a:p>
          <a:p>
            <a:endParaRPr lang="en-US" dirty="0" smtClean="0"/>
          </a:p>
          <a:p>
            <a:r>
              <a:rPr lang="en-US" dirty="0" smtClean="0"/>
              <a:t>			- Minister Plibersek, Monday 19 March</a:t>
            </a:r>
          </a:p>
          <a:p>
            <a:pPr marL="266700" indent="-266700">
              <a:spcAft>
                <a:spcPts val="600"/>
              </a:spcAft>
              <a:buClr>
                <a:schemeClr val="accent5"/>
              </a:buClr>
              <a:buFont typeface="Arial" pitchFamily="34" charset="0"/>
              <a:buChar char="•"/>
            </a:pPr>
            <a:endParaRPr lang="en-US" sz="2000" dirty="0" smtClean="0"/>
          </a:p>
          <a:p>
            <a:pPr marL="266700" indent="-266700">
              <a:spcAft>
                <a:spcPts val="600"/>
              </a:spcAft>
              <a:buClr>
                <a:schemeClr val="accent5"/>
              </a:buClr>
              <a:buFont typeface="Arial" pitchFamily="34" charset="0"/>
              <a:buChar char="•"/>
            </a:pPr>
            <a:r>
              <a:rPr lang="en-US" sz="2000" dirty="0" smtClean="0"/>
              <a:t>Choice by itself is not a pre-eminent value (e.g. no choice for patented medicines because of trade-off of value of choice and value of innovation and patent protection)</a:t>
            </a:r>
          </a:p>
          <a:p>
            <a:pPr marL="266700" indent="-266700">
              <a:spcAft>
                <a:spcPts val="600"/>
              </a:spcAft>
              <a:buClr>
                <a:schemeClr val="accent5"/>
              </a:buClr>
              <a:buFont typeface="Arial" pitchFamily="34" charset="0"/>
              <a:buChar char="•"/>
            </a:pPr>
            <a:r>
              <a:rPr lang="en-US" sz="2000" dirty="0" smtClean="0"/>
              <a:t>Choice is supposed to be part of competitive ideal and lead to </a:t>
            </a:r>
            <a:r>
              <a:rPr lang="en-US" sz="2000" dirty="0" smtClean="0"/>
              <a:t>savings</a:t>
            </a:r>
          </a:p>
          <a:p>
            <a:pPr marL="266700" indent="-266700">
              <a:spcAft>
                <a:spcPts val="600"/>
              </a:spcAft>
              <a:buClr>
                <a:schemeClr val="accent5"/>
              </a:buClr>
              <a:buFont typeface="Arial" pitchFamily="34" charset="0"/>
              <a:buChar char="•"/>
            </a:pPr>
            <a:r>
              <a:rPr lang="en-US" sz="2000" dirty="0" smtClean="0"/>
              <a:t>Our model does not propose </a:t>
            </a:r>
            <a:r>
              <a:rPr lang="en-US" sz="2000" dirty="0" smtClean="0"/>
              <a:t>elimination of choice (benchmarking model, not tendering)</a:t>
            </a:r>
          </a:p>
          <a:p>
            <a:pPr marL="266700" indent="-266700">
              <a:spcAft>
                <a:spcPts val="600"/>
              </a:spcAft>
              <a:buClr>
                <a:schemeClr val="accent5"/>
              </a:buClr>
              <a:buFont typeface="Arial" pitchFamily="34" charset="0"/>
              <a:buChar char="•"/>
            </a:pPr>
            <a:r>
              <a:rPr lang="en-US" sz="2000" dirty="0" smtClean="0"/>
              <a:t>How much should choice count against cost savings to patients? </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Would patients prefer a choice of 13 brands, or $22 saving?</a:t>
            </a:r>
            <a:endParaRPr lang="en-AU" dirty="0"/>
          </a:p>
        </p:txBody>
      </p:sp>
      <p:graphicFrame>
        <p:nvGraphicFramePr>
          <p:cNvPr id="4" name="Content Placeholder 3"/>
          <p:cNvGraphicFramePr>
            <a:graphicFrameLocks noChangeAspect="1"/>
          </p:cNvGraphicFramePr>
          <p:nvPr>
            <p:ph idx="1"/>
          </p:nvPr>
        </p:nvGraphicFramePr>
        <p:xfrm>
          <a:off x="416496" y="1340768"/>
          <a:ext cx="5904656" cy="4608512"/>
        </p:xfrm>
        <a:graphic>
          <a:graphicData uri="http://schemas.openxmlformats.org/presentationml/2006/ole">
            <p:oleObj spid="_x0000_s2050" name="Document" r:id="rId3" imgW="5755102" imgH="2751356" progId="Word.Document.12">
              <p:embed/>
            </p:oleObj>
          </a:graphicData>
        </a:graphic>
      </p:graphicFrame>
      <p:pic>
        <p:nvPicPr>
          <p:cNvPr id="2052" name="Picture 4" descr="http://www.easyvectors.com/assets/images/vectors/afbig/balance-scale-clip-art.jpg"/>
          <p:cNvPicPr>
            <a:picLocks noChangeAspect="1" noChangeArrowheads="1"/>
          </p:cNvPicPr>
          <p:nvPr/>
        </p:nvPicPr>
        <p:blipFill>
          <a:blip r:embed="rId4" cstate="print"/>
          <a:srcRect/>
          <a:stretch>
            <a:fillRect/>
          </a:stretch>
        </p:blipFill>
        <p:spPr bwMode="auto">
          <a:xfrm>
            <a:off x="5241032" y="1916832"/>
            <a:ext cx="4048125" cy="2609851"/>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178912"/>
            <a:ext cx="6913563" cy="738664"/>
          </a:xfrm>
          <a:noFill/>
          <a:ln w="9525">
            <a:noFill/>
            <a:miter lim="800000"/>
            <a:headEnd/>
            <a:tailEnd/>
          </a:ln>
        </p:spPr>
        <p:txBody>
          <a:bodyPr vert="horz" wrap="square" lIns="0" tIns="0" rIns="0" bIns="0" numCol="1" anchor="b" anchorCtr="0" compatLnSpc="1">
            <a:prstTxWarp prst="textNoShape">
              <a:avLst/>
            </a:prstTxWarp>
            <a:spAutoFit/>
          </a:bodyPr>
          <a:lstStyle/>
          <a:p>
            <a:r>
              <a:rPr lang="en-US" sz="2400" dirty="0" smtClean="0"/>
              <a:t>Other concerns – lower income for retail pharmacies</a:t>
            </a:r>
            <a:endParaRPr lang="en-AU" sz="2200" dirty="0"/>
          </a:p>
        </p:txBody>
      </p:sp>
      <p:sp>
        <p:nvSpPr>
          <p:cNvPr id="6" name="Rectangle 5"/>
          <p:cNvSpPr/>
          <p:nvPr/>
        </p:nvSpPr>
        <p:spPr bwMode="auto">
          <a:xfrm>
            <a:off x="631824" y="1412776"/>
            <a:ext cx="8857679" cy="1944216"/>
          </a:xfrm>
          <a:prstGeom prst="rect">
            <a:avLst/>
          </a:prstGeom>
        </p:spPr>
        <p:txBody>
          <a:bodyPr vert="horz" wrap="square" lIns="0" tIns="45720" rIns="91440" bIns="45720" numCol="1" rtlCol="0" anchor="t" anchorCtr="0" compatLnSpc="1">
            <a:prstTxWarp prst="textNoShape">
              <a:avLst/>
            </a:prstTxWarp>
          </a:bodyPr>
          <a:lstStyle/>
          <a:p>
            <a:pPr marL="266700" indent="-266700">
              <a:spcAft>
                <a:spcPts val="600"/>
              </a:spcAft>
              <a:buClr>
                <a:schemeClr val="accent5"/>
              </a:buClr>
              <a:buFont typeface="Arial" pitchFamily="34" charset="0"/>
              <a:buChar char="•"/>
            </a:pPr>
            <a:r>
              <a:rPr lang="en-AU" sz="2000" dirty="0" smtClean="0"/>
              <a:t>Retail pharmacy income will decline from price disclosure</a:t>
            </a:r>
          </a:p>
          <a:p>
            <a:pPr marL="723900" lvl="1" indent="-266700">
              <a:spcAft>
                <a:spcPts val="600"/>
              </a:spcAft>
              <a:buClr>
                <a:schemeClr val="accent5"/>
              </a:buClr>
              <a:buFont typeface="Arial" pitchFamily="34" charset="0"/>
              <a:buChar char="•"/>
            </a:pPr>
            <a:r>
              <a:rPr lang="en-AU" sz="2000" dirty="0" smtClean="0"/>
              <a:t>Unanticipated additional income for pharmacies from manufacturer discounts (i.e. agreed and subsidised ex-manufacturer not market price)</a:t>
            </a:r>
          </a:p>
          <a:p>
            <a:pPr marL="723900" lvl="1" indent="-266700">
              <a:spcAft>
                <a:spcPts val="600"/>
              </a:spcAft>
              <a:buClr>
                <a:schemeClr val="accent5"/>
              </a:buClr>
              <a:buFont typeface="Arial" pitchFamily="34" charset="0"/>
              <a:buChar char="•"/>
            </a:pPr>
            <a:r>
              <a:rPr lang="en-US" sz="2000" dirty="0" smtClean="0"/>
              <a:t>D</a:t>
            </a:r>
            <a:r>
              <a:rPr lang="en-US" sz="2000" dirty="0" smtClean="0"/>
              <a:t>ifficult </a:t>
            </a:r>
            <a:r>
              <a:rPr lang="en-US" sz="2000" dirty="0" smtClean="0"/>
              <a:t>to quantify </a:t>
            </a:r>
            <a:r>
              <a:rPr lang="en-US" sz="2000" dirty="0" smtClean="0"/>
              <a:t>discounts (largely secret), likely substantial</a:t>
            </a:r>
            <a:r>
              <a:rPr lang="en-US" sz="2000" dirty="0" smtClean="0"/>
              <a:t>.</a:t>
            </a:r>
            <a:endParaRPr lang="en-AU" sz="2000" dirty="0" smtClean="0"/>
          </a:p>
          <a:p>
            <a:pPr marL="723900" lvl="1" indent="-266700">
              <a:spcAft>
                <a:spcPts val="600"/>
              </a:spcAft>
              <a:buClr>
                <a:schemeClr val="accent5"/>
              </a:buClr>
              <a:buFont typeface="Arial" pitchFamily="34" charset="0"/>
              <a:buChar char="•"/>
            </a:pPr>
            <a:endParaRPr lang="en-AU" sz="2000" dirty="0" smtClean="0"/>
          </a:p>
          <a:p>
            <a:pPr marL="266700" indent="-266700">
              <a:spcAft>
                <a:spcPts val="600"/>
              </a:spcAft>
              <a:buClr>
                <a:schemeClr val="accent5"/>
              </a:buClr>
              <a:buFont typeface="Arial" pitchFamily="34" charset="0"/>
              <a:buChar char="•"/>
            </a:pPr>
            <a:r>
              <a:rPr lang="en-AU" sz="2000" dirty="0" smtClean="0"/>
              <a:t>Pharmacy income partly based on per cent mark-ups so </a:t>
            </a:r>
            <a:r>
              <a:rPr lang="en-AU" sz="2000" dirty="0" smtClean="0"/>
              <a:t>impacted by price </a:t>
            </a:r>
          </a:p>
          <a:p>
            <a:pPr marL="723900" lvl="1" indent="-266700">
              <a:spcAft>
                <a:spcPts val="600"/>
              </a:spcAft>
              <a:buClr>
                <a:schemeClr val="accent5"/>
              </a:buClr>
              <a:buFont typeface="Arial" pitchFamily="34" charset="0"/>
              <a:buChar char="•"/>
            </a:pPr>
            <a:r>
              <a:rPr lang="en-AU" sz="2000" dirty="0" smtClean="0"/>
              <a:t>Report impact $20,000 per pharmacy</a:t>
            </a:r>
          </a:p>
          <a:p>
            <a:pPr marL="723900" lvl="1" indent="-266700">
              <a:spcAft>
                <a:spcPts val="600"/>
              </a:spcAft>
              <a:buClr>
                <a:schemeClr val="accent5"/>
              </a:buClr>
              <a:buFont typeface="Arial" pitchFamily="34" charset="0"/>
              <a:buChar char="•"/>
            </a:pPr>
            <a:r>
              <a:rPr lang="en-AU" sz="2000" dirty="0" smtClean="0"/>
              <a:t>May require restructure of subsidy arrangements (e.g. Rural Support Scheme)</a:t>
            </a:r>
            <a:endParaRPr lang="en-AU" sz="2000" dirty="0" smtClean="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178911"/>
            <a:ext cx="6913563" cy="738664"/>
          </a:xfrm>
          <a:noFill/>
          <a:ln w="9525">
            <a:noFill/>
            <a:miter lim="800000"/>
            <a:headEnd/>
            <a:tailEnd/>
          </a:ln>
        </p:spPr>
        <p:txBody>
          <a:bodyPr vert="horz" wrap="square" lIns="0" tIns="0" rIns="0" bIns="0" numCol="1" anchor="b" anchorCtr="0" compatLnSpc="1">
            <a:prstTxWarp prst="textNoShape">
              <a:avLst/>
            </a:prstTxWarp>
            <a:spAutoFit/>
          </a:bodyPr>
          <a:lstStyle/>
          <a:p>
            <a:r>
              <a:rPr lang="en-US" sz="2400" dirty="0" smtClean="0"/>
              <a:t>Other concerns – loss of research and development in Australia</a:t>
            </a:r>
            <a:endParaRPr lang="en-AU" sz="2200" dirty="0"/>
          </a:p>
        </p:txBody>
      </p:sp>
      <p:sp>
        <p:nvSpPr>
          <p:cNvPr id="17" name="Rectangle 16"/>
          <p:cNvSpPr/>
          <p:nvPr/>
        </p:nvSpPr>
        <p:spPr bwMode="auto">
          <a:xfrm>
            <a:off x="631824" y="1412776"/>
            <a:ext cx="4681215" cy="1944216"/>
          </a:xfrm>
          <a:prstGeom prst="rect">
            <a:avLst/>
          </a:prstGeom>
        </p:spPr>
        <p:txBody>
          <a:bodyPr vert="horz" wrap="square" lIns="0" tIns="45720" rIns="91440" bIns="45720" numCol="1" rtlCol="0" anchor="t" anchorCtr="0" compatLnSpc="1">
            <a:prstTxWarp prst="textNoShape">
              <a:avLst/>
            </a:prstTxWarp>
          </a:bodyPr>
          <a:lstStyle/>
          <a:p>
            <a:pPr marL="266700" indent="-266700">
              <a:buClr>
                <a:schemeClr val="accent5"/>
              </a:buClr>
            </a:pPr>
            <a:r>
              <a:rPr lang="en-AU" sz="2000" dirty="0" smtClean="0"/>
              <a:t>L</a:t>
            </a:r>
            <a:r>
              <a:rPr lang="en-US" sz="2000" dirty="0" err="1" smtClean="0"/>
              <a:t>ower</a:t>
            </a:r>
            <a:r>
              <a:rPr lang="en-US" sz="2000" dirty="0" smtClean="0"/>
              <a:t> prices = lower profits </a:t>
            </a:r>
            <a:r>
              <a:rPr lang="en-US" sz="2000" dirty="0" smtClean="0"/>
              <a:t>in Australia will hinder in-country </a:t>
            </a:r>
            <a:r>
              <a:rPr lang="en-US" sz="2000" dirty="0" smtClean="0"/>
              <a:t>R&amp;D</a:t>
            </a:r>
          </a:p>
          <a:p>
            <a:pPr marL="266700" indent="-266700">
              <a:buClr>
                <a:schemeClr val="accent5"/>
              </a:buClr>
            </a:pPr>
            <a:endParaRPr lang="en-US" sz="2000" dirty="0" smtClean="0"/>
          </a:p>
          <a:p>
            <a:pPr marL="266700" indent="-266700">
              <a:buClr>
                <a:schemeClr val="accent5"/>
              </a:buClr>
              <a:buFont typeface="Arial" pitchFamily="34" charset="0"/>
              <a:buChar char="•"/>
            </a:pPr>
            <a:r>
              <a:rPr lang="en-AU" sz="2000" dirty="0" smtClean="0"/>
              <a:t> Little evidence in-country prices drive R&amp;D location</a:t>
            </a:r>
          </a:p>
          <a:p>
            <a:pPr marL="266700" indent="-266700">
              <a:buClr>
                <a:schemeClr val="accent5"/>
              </a:buClr>
              <a:buFont typeface="Arial" pitchFamily="34" charset="0"/>
              <a:buChar char="•"/>
            </a:pPr>
            <a:endParaRPr lang="en-US" sz="2000" dirty="0" smtClean="0"/>
          </a:p>
          <a:p>
            <a:pPr marL="266700" indent="-266700">
              <a:buClr>
                <a:schemeClr val="accent5"/>
              </a:buClr>
              <a:buFont typeface="Arial" pitchFamily="34" charset="0"/>
              <a:buChar char="•"/>
            </a:pPr>
            <a:r>
              <a:rPr lang="en-US" sz="2000" dirty="0" smtClean="0"/>
              <a:t>Australian </a:t>
            </a:r>
            <a:r>
              <a:rPr lang="en-US" sz="2000" dirty="0" smtClean="0"/>
              <a:t>research is vulnerable to competition from countries that can conduct clinical trials more cheaply </a:t>
            </a:r>
            <a:endParaRPr lang="en-AU" sz="2000" dirty="0" smtClean="0"/>
          </a:p>
          <a:p>
            <a:pPr marL="266700" indent="-266700">
              <a:buClr>
                <a:schemeClr val="accent5"/>
              </a:buClr>
              <a:buFont typeface="Arial" pitchFamily="34" charset="0"/>
              <a:buChar char="•"/>
            </a:pPr>
            <a:endParaRPr lang="en-AU" sz="2000" dirty="0"/>
          </a:p>
          <a:p>
            <a:pPr marL="266700" indent="-266700">
              <a:buClr>
                <a:schemeClr val="accent5"/>
              </a:buClr>
              <a:buFont typeface="Arial" pitchFamily="34" charset="0"/>
              <a:buChar char="•"/>
            </a:pPr>
            <a:r>
              <a:rPr lang="en-AU" sz="2000" dirty="0" smtClean="0"/>
              <a:t>Direct strategies to support R&amp;D preferred to indirect ones</a:t>
            </a:r>
            <a:endParaRPr lang="en-AU" sz="2000" dirty="0"/>
          </a:p>
        </p:txBody>
      </p:sp>
      <p:grpSp>
        <p:nvGrpSpPr>
          <p:cNvPr id="18" name="Group 17"/>
          <p:cNvGrpSpPr/>
          <p:nvPr/>
        </p:nvGrpSpPr>
        <p:grpSpPr>
          <a:xfrm>
            <a:off x="5457056" y="1628800"/>
            <a:ext cx="4106856" cy="4201467"/>
            <a:chOff x="704528" y="2636912"/>
            <a:chExt cx="4176464" cy="3481387"/>
          </a:xfrm>
        </p:grpSpPr>
        <p:graphicFrame>
          <p:nvGraphicFramePr>
            <p:cNvPr id="19" name="Chart 18"/>
            <p:cNvGraphicFramePr>
              <a:graphicFrameLocks/>
            </p:cNvGraphicFramePr>
            <p:nvPr>
              <p:extLst>
                <p:ext uri="{D42A27DB-BD31-4B8C-83A1-F6EECF244321}">
                  <p14:modId xmlns="" xmlns:p14="http://schemas.microsoft.com/office/powerpoint/2010/main" val="753298744"/>
                </p:ext>
              </p:extLst>
            </p:nvPr>
          </p:nvGraphicFramePr>
          <p:xfrm>
            <a:off x="704528" y="2636912"/>
            <a:ext cx="4093019" cy="3481387"/>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a:off x="3224808" y="3068960"/>
              <a:ext cx="1656184" cy="307777"/>
            </a:xfrm>
            <a:prstGeom prst="rect">
              <a:avLst/>
            </a:prstGeom>
            <a:noFill/>
          </p:spPr>
          <p:txBody>
            <a:bodyPr wrap="square" rtlCol="0">
              <a:spAutoFit/>
            </a:bodyPr>
            <a:lstStyle/>
            <a:p>
              <a:r>
                <a:rPr lang="en-US" sz="1400" b="1" dirty="0" smtClean="0">
                  <a:solidFill>
                    <a:schemeClr val="accent1"/>
                  </a:solidFill>
                </a:rPr>
                <a:t>Australia</a:t>
              </a:r>
              <a:endParaRPr lang="en-US" sz="1400" b="1" dirty="0">
                <a:solidFill>
                  <a:schemeClr val="accent1"/>
                </a:solidFill>
              </a:endParaRPr>
            </a:p>
          </p:txBody>
        </p:sp>
        <p:sp>
          <p:nvSpPr>
            <p:cNvPr id="21" name="TextBox 20"/>
            <p:cNvSpPr txBox="1"/>
            <p:nvPr/>
          </p:nvSpPr>
          <p:spPr>
            <a:xfrm>
              <a:off x="1290356" y="3651246"/>
              <a:ext cx="1656184" cy="307777"/>
            </a:xfrm>
            <a:prstGeom prst="rect">
              <a:avLst/>
            </a:prstGeom>
            <a:noFill/>
          </p:spPr>
          <p:txBody>
            <a:bodyPr wrap="square" rtlCol="0">
              <a:spAutoFit/>
            </a:bodyPr>
            <a:lstStyle/>
            <a:p>
              <a:r>
                <a:rPr lang="en-US" sz="1400" b="1" dirty="0" smtClean="0">
                  <a:solidFill>
                    <a:schemeClr val="accent2"/>
                  </a:solidFill>
                </a:rPr>
                <a:t>United States</a:t>
              </a:r>
              <a:endParaRPr lang="en-US" sz="1400" b="1" dirty="0">
                <a:solidFill>
                  <a:schemeClr val="accent2"/>
                </a:solidFill>
              </a:endParaRPr>
            </a:p>
          </p:txBody>
        </p:sp>
      </p:grpSp>
      <p:sp>
        <p:nvSpPr>
          <p:cNvPr id="22" name="TextBox 21"/>
          <p:cNvSpPr txBox="1"/>
          <p:nvPr/>
        </p:nvSpPr>
        <p:spPr>
          <a:xfrm>
            <a:off x="5817096" y="1052736"/>
            <a:ext cx="3456384" cy="523220"/>
          </a:xfrm>
          <a:prstGeom prst="rect">
            <a:avLst/>
          </a:prstGeom>
          <a:noFill/>
        </p:spPr>
        <p:txBody>
          <a:bodyPr wrap="square" rtlCol="0">
            <a:spAutoFit/>
          </a:bodyPr>
          <a:lstStyle/>
          <a:p>
            <a:r>
              <a:rPr lang="en-US" sz="1400" dirty="0" smtClean="0"/>
              <a:t>Types of pharmaceutical research and development, Australia and USA, 2008</a:t>
            </a:r>
            <a:endParaRPr lang="en-US" sz="14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579021"/>
            <a:ext cx="6913563" cy="338554"/>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a:t>Ending Australia’s bad drug deal</a:t>
            </a:r>
          </a:p>
        </p:txBody>
      </p:sp>
      <p:sp>
        <p:nvSpPr>
          <p:cNvPr id="3" name="Content Placeholder 2"/>
          <p:cNvSpPr>
            <a:spLocks noGrp="1"/>
          </p:cNvSpPr>
          <p:nvPr>
            <p:ph idx="1"/>
          </p:nvPr>
        </p:nvSpPr>
        <p:spPr>
          <a:xfrm>
            <a:off x="631825" y="1093960"/>
            <a:ext cx="8784976" cy="6247864"/>
          </a:xfrm>
        </p:spPr>
        <p:txBody>
          <a:bodyPr/>
          <a:lstStyle/>
          <a:p>
            <a:pPr marL="457200" indent="-457200" eaLnBrk="0" hangingPunct="0">
              <a:spcAft>
                <a:spcPts val="600"/>
              </a:spcAft>
              <a:buFont typeface="+mj-lt"/>
              <a:buAutoNum type="arabicPeriod"/>
            </a:pPr>
            <a:endParaRPr lang="en-AU" sz="2000" b="0" kern="1200" dirty="0">
              <a:latin typeface="Arial" charset="0"/>
              <a:ea typeface="ＭＳ Ｐゴシック" pitchFamily="34" charset="-128"/>
            </a:endParaRPr>
          </a:p>
          <a:p>
            <a:pPr marL="457200" indent="-457200" eaLnBrk="0" hangingPunct="0">
              <a:lnSpc>
                <a:spcPct val="150000"/>
              </a:lnSpc>
              <a:spcAft>
                <a:spcPts val="600"/>
              </a:spcAft>
              <a:buFont typeface="+mj-lt"/>
              <a:buAutoNum type="arabicPeriod"/>
            </a:pPr>
            <a:r>
              <a:rPr lang="en-AU" sz="2000" b="0" kern="1200" dirty="0" smtClean="0">
                <a:latin typeface="Arial" charset="0"/>
                <a:ea typeface="ＭＳ Ｐゴシック" pitchFamily="34" charset="-128"/>
              </a:rPr>
              <a:t>Start </a:t>
            </a:r>
            <a:r>
              <a:rPr lang="en-AU" sz="2000" b="0" kern="1200" dirty="0">
                <a:latin typeface="Arial" charset="0"/>
                <a:ea typeface="ＭＳ Ｐゴシック" pitchFamily="34" charset="-128"/>
              </a:rPr>
              <a:t>by getting the foundations right</a:t>
            </a:r>
            <a:r>
              <a:rPr lang="en-AU" sz="2000" b="0" kern="1200" dirty="0" smtClean="0">
                <a:latin typeface="Arial" charset="0"/>
                <a:ea typeface="ＭＳ Ｐゴシック" pitchFamily="34" charset="-128"/>
              </a:rPr>
              <a:t>: </a:t>
            </a:r>
            <a:r>
              <a:rPr lang="en-AU" sz="2000" b="0" kern="1200" dirty="0">
                <a:latin typeface="Arial" charset="0"/>
                <a:ea typeface="ＭＳ Ｐゴシック" pitchFamily="34" charset="-128"/>
              </a:rPr>
              <a:t>independent governance and an incentive to save </a:t>
            </a:r>
          </a:p>
          <a:p>
            <a:pPr marL="457200" indent="-457200" eaLnBrk="0" hangingPunct="0">
              <a:lnSpc>
                <a:spcPct val="150000"/>
              </a:lnSpc>
              <a:spcAft>
                <a:spcPts val="600"/>
              </a:spcAft>
              <a:buFont typeface="+mj-lt"/>
              <a:buAutoNum type="arabicPeriod"/>
            </a:pPr>
            <a:r>
              <a:rPr lang="en-AU" sz="2000" b="0" kern="1200" dirty="0" smtClean="0">
                <a:latin typeface="Arial" charset="0"/>
                <a:ea typeface="ＭＳ Ｐゴシック" pitchFamily="34" charset="-128"/>
              </a:rPr>
              <a:t>Tougher </a:t>
            </a:r>
            <a:r>
              <a:rPr lang="en-AU" sz="2000" b="0" kern="1200" dirty="0">
                <a:latin typeface="Arial" charset="0"/>
                <a:ea typeface="ＭＳ Ｐゴシック" pitchFamily="34" charset="-128"/>
              </a:rPr>
              <a:t>rules on generic pricing </a:t>
            </a:r>
          </a:p>
          <a:p>
            <a:pPr marL="457200" indent="-457200" eaLnBrk="0" hangingPunct="0">
              <a:lnSpc>
                <a:spcPct val="150000"/>
              </a:lnSpc>
              <a:spcAft>
                <a:spcPts val="600"/>
              </a:spcAft>
              <a:buFont typeface="+mj-lt"/>
              <a:buAutoNum type="arabicPeriod"/>
            </a:pPr>
            <a:r>
              <a:rPr lang="en-AU" sz="2000" b="0" kern="1200" dirty="0" smtClean="0">
                <a:latin typeface="Arial" charset="0"/>
                <a:ea typeface="ＭＳ Ｐゴシック" pitchFamily="34" charset="-128"/>
              </a:rPr>
              <a:t>Promoting </a:t>
            </a:r>
            <a:r>
              <a:rPr lang="en-AU" sz="2000" b="0" kern="1200" dirty="0">
                <a:latin typeface="Arial" charset="0"/>
                <a:ea typeface="ＭＳ Ｐゴシック" pitchFamily="34" charset="-128"/>
              </a:rPr>
              <a:t>costs-effective choices</a:t>
            </a:r>
          </a:p>
          <a:p>
            <a:pPr>
              <a:spcAft>
                <a:spcPts val="600"/>
              </a:spcAft>
            </a:pPr>
            <a:r>
              <a:rPr lang="en-AU" sz="2200" dirty="0" smtClean="0"/>
              <a:t>Savings</a:t>
            </a:r>
          </a:p>
          <a:p>
            <a:pPr>
              <a:spcAft>
                <a:spcPts val="600"/>
              </a:spcAft>
            </a:pPr>
            <a:r>
              <a:rPr lang="en-AU" sz="2000" dirty="0" smtClean="0"/>
              <a:t>Stage 1 and 2: </a:t>
            </a:r>
            <a:r>
              <a:rPr lang="en-AU" sz="2000" b="0" dirty="0"/>
              <a:t>$1.3 billion each year (2014-15 onward</a:t>
            </a:r>
            <a:r>
              <a:rPr lang="en-AU" sz="2000" b="0" dirty="0" smtClean="0"/>
              <a:t>)</a:t>
            </a:r>
          </a:p>
          <a:p>
            <a:pPr>
              <a:spcAft>
                <a:spcPts val="600"/>
              </a:spcAft>
            </a:pPr>
            <a:r>
              <a:rPr lang="en-AU" sz="2000" dirty="0" smtClean="0"/>
              <a:t>Stage 3: </a:t>
            </a:r>
            <a:r>
              <a:rPr lang="en-AU" sz="2000" b="0" dirty="0" smtClean="0"/>
              <a:t>around $550 million each year (2016-17 onward</a:t>
            </a:r>
            <a:r>
              <a:rPr lang="en-AU" sz="2000" b="0" dirty="0" smtClean="0"/>
              <a:t>)</a:t>
            </a:r>
          </a:p>
          <a:p>
            <a:pPr>
              <a:spcAft>
                <a:spcPts val="600"/>
              </a:spcAft>
            </a:pPr>
            <a:endParaRPr lang="en-AU" sz="2000" b="0" dirty="0" smtClean="0"/>
          </a:p>
          <a:p>
            <a:pPr>
              <a:spcAft>
                <a:spcPts val="600"/>
              </a:spcAft>
            </a:pPr>
            <a:r>
              <a:rPr lang="en-AU" sz="2000" b="0" dirty="0" smtClean="0"/>
              <a:t>Full report available at grattan.edu.au</a:t>
            </a:r>
            <a:endParaRPr lang="en-AU" sz="2000" dirty="0"/>
          </a:p>
          <a:p>
            <a:pPr>
              <a:spcAft>
                <a:spcPts val="600"/>
              </a:spcAft>
            </a:pPr>
            <a:endParaRPr lang="en-AU" sz="2000" b="0" dirty="0" smtClean="0"/>
          </a:p>
          <a:p>
            <a:pPr>
              <a:spcAft>
                <a:spcPts val="600"/>
              </a:spcAft>
            </a:pPr>
            <a:endParaRPr lang="en-AU" sz="3600" b="0" dirty="0" smtClean="0"/>
          </a:p>
          <a:p>
            <a:pPr>
              <a:spcAft>
                <a:spcPts val="600"/>
              </a:spcAft>
            </a:pPr>
            <a:r>
              <a:rPr lang="en-AU" sz="3600" b="0" dirty="0" smtClean="0"/>
              <a:t> </a:t>
            </a:r>
          </a:p>
          <a:p>
            <a:pPr>
              <a:spcAft>
                <a:spcPts val="600"/>
              </a:spcAft>
            </a:pPr>
            <a:endParaRPr lang="en-AU" dirty="0"/>
          </a:p>
        </p:txBody>
      </p:sp>
      <p:sp>
        <p:nvSpPr>
          <p:cNvPr id="6" name="Rectangle 5"/>
          <p:cNvSpPr/>
          <p:nvPr/>
        </p:nvSpPr>
        <p:spPr>
          <a:xfrm>
            <a:off x="2864768" y="6049163"/>
            <a:ext cx="4657044" cy="461665"/>
          </a:xfrm>
          <a:prstGeom prst="rect">
            <a:avLst/>
          </a:prstGeom>
        </p:spPr>
        <p:txBody>
          <a:bodyPr wrap="none">
            <a:spAutoFit/>
          </a:bodyPr>
          <a:lstStyle/>
          <a:p>
            <a:r>
              <a:rPr lang="en-AU" dirty="0"/>
              <a:t>stephen.duckett@grattan.edu.au</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240467"/>
            <a:ext cx="6913563" cy="677108"/>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a:t>Although our prices were cheaper than UK and Europe five years ago, they’re not now</a:t>
            </a:r>
          </a:p>
        </p:txBody>
      </p:sp>
      <p:sp>
        <p:nvSpPr>
          <p:cNvPr id="10242"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sp>
        <p:nvSpPr>
          <p:cNvPr id="10243" name="Rectangle 3"/>
          <p:cNvSpPr>
            <a:spLocks noChangeArrowheads="1"/>
          </p:cNvSpPr>
          <p:nvPr/>
        </p:nvSpPr>
        <p:spPr bwMode="auto">
          <a:xfrm>
            <a:off x="0" y="266700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6" name="Table 5"/>
          <p:cNvGraphicFramePr>
            <a:graphicFrameLocks noGrp="1"/>
          </p:cNvGraphicFramePr>
          <p:nvPr>
            <p:extLst>
              <p:ext uri="{D42A27DB-BD31-4B8C-83A1-F6EECF244321}">
                <p14:modId xmlns:p14="http://schemas.microsoft.com/office/powerpoint/2010/main" xmlns="" val="2315015815"/>
              </p:ext>
            </p:extLst>
          </p:nvPr>
        </p:nvGraphicFramePr>
        <p:xfrm>
          <a:off x="631825" y="1253331"/>
          <a:ext cx="8629114" cy="182880"/>
        </p:xfrm>
        <a:graphic>
          <a:graphicData uri="http://schemas.openxmlformats.org/drawingml/2006/table">
            <a:tbl>
              <a:tblPr firstRow="1" firstCol="1" bandRow="1"/>
              <a:tblGrid>
                <a:gridCol w="8629114"/>
              </a:tblGrid>
              <a:tr h="0">
                <a:tc>
                  <a:txBody>
                    <a:bodyPr/>
                    <a:lstStyle/>
                    <a:p>
                      <a:r>
                        <a:rPr lang="en-AU" sz="1200" b="1" kern="1200" dirty="0" smtClean="0">
                          <a:solidFill>
                            <a:schemeClr val="bg1">
                              <a:lumMod val="50000"/>
                            </a:schemeClr>
                          </a:solidFill>
                          <a:effectLst/>
                          <a:latin typeface="Arial"/>
                          <a:ea typeface="Times New Roman"/>
                          <a:cs typeface="+mn-cs"/>
                        </a:rPr>
                        <a:t>Australia’s pharmaceutical price ranking against selected countries, 2007-2011</a:t>
                      </a:r>
                      <a:endParaRPr lang="en-AU" sz="1200" b="1" kern="1200" dirty="0">
                        <a:solidFill>
                          <a:schemeClr val="bg1">
                            <a:lumMod val="50000"/>
                          </a:schemeClr>
                        </a:solidFill>
                        <a:effectLst/>
                        <a:latin typeface="Arial"/>
                        <a:ea typeface="Times New Roman"/>
                        <a:cs typeface="+mn-cs"/>
                      </a:endParaRPr>
                    </a:p>
                  </a:txBody>
                  <a:tcPr marL="0" marR="0" marT="0" marB="0">
                    <a:lnL>
                      <a:noFill/>
                    </a:lnL>
                    <a:lnR>
                      <a:noFill/>
                    </a:lnR>
                    <a:lnT>
                      <a:noFill/>
                    </a:lnT>
                    <a:lnB>
                      <a:noFill/>
                    </a:lnB>
                  </a:tcPr>
                </a:tc>
              </a:tr>
            </a:tbl>
          </a:graphicData>
        </a:graphic>
      </p:graphicFrame>
      <p:sp>
        <p:nvSpPr>
          <p:cNvPr id="7" name="Rectangle 6"/>
          <p:cNvSpPr/>
          <p:nvPr/>
        </p:nvSpPr>
        <p:spPr>
          <a:xfrm>
            <a:off x="631825" y="6036618"/>
            <a:ext cx="8455025" cy="276999"/>
          </a:xfrm>
          <a:prstGeom prst="rect">
            <a:avLst/>
          </a:prstGeom>
        </p:spPr>
        <p:txBody>
          <a:bodyPr wrap="square">
            <a:spAutoFit/>
          </a:bodyPr>
          <a:lstStyle/>
          <a:p>
            <a:r>
              <a:rPr lang="en-AU" sz="1200" i="1" dirty="0" smtClean="0"/>
              <a:t>Source</a:t>
            </a:r>
            <a:r>
              <a:rPr lang="en-AU" sz="1200" i="1" dirty="0"/>
              <a:t>: Grattan Institute analysis of OHE data</a:t>
            </a:r>
            <a:endParaRPr lang="en-AU" sz="1200" dirty="0"/>
          </a:p>
        </p:txBody>
      </p:sp>
      <p:graphicFrame>
        <p:nvGraphicFramePr>
          <p:cNvPr id="9" name="Chart 8"/>
          <p:cNvGraphicFramePr/>
          <p:nvPr>
            <p:extLst>
              <p:ext uri="{D42A27DB-BD31-4B8C-83A1-F6EECF244321}">
                <p14:modId xmlns:p14="http://schemas.microsoft.com/office/powerpoint/2010/main" xmlns="" val="2964817328"/>
              </p:ext>
            </p:extLst>
          </p:nvPr>
        </p:nvGraphicFramePr>
        <p:xfrm>
          <a:off x="632520" y="1556792"/>
          <a:ext cx="8568000" cy="432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579021"/>
            <a:ext cx="6913563" cy="338554"/>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smtClean="0"/>
              <a:t>The market has two distinct submarkets</a:t>
            </a:r>
            <a:endParaRPr lang="en-AU" sz="2200" dirty="0"/>
          </a:p>
        </p:txBody>
      </p:sp>
      <p:sp>
        <p:nvSpPr>
          <p:cNvPr id="6" name="Rectangle 5"/>
          <p:cNvSpPr/>
          <p:nvPr/>
        </p:nvSpPr>
        <p:spPr bwMode="auto">
          <a:xfrm>
            <a:off x="631825" y="1412776"/>
            <a:ext cx="8640960" cy="1944216"/>
          </a:xfrm>
          <a:prstGeom prst="rect">
            <a:avLst/>
          </a:prstGeom>
        </p:spPr>
        <p:txBody>
          <a:bodyPr vert="horz" wrap="square" lIns="0" tIns="45720" rIns="91440" bIns="45720" numCol="1" rtlCol="0" anchor="t" anchorCtr="0" compatLnSpc="1">
            <a:prstTxWarp prst="textNoShape">
              <a:avLst/>
            </a:prstTxWarp>
          </a:bodyPr>
          <a:lstStyle/>
          <a:p>
            <a:pPr marL="266700" indent="-266700">
              <a:spcAft>
                <a:spcPts val="600"/>
              </a:spcAft>
              <a:buClr>
                <a:schemeClr val="accent5"/>
              </a:buClr>
              <a:buFont typeface="Arial" pitchFamily="34" charset="0"/>
              <a:buChar char="•"/>
            </a:pPr>
            <a:r>
              <a:rPr lang="en-AU" sz="2000" dirty="0" smtClean="0"/>
              <a:t>Patented drugs</a:t>
            </a:r>
          </a:p>
          <a:p>
            <a:pPr marL="723900" lvl="1" indent="-266700">
              <a:spcAft>
                <a:spcPts val="600"/>
              </a:spcAft>
              <a:buClr>
                <a:schemeClr val="accent5"/>
              </a:buClr>
              <a:buFont typeface="Arial" pitchFamily="34" charset="0"/>
              <a:buChar char="•"/>
            </a:pPr>
            <a:r>
              <a:rPr lang="en-AU" sz="2000" dirty="0" smtClean="0"/>
              <a:t>Sole supplier arrangements</a:t>
            </a:r>
          </a:p>
          <a:p>
            <a:pPr marL="723900" lvl="1" indent="-266700">
              <a:spcAft>
                <a:spcPts val="600"/>
              </a:spcAft>
              <a:buClr>
                <a:schemeClr val="accent5"/>
              </a:buClr>
              <a:buFont typeface="Arial" pitchFamily="34" charset="0"/>
              <a:buChar char="•"/>
            </a:pPr>
            <a:r>
              <a:rPr lang="en-AU" sz="2000" dirty="0" smtClean="0"/>
              <a:t>No patient choice</a:t>
            </a:r>
          </a:p>
          <a:p>
            <a:pPr marL="723900" lvl="1" indent="-266700">
              <a:spcAft>
                <a:spcPts val="600"/>
              </a:spcAft>
              <a:buClr>
                <a:schemeClr val="accent5"/>
              </a:buClr>
              <a:buFont typeface="Arial" pitchFamily="34" charset="0"/>
              <a:buChar char="•"/>
            </a:pPr>
            <a:r>
              <a:rPr lang="en-AU" sz="2000" dirty="0" smtClean="0"/>
              <a:t>The (relevant) policy issues are whether the incremental benefits of listing this drug is worth it and what should the subsidised price be?</a:t>
            </a:r>
            <a:endParaRPr lang="en-AU" sz="2000" dirty="0" smtClean="0"/>
          </a:p>
          <a:p>
            <a:pPr marL="266700" indent="-266700">
              <a:spcAft>
                <a:spcPts val="600"/>
              </a:spcAft>
              <a:buClr>
                <a:schemeClr val="accent5"/>
              </a:buClr>
              <a:buFont typeface="Arial" pitchFamily="34" charset="0"/>
              <a:buChar char="•"/>
            </a:pPr>
            <a:r>
              <a:rPr lang="en-AU" sz="2000" dirty="0" smtClean="0"/>
              <a:t>Off-patent drugs</a:t>
            </a:r>
          </a:p>
          <a:p>
            <a:pPr marL="723900" lvl="1" indent="-266700">
              <a:spcAft>
                <a:spcPts val="600"/>
              </a:spcAft>
              <a:buClr>
                <a:schemeClr val="accent5"/>
              </a:buClr>
              <a:buFont typeface="Arial" pitchFamily="34" charset="0"/>
              <a:buChar char="•"/>
            </a:pPr>
            <a:r>
              <a:rPr lang="en-AU" sz="2000" dirty="0" smtClean="0"/>
              <a:t>Potential for multiple suppliers</a:t>
            </a:r>
          </a:p>
          <a:p>
            <a:pPr marL="723900" lvl="1" indent="-266700">
              <a:spcAft>
                <a:spcPts val="600"/>
              </a:spcAft>
              <a:buClr>
                <a:schemeClr val="accent5"/>
              </a:buClr>
              <a:buFont typeface="Arial" pitchFamily="34" charset="0"/>
              <a:buChar char="•"/>
            </a:pPr>
            <a:r>
              <a:rPr lang="en-AU" sz="2000" dirty="0" smtClean="0"/>
              <a:t>Low marginal cost of production</a:t>
            </a:r>
          </a:p>
          <a:p>
            <a:pPr marL="723900" lvl="1" indent="-266700">
              <a:spcAft>
                <a:spcPts val="600"/>
              </a:spcAft>
              <a:buClr>
                <a:schemeClr val="accent5"/>
              </a:buClr>
              <a:buFont typeface="Arial" pitchFamily="34" charset="0"/>
              <a:buChar char="•"/>
            </a:pPr>
            <a:r>
              <a:rPr lang="en-AU" sz="2000" dirty="0" smtClean="0"/>
              <a:t>The (relevant) policy issue is </a:t>
            </a:r>
            <a:r>
              <a:rPr lang="en-AU" sz="2000" dirty="0" smtClean="0"/>
              <a:t>what should the subsidised price be</a:t>
            </a:r>
            <a:r>
              <a:rPr lang="en-AU" sz="2000"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animEffect transition="in" filter="blinds(horizontal)">
                                      <p:cBhvr>
                                        <p:cTn id="15" dur="500"/>
                                        <p:tgtEl>
                                          <p:spTgt spid="6">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6">
                                            <p:txEl>
                                              <p:pRg st="6" end="6"/>
                                            </p:txEl>
                                          </p:spTgt>
                                        </p:tgtEl>
                                        <p:attrNameLst>
                                          <p:attrName>style.visibility</p:attrName>
                                        </p:attrNameLst>
                                      </p:cBhvr>
                                      <p:to>
                                        <p:strVal val="visible"/>
                                      </p:to>
                                    </p:set>
                                    <p:animEffect transition="in" filter="blinds(horizontal)">
                                      <p:cBhvr>
                                        <p:cTn id="18" dur="500"/>
                                        <p:tgtEl>
                                          <p:spTgt spid="6">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Effect transition="in" filter="blinds(horizontal)">
                                      <p:cBhvr>
                                        <p:cTn id="23" dur="500"/>
                                        <p:tgtEl>
                                          <p:spTgt spid="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blinds(horizontal)">
                                      <p:cBhvr>
                                        <p:cTn id="28"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579021"/>
            <a:ext cx="6913563" cy="338554"/>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smtClean="0"/>
              <a:t>Our study was about pricing</a:t>
            </a:r>
            <a:endParaRPr lang="en-AU" sz="2200" dirty="0"/>
          </a:p>
        </p:txBody>
      </p:sp>
      <p:sp>
        <p:nvSpPr>
          <p:cNvPr id="6" name="Rectangle 5"/>
          <p:cNvSpPr/>
          <p:nvPr/>
        </p:nvSpPr>
        <p:spPr bwMode="auto">
          <a:xfrm>
            <a:off x="631825" y="1412776"/>
            <a:ext cx="8640960" cy="1944216"/>
          </a:xfrm>
          <a:prstGeom prst="rect">
            <a:avLst/>
          </a:prstGeom>
        </p:spPr>
        <p:txBody>
          <a:bodyPr vert="horz" wrap="square" lIns="0" tIns="45720" rIns="91440" bIns="45720" numCol="1" rtlCol="0" anchor="t" anchorCtr="0" compatLnSpc="1">
            <a:prstTxWarp prst="textNoShape">
              <a:avLst/>
            </a:prstTxWarp>
          </a:bodyPr>
          <a:lstStyle/>
          <a:p>
            <a:pPr marL="266700" indent="-266700">
              <a:spcAft>
                <a:spcPts val="600"/>
              </a:spcAft>
              <a:buClr>
                <a:schemeClr val="accent5"/>
              </a:buClr>
            </a:pPr>
            <a:endParaRPr lang="en-AU" sz="2000" dirty="0" smtClean="0"/>
          </a:p>
        </p:txBody>
      </p:sp>
      <p:pic>
        <p:nvPicPr>
          <p:cNvPr id="1027" name="Picture 3" descr="E:\Historical\pictures\experimental drug.jpg"/>
          <p:cNvPicPr>
            <a:picLocks noChangeAspect="1" noChangeArrowheads="1"/>
          </p:cNvPicPr>
          <p:nvPr/>
        </p:nvPicPr>
        <p:blipFill>
          <a:blip r:embed="rId2" cstate="print"/>
          <a:srcRect/>
          <a:stretch>
            <a:fillRect/>
          </a:stretch>
        </p:blipFill>
        <p:spPr bwMode="auto">
          <a:xfrm>
            <a:off x="1856656" y="1196752"/>
            <a:ext cx="6067425" cy="4784725"/>
          </a:xfrm>
          <a:prstGeom prst="rect">
            <a:avLst/>
          </a:prstGeom>
          <a:noFill/>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579021"/>
            <a:ext cx="6913563" cy="338554"/>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a:t>Grattan analyses</a:t>
            </a:r>
          </a:p>
        </p:txBody>
      </p:sp>
      <p:sp>
        <p:nvSpPr>
          <p:cNvPr id="6" name="Rectangle 5"/>
          <p:cNvSpPr/>
          <p:nvPr/>
        </p:nvSpPr>
        <p:spPr bwMode="auto">
          <a:xfrm>
            <a:off x="631825" y="1412776"/>
            <a:ext cx="8640960" cy="1944216"/>
          </a:xfrm>
          <a:prstGeom prst="rect">
            <a:avLst/>
          </a:prstGeom>
        </p:spPr>
        <p:txBody>
          <a:bodyPr vert="horz" wrap="square" lIns="0" tIns="45720" rIns="91440" bIns="45720" numCol="1" rtlCol="0" anchor="t" anchorCtr="0" compatLnSpc="1">
            <a:prstTxWarp prst="textNoShape">
              <a:avLst/>
            </a:prstTxWarp>
          </a:bodyPr>
          <a:lstStyle/>
          <a:p>
            <a:pPr marL="266700" indent="-266700">
              <a:spcAft>
                <a:spcPts val="600"/>
              </a:spcAft>
              <a:buClr>
                <a:schemeClr val="accent5"/>
              </a:buClr>
              <a:buFont typeface="Arial" pitchFamily="34" charset="0"/>
              <a:buChar char="•"/>
            </a:pPr>
            <a:r>
              <a:rPr lang="en-AU" sz="2000" dirty="0"/>
              <a:t>Identified </a:t>
            </a:r>
            <a:r>
              <a:rPr lang="en-AU" sz="2000" dirty="0" smtClean="0"/>
              <a:t>the 50 </a:t>
            </a:r>
            <a:r>
              <a:rPr lang="en-AU" sz="2000" dirty="0"/>
              <a:t>drug-dose combinations that are highest volume on PBS and </a:t>
            </a:r>
            <a:r>
              <a:rPr lang="en-AU" sz="2000" dirty="0" smtClean="0"/>
              <a:t>the 50 that </a:t>
            </a:r>
            <a:r>
              <a:rPr lang="en-AU" sz="2000" dirty="0"/>
              <a:t>are highest expenditure on PBS</a:t>
            </a:r>
          </a:p>
          <a:p>
            <a:pPr marL="266700" indent="-266700">
              <a:spcAft>
                <a:spcPts val="600"/>
              </a:spcAft>
              <a:buClr>
                <a:schemeClr val="accent5"/>
              </a:buClr>
              <a:buFont typeface="Arial" pitchFamily="34" charset="0"/>
              <a:buChar char="•"/>
            </a:pPr>
            <a:r>
              <a:rPr lang="en-AU" sz="2000" dirty="0"/>
              <a:t>Combined into list of 75</a:t>
            </a:r>
          </a:p>
          <a:p>
            <a:pPr marL="266700" indent="-266700">
              <a:spcAft>
                <a:spcPts val="600"/>
              </a:spcAft>
              <a:buClr>
                <a:schemeClr val="accent5"/>
              </a:buClr>
              <a:buFont typeface="Arial" pitchFamily="34" charset="0"/>
              <a:buChar char="•"/>
            </a:pPr>
            <a:endParaRPr lang="en-AU" sz="2000" dirty="0" smtClean="0"/>
          </a:p>
          <a:p>
            <a:pPr marL="266700" indent="-266700">
              <a:spcAft>
                <a:spcPts val="600"/>
              </a:spcAft>
              <a:buClr>
                <a:schemeClr val="accent5"/>
              </a:buClr>
              <a:buFont typeface="Arial" pitchFamily="34" charset="0"/>
              <a:buChar char="•"/>
            </a:pPr>
            <a:r>
              <a:rPr lang="en-AU" sz="2000" dirty="0" smtClean="0"/>
              <a:t>Compared </a:t>
            </a:r>
            <a:r>
              <a:rPr lang="en-AU" sz="2000" dirty="0"/>
              <a:t>prices of these drugs-doses with prices paid by PHARMAC, the New Zealand purchaser</a:t>
            </a:r>
          </a:p>
          <a:p>
            <a:pPr marL="1257300" lvl="5" indent="-342900">
              <a:spcAft>
                <a:spcPts val="600"/>
              </a:spcAft>
              <a:buClr>
                <a:schemeClr val="accent5"/>
              </a:buClr>
              <a:buFont typeface="Arial" pitchFamily="34" charset="0"/>
              <a:buChar char="-"/>
            </a:pPr>
            <a:r>
              <a:rPr lang="en-AU" sz="2000" dirty="0" smtClean="0"/>
              <a:t>62 identical</a:t>
            </a:r>
            <a:endParaRPr lang="en-AU" sz="2000" dirty="0"/>
          </a:p>
          <a:p>
            <a:pPr marL="1257300" lvl="5" indent="-342900">
              <a:spcAft>
                <a:spcPts val="600"/>
              </a:spcAft>
              <a:buClr>
                <a:schemeClr val="accent5"/>
              </a:buClr>
              <a:buFont typeface="Arial" pitchFamily="34" charset="0"/>
              <a:buChar char="-"/>
            </a:pPr>
            <a:r>
              <a:rPr lang="en-AU" sz="2000" dirty="0" smtClean="0"/>
              <a:t>11 </a:t>
            </a:r>
            <a:r>
              <a:rPr lang="en-AU" sz="2000" dirty="0"/>
              <a:t>substitutes</a:t>
            </a:r>
          </a:p>
          <a:p>
            <a:pPr marL="1257300" lvl="5" indent="-342900">
              <a:spcAft>
                <a:spcPts val="600"/>
              </a:spcAft>
              <a:buClr>
                <a:schemeClr val="accent5"/>
              </a:buClr>
              <a:buFont typeface="Arial" pitchFamily="34" charset="0"/>
              <a:buChar char="-"/>
            </a:pPr>
            <a:r>
              <a:rPr lang="en-AU" sz="2000" dirty="0"/>
              <a:t>2 not matched</a:t>
            </a:r>
          </a:p>
          <a:p>
            <a:pPr marL="266700" lvl="1" indent="-266700">
              <a:spcAft>
                <a:spcPts val="600"/>
              </a:spcAft>
              <a:buClr>
                <a:schemeClr val="accent5"/>
              </a:buClr>
              <a:buFont typeface="Arial" pitchFamily="34" charset="0"/>
              <a:buChar char="•"/>
            </a:pPr>
            <a:endParaRPr lang="en-AU" sz="2000" dirty="0" smtClean="0"/>
          </a:p>
          <a:p>
            <a:pPr marL="266700" lvl="1" indent="-266700">
              <a:spcAft>
                <a:spcPts val="600"/>
              </a:spcAft>
              <a:buClr>
                <a:schemeClr val="accent5"/>
              </a:buClr>
              <a:buFont typeface="Arial" pitchFamily="34" charset="0"/>
              <a:buChar char="•"/>
            </a:pPr>
            <a:r>
              <a:rPr lang="en-AU" sz="2000" dirty="0" smtClean="0"/>
              <a:t>Compared </a:t>
            </a:r>
            <a:r>
              <a:rPr lang="en-AU" sz="2000" dirty="0"/>
              <a:t>prices paid by public hospitals in two states</a:t>
            </a:r>
          </a:p>
          <a:p>
            <a:pPr marL="1257300" lvl="5" indent="-342900">
              <a:spcAft>
                <a:spcPts val="600"/>
              </a:spcAft>
              <a:buClr>
                <a:schemeClr val="accent5"/>
              </a:buClr>
              <a:buFont typeface="Arial" pitchFamily="34" charset="0"/>
              <a:buChar char="-"/>
            </a:pPr>
            <a:r>
              <a:rPr lang="en-AU" sz="2000" dirty="0"/>
              <a:t>One unnamed state: 59 identical drugs</a:t>
            </a:r>
          </a:p>
          <a:p>
            <a:pPr marL="1257300" lvl="5" indent="-342900">
              <a:spcAft>
                <a:spcPts val="600"/>
              </a:spcAft>
              <a:buClr>
                <a:schemeClr val="accent5"/>
              </a:buClr>
              <a:buFont typeface="Arial" pitchFamily="34" charset="0"/>
              <a:buChar char="-"/>
            </a:pPr>
            <a:r>
              <a:rPr lang="en-AU" sz="2000" dirty="0"/>
              <a:t>Western Australia: 39 identical drugs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240467"/>
            <a:ext cx="6913563" cy="677108"/>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smtClean="0"/>
              <a:t>PBS prices are far higher than the comparators we studied – often by more than an order of magnitude</a:t>
            </a:r>
            <a:endParaRPr lang="en-AU" sz="2200" dirty="0"/>
          </a:p>
        </p:txBody>
      </p:sp>
      <p:sp>
        <p:nvSpPr>
          <p:cNvPr id="30722" name="Rectangle 2"/>
          <p:cNvSpPr>
            <a:spLocks noChangeArrowheads="1"/>
          </p:cNvSpPr>
          <p:nvPr/>
        </p:nvSpPr>
        <p:spPr bwMode="auto">
          <a:xfrm>
            <a:off x="0" y="0"/>
            <a:ext cx="9906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AU"/>
          </a:p>
        </p:txBody>
      </p:sp>
      <p:sp>
        <p:nvSpPr>
          <p:cNvPr id="8" name="Rectangle 7"/>
          <p:cNvSpPr/>
          <p:nvPr/>
        </p:nvSpPr>
        <p:spPr>
          <a:xfrm>
            <a:off x="631825" y="6036618"/>
            <a:ext cx="8455025" cy="646331"/>
          </a:xfrm>
          <a:prstGeom prst="rect">
            <a:avLst/>
          </a:prstGeom>
        </p:spPr>
        <p:txBody>
          <a:bodyPr wrap="square">
            <a:spAutoFit/>
          </a:bodyPr>
          <a:lstStyle/>
          <a:p>
            <a:r>
              <a:rPr lang="en-US" sz="1200" i="1" dirty="0"/>
              <a:t>Note: </a:t>
            </a:r>
            <a:r>
              <a:rPr lang="en-US" sz="1200" i="1" dirty="0" smtClean="0"/>
              <a:t>chart </a:t>
            </a:r>
            <a:r>
              <a:rPr lang="en-US" sz="1200" i="1" dirty="0"/>
              <a:t>represents the 58 identical doses for which the benchmark model was cheaper than the PBS. Only 39 drugs where the PBS cost is more than twice that of the comparator are </a:t>
            </a:r>
            <a:r>
              <a:rPr lang="en-US" sz="1200" i="1" dirty="0" smtClean="0"/>
              <a:t>displayed (average </a:t>
            </a:r>
            <a:r>
              <a:rPr lang="en-US" sz="1200" i="1" dirty="0"/>
              <a:t>is for all 58 </a:t>
            </a:r>
            <a:r>
              <a:rPr lang="en-US" sz="1200" i="1" dirty="0" smtClean="0"/>
              <a:t>doses). </a:t>
            </a:r>
          </a:p>
          <a:p>
            <a:r>
              <a:rPr lang="en-AU" sz="1200" i="1" dirty="0" smtClean="0"/>
              <a:t>Source</a:t>
            </a:r>
            <a:r>
              <a:rPr lang="en-AU" sz="1200" i="1" dirty="0"/>
              <a:t>: Grattan Institute </a:t>
            </a:r>
            <a:r>
              <a:rPr lang="en-AU" sz="1200" i="1" dirty="0" smtClean="0"/>
              <a:t>analysis</a:t>
            </a:r>
            <a:endParaRPr lang="en-AU" sz="1200" i="1" dirty="0"/>
          </a:p>
        </p:txBody>
      </p:sp>
      <p:graphicFrame>
        <p:nvGraphicFramePr>
          <p:cNvPr id="17" name="Chart 16"/>
          <p:cNvGraphicFramePr/>
          <p:nvPr>
            <p:extLst>
              <p:ext uri="{D42A27DB-BD31-4B8C-83A1-F6EECF244321}">
                <p14:modId xmlns:p14="http://schemas.microsoft.com/office/powerpoint/2010/main" xmlns="" val="308949952"/>
              </p:ext>
            </p:extLst>
          </p:nvPr>
        </p:nvGraphicFramePr>
        <p:xfrm>
          <a:off x="669000" y="1556792"/>
          <a:ext cx="8568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2"/>
          <p:cNvSpPr txBox="1"/>
          <p:nvPr/>
        </p:nvSpPr>
        <p:spPr>
          <a:xfrm>
            <a:off x="7377854" y="1342815"/>
            <a:ext cx="1872208" cy="938719"/>
          </a:xfrm>
          <a:prstGeom prst="rect">
            <a:avLst/>
          </a:prstGeom>
          <a:solidFill>
            <a:srgbClr val="FFFFFF"/>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spcAft>
                <a:spcPts val="200"/>
              </a:spcAft>
            </a:pPr>
            <a:r>
              <a:rPr lang="en-US" sz="1400" dirty="0" smtClean="0"/>
              <a:t>Source of lowest price</a:t>
            </a:r>
          </a:p>
          <a:p>
            <a:pPr>
              <a:spcAft>
                <a:spcPts val="200"/>
              </a:spcAft>
            </a:pPr>
            <a:r>
              <a:rPr lang="en-US" sz="1400" dirty="0" smtClean="0"/>
              <a:t>     New</a:t>
            </a:r>
            <a:r>
              <a:rPr lang="en-US" sz="1400" baseline="0" dirty="0" smtClean="0"/>
              <a:t> Zealand</a:t>
            </a:r>
          </a:p>
          <a:p>
            <a:pPr>
              <a:spcAft>
                <a:spcPts val="200"/>
              </a:spcAft>
            </a:pPr>
            <a:r>
              <a:rPr lang="en-US" sz="1400" baseline="0" dirty="0" smtClean="0"/>
              <a:t>     Unnamed state</a:t>
            </a:r>
          </a:p>
          <a:p>
            <a:pPr>
              <a:spcAft>
                <a:spcPts val="200"/>
              </a:spcAft>
            </a:pPr>
            <a:r>
              <a:rPr lang="en-US" sz="1400" baseline="0" dirty="0" smtClean="0"/>
              <a:t>     Western Australia</a:t>
            </a:r>
            <a:r>
              <a:rPr lang="en-US" sz="1400" dirty="0" smtClean="0"/>
              <a:t>   </a:t>
            </a:r>
            <a:endParaRPr lang="en-US" sz="1400" dirty="0"/>
          </a:p>
        </p:txBody>
      </p:sp>
      <p:sp>
        <p:nvSpPr>
          <p:cNvPr id="19" name="Oval 18"/>
          <p:cNvSpPr/>
          <p:nvPr/>
        </p:nvSpPr>
        <p:spPr>
          <a:xfrm flipV="1">
            <a:off x="7435576" y="1619618"/>
            <a:ext cx="144000" cy="144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0" name="Oval 19"/>
          <p:cNvSpPr/>
          <p:nvPr/>
        </p:nvSpPr>
        <p:spPr>
          <a:xfrm flipV="1">
            <a:off x="7435576" y="1856937"/>
            <a:ext cx="144000" cy="144000"/>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1" name="Oval 20"/>
          <p:cNvSpPr/>
          <p:nvPr/>
        </p:nvSpPr>
        <p:spPr>
          <a:xfrm flipV="1">
            <a:off x="7435576" y="2096638"/>
            <a:ext cx="144000" cy="14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xmlns="" val="94424110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825" y="579021"/>
            <a:ext cx="6913563" cy="338554"/>
          </a:xfrm>
          <a:noFill/>
          <a:ln w="9525">
            <a:noFill/>
            <a:miter lim="800000"/>
            <a:headEnd/>
            <a:tailEnd/>
          </a:ln>
        </p:spPr>
        <p:txBody>
          <a:bodyPr vert="horz" wrap="square" lIns="0" tIns="0" rIns="0" bIns="0" numCol="1" anchor="b" anchorCtr="0" compatLnSpc="1">
            <a:prstTxWarp prst="textNoShape">
              <a:avLst/>
            </a:prstTxWarp>
            <a:spAutoFit/>
          </a:bodyPr>
          <a:lstStyle/>
          <a:p>
            <a:r>
              <a:rPr lang="en-AU" sz="2200" dirty="0"/>
              <a:t>One country, many prices</a:t>
            </a:r>
          </a:p>
        </p:txBody>
      </p:sp>
      <p:graphicFrame>
        <p:nvGraphicFramePr>
          <p:cNvPr id="6" name="Chart 5"/>
          <p:cNvGraphicFramePr/>
          <p:nvPr>
            <p:extLst>
              <p:ext uri="{D42A27DB-BD31-4B8C-83A1-F6EECF244321}">
                <p14:modId xmlns:p14="http://schemas.microsoft.com/office/powerpoint/2010/main" xmlns="" val="146781174"/>
              </p:ext>
            </p:extLst>
          </p:nvPr>
        </p:nvGraphicFramePr>
        <p:xfrm>
          <a:off x="704528" y="1556792"/>
          <a:ext cx="8568000" cy="432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3520820553"/>
              </p:ext>
            </p:extLst>
          </p:nvPr>
        </p:nvGraphicFramePr>
        <p:xfrm>
          <a:off x="631825" y="1253331"/>
          <a:ext cx="8629114" cy="441960"/>
        </p:xfrm>
        <a:graphic>
          <a:graphicData uri="http://schemas.openxmlformats.org/drawingml/2006/table">
            <a:tbl>
              <a:tblPr firstRow="1" firstCol="1" bandRow="1"/>
              <a:tblGrid>
                <a:gridCol w="8629114"/>
              </a:tblGrid>
              <a:tr h="0">
                <a:tc>
                  <a:txBody>
                    <a:bodyPr/>
                    <a:lstStyle/>
                    <a:p>
                      <a:pPr marL="0" marR="0" indent="0" algn="l" defTabSz="914400" rtl="0" eaLnBrk="1" fontAlgn="auto" latinLnBrk="0" hangingPunct="1">
                        <a:lnSpc>
                          <a:spcPct val="100000"/>
                        </a:lnSpc>
                        <a:spcBef>
                          <a:spcPts val="0"/>
                        </a:spcBef>
                        <a:spcAft>
                          <a:spcPts val="600"/>
                        </a:spcAft>
                        <a:buClrTx/>
                        <a:buSzTx/>
                        <a:buFontTx/>
                        <a:buNone/>
                        <a:tabLst/>
                        <a:defRPr/>
                      </a:pPr>
                      <a:r>
                        <a:rPr lang="en-AU" sz="1200" b="1" kern="1200" baseline="0" dirty="0" smtClean="0">
                          <a:solidFill>
                            <a:schemeClr val="bg1">
                              <a:lumMod val="50000"/>
                            </a:schemeClr>
                          </a:solidFill>
                          <a:effectLst/>
                          <a:latin typeface="Arial"/>
                          <a:ea typeface="Times New Roman"/>
                          <a:cs typeface="+mn-cs"/>
                        </a:rPr>
                        <a:t>Estimated savings for </a:t>
                      </a:r>
                      <a:r>
                        <a:rPr lang="en-AU" sz="1200" b="1" kern="1200" dirty="0" smtClean="0">
                          <a:solidFill>
                            <a:schemeClr val="bg1">
                              <a:lumMod val="50000"/>
                            </a:schemeClr>
                          </a:solidFill>
                          <a:effectLst/>
                          <a:latin typeface="Arial"/>
                          <a:ea typeface="Times New Roman"/>
                          <a:cs typeface="+mn-cs"/>
                        </a:rPr>
                        <a:t>generic and</a:t>
                      </a:r>
                      <a:r>
                        <a:rPr lang="en-AU" sz="1200" b="1" kern="1200" baseline="0" dirty="0" smtClean="0">
                          <a:solidFill>
                            <a:schemeClr val="bg1">
                              <a:lumMod val="50000"/>
                            </a:schemeClr>
                          </a:solidFill>
                          <a:effectLst/>
                          <a:latin typeface="Arial"/>
                          <a:ea typeface="Times New Roman"/>
                          <a:cs typeface="+mn-cs"/>
                        </a:rPr>
                        <a:t> patented </a:t>
                      </a:r>
                      <a:r>
                        <a:rPr lang="en-AU" sz="1200" b="1" kern="1200" baseline="0" dirty="0" smtClean="0">
                          <a:solidFill>
                            <a:schemeClr val="bg1">
                              <a:lumMod val="50000"/>
                            </a:schemeClr>
                          </a:solidFill>
                          <a:effectLst/>
                          <a:latin typeface="Arial"/>
                          <a:ea typeface="Times New Roman"/>
                          <a:cs typeface="+mn-cs"/>
                        </a:rPr>
                        <a:t>drugs</a:t>
                      </a:r>
                      <a:endParaRPr lang="en-AU" sz="1200" b="1" kern="1200" dirty="0" smtClean="0">
                        <a:solidFill>
                          <a:schemeClr val="bg1">
                            <a:lumMod val="50000"/>
                          </a:schemeClr>
                        </a:solidFill>
                        <a:effectLst/>
                        <a:latin typeface="Arial"/>
                        <a:ea typeface="Times New Roman"/>
                        <a:cs typeface="+mn-cs"/>
                      </a:endParaRPr>
                    </a:p>
                    <a:p>
                      <a:pPr marL="0" marR="0" indent="0" algn="l" defTabSz="914400" rtl="0" eaLnBrk="1" fontAlgn="auto" latinLnBrk="0" hangingPunct="1">
                        <a:lnSpc>
                          <a:spcPct val="100000"/>
                        </a:lnSpc>
                        <a:spcBef>
                          <a:spcPts val="0"/>
                        </a:spcBef>
                        <a:spcAft>
                          <a:spcPts val="600"/>
                        </a:spcAft>
                        <a:buClrTx/>
                        <a:buSzTx/>
                        <a:buFontTx/>
                        <a:buNone/>
                        <a:tabLst/>
                        <a:defRPr/>
                      </a:pPr>
                      <a:endParaRPr lang="en-AU" sz="1200" b="1" kern="1200" dirty="0">
                        <a:solidFill>
                          <a:schemeClr val="bg1">
                            <a:lumMod val="50000"/>
                          </a:schemeClr>
                        </a:solidFill>
                        <a:effectLst/>
                        <a:latin typeface="Arial"/>
                        <a:ea typeface="Times New Roman"/>
                        <a:cs typeface="+mn-cs"/>
                      </a:endParaRPr>
                    </a:p>
                  </a:txBody>
                  <a:tcPr marL="0" marR="0" marT="0" marB="0">
                    <a:lnL>
                      <a:noFill/>
                    </a:lnL>
                    <a:lnR>
                      <a:noFill/>
                    </a:lnR>
                    <a:lnT>
                      <a:noFill/>
                    </a:lnT>
                    <a:lnB>
                      <a:noFill/>
                    </a:lnB>
                  </a:tcPr>
                </a:tc>
              </a:tr>
            </a:tbl>
          </a:graphicData>
        </a:graphic>
      </p:graphicFrame>
      <p:sp>
        <p:nvSpPr>
          <p:cNvPr id="8" name="Rectangle 7"/>
          <p:cNvSpPr/>
          <p:nvPr/>
        </p:nvSpPr>
        <p:spPr>
          <a:xfrm>
            <a:off x="631825" y="6036618"/>
            <a:ext cx="8455025" cy="276999"/>
          </a:xfrm>
          <a:prstGeom prst="rect">
            <a:avLst/>
          </a:prstGeom>
        </p:spPr>
        <p:txBody>
          <a:bodyPr wrap="square">
            <a:spAutoFit/>
          </a:bodyPr>
          <a:lstStyle/>
          <a:p>
            <a:r>
              <a:rPr lang="en-AU" sz="1200" i="1" dirty="0" smtClean="0"/>
              <a:t>Source</a:t>
            </a:r>
            <a:r>
              <a:rPr lang="en-AU" sz="1200" i="1" dirty="0"/>
              <a:t>: </a:t>
            </a:r>
            <a:r>
              <a:rPr lang="en-AU" sz="1200" i="1" dirty="0" smtClean="0"/>
              <a:t>Grattan Institute</a:t>
            </a:r>
            <a:endParaRPr lang="en-AU" sz="1200" dirty="0"/>
          </a:p>
        </p:txBody>
      </p:sp>
      <p:graphicFrame>
        <p:nvGraphicFramePr>
          <p:cNvPr id="9" name="Chart 8"/>
          <p:cNvGraphicFramePr/>
          <p:nvPr/>
        </p:nvGraphicFramePr>
        <p:xfrm>
          <a:off x="560512" y="1772816"/>
          <a:ext cx="8568000" cy="4320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harts for OVERHEADS 101227">
  <a:themeElements>
    <a:clrScheme name="Grattan 1">
      <a:dk1>
        <a:srgbClr val="000000"/>
      </a:dk1>
      <a:lt1>
        <a:srgbClr val="FFFFFF"/>
      </a:lt1>
      <a:dk2>
        <a:srgbClr val="621214"/>
      </a:dk2>
      <a:lt2>
        <a:srgbClr val="A02226"/>
      </a:lt2>
      <a:accent1>
        <a:srgbClr val="D4582A"/>
      </a:accent1>
      <a:accent2>
        <a:srgbClr val="F68B33"/>
      </a:accent2>
      <a:accent3>
        <a:srgbClr val="FFC35A"/>
      </a:accent3>
      <a:accent4>
        <a:srgbClr val="FFE07F"/>
      </a:accent4>
      <a:accent5>
        <a:srgbClr val="F3901D"/>
      </a:accent5>
      <a:accent6>
        <a:srgbClr val="6A737B"/>
      </a:accent6>
      <a:hlink>
        <a:srgbClr val="757575"/>
      </a:hlink>
      <a:folHlink>
        <a:srgbClr val="AEAEA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621214"/>
        </a:dk2>
        <a:lt2>
          <a:srgbClr val="A02226"/>
        </a:lt2>
        <a:accent1>
          <a:srgbClr val="FFE07F"/>
        </a:accent1>
        <a:accent2>
          <a:srgbClr val="FFC35A"/>
        </a:accent2>
        <a:accent3>
          <a:srgbClr val="FFFFFF"/>
        </a:accent3>
        <a:accent4>
          <a:srgbClr val="000000"/>
        </a:accent4>
        <a:accent5>
          <a:srgbClr val="FFEDC0"/>
        </a:accent5>
        <a:accent6>
          <a:srgbClr val="E7B051"/>
        </a:accent6>
        <a:hlink>
          <a:srgbClr val="F68B33"/>
        </a:hlink>
        <a:folHlink>
          <a:srgbClr val="D458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attan 1">
    <a:dk1>
      <a:srgbClr val="000000"/>
    </a:dk1>
    <a:lt1>
      <a:srgbClr val="FFFFFF"/>
    </a:lt1>
    <a:dk2>
      <a:srgbClr val="621214"/>
    </a:dk2>
    <a:lt2>
      <a:srgbClr val="A02226"/>
    </a:lt2>
    <a:accent1>
      <a:srgbClr val="D4582A"/>
    </a:accent1>
    <a:accent2>
      <a:srgbClr val="F68B33"/>
    </a:accent2>
    <a:accent3>
      <a:srgbClr val="FFC35A"/>
    </a:accent3>
    <a:accent4>
      <a:srgbClr val="FFE07F"/>
    </a:accent4>
    <a:accent5>
      <a:srgbClr val="F3901D"/>
    </a:accent5>
    <a:accent6>
      <a:srgbClr val="6A737B"/>
    </a:accent6>
    <a:hlink>
      <a:srgbClr val="757575"/>
    </a:hlink>
    <a:folHlink>
      <a:srgbClr val="AEAEA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rattan 1">
    <a:dk1>
      <a:srgbClr val="000000"/>
    </a:dk1>
    <a:lt1>
      <a:srgbClr val="FFFFFF"/>
    </a:lt1>
    <a:dk2>
      <a:srgbClr val="621214"/>
    </a:dk2>
    <a:lt2>
      <a:srgbClr val="A02226"/>
    </a:lt2>
    <a:accent1>
      <a:srgbClr val="D4582A"/>
    </a:accent1>
    <a:accent2>
      <a:srgbClr val="F68B33"/>
    </a:accent2>
    <a:accent3>
      <a:srgbClr val="FFC35A"/>
    </a:accent3>
    <a:accent4>
      <a:srgbClr val="FFE07F"/>
    </a:accent4>
    <a:accent5>
      <a:srgbClr val="F3901D"/>
    </a:accent5>
    <a:accent6>
      <a:srgbClr val="6A737B"/>
    </a:accent6>
    <a:hlink>
      <a:srgbClr val="757575"/>
    </a:hlink>
    <a:folHlink>
      <a:srgbClr val="AEAEA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rattan 1">
    <a:dk1>
      <a:srgbClr val="000000"/>
    </a:dk1>
    <a:lt1>
      <a:srgbClr val="FFFFFF"/>
    </a:lt1>
    <a:dk2>
      <a:srgbClr val="621214"/>
    </a:dk2>
    <a:lt2>
      <a:srgbClr val="A02226"/>
    </a:lt2>
    <a:accent1>
      <a:srgbClr val="D4582A"/>
    </a:accent1>
    <a:accent2>
      <a:srgbClr val="F68B33"/>
    </a:accent2>
    <a:accent3>
      <a:srgbClr val="FFC35A"/>
    </a:accent3>
    <a:accent4>
      <a:srgbClr val="FFE07F"/>
    </a:accent4>
    <a:accent5>
      <a:srgbClr val="F3901D"/>
    </a:accent5>
    <a:accent6>
      <a:srgbClr val="6A737B"/>
    </a:accent6>
    <a:hlink>
      <a:srgbClr val="757575"/>
    </a:hlink>
    <a:folHlink>
      <a:srgbClr val="AEAEA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rattan 1">
    <a:dk1>
      <a:srgbClr val="000000"/>
    </a:dk1>
    <a:lt1>
      <a:srgbClr val="FFFFFF"/>
    </a:lt1>
    <a:dk2>
      <a:srgbClr val="621214"/>
    </a:dk2>
    <a:lt2>
      <a:srgbClr val="A02226"/>
    </a:lt2>
    <a:accent1>
      <a:srgbClr val="D4582A"/>
    </a:accent1>
    <a:accent2>
      <a:srgbClr val="F68B33"/>
    </a:accent2>
    <a:accent3>
      <a:srgbClr val="FFC35A"/>
    </a:accent3>
    <a:accent4>
      <a:srgbClr val="FFE07F"/>
    </a:accent4>
    <a:accent5>
      <a:srgbClr val="F3901D"/>
    </a:accent5>
    <a:accent6>
      <a:srgbClr val="6A737B"/>
    </a:accent6>
    <a:hlink>
      <a:srgbClr val="757575"/>
    </a:hlink>
    <a:folHlink>
      <a:srgbClr val="AEAEA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rattan 1">
    <a:dk1>
      <a:srgbClr val="000000"/>
    </a:dk1>
    <a:lt1>
      <a:srgbClr val="FFFFFF"/>
    </a:lt1>
    <a:dk2>
      <a:srgbClr val="621214"/>
    </a:dk2>
    <a:lt2>
      <a:srgbClr val="A02226"/>
    </a:lt2>
    <a:accent1>
      <a:srgbClr val="D4582A"/>
    </a:accent1>
    <a:accent2>
      <a:srgbClr val="F68B33"/>
    </a:accent2>
    <a:accent3>
      <a:srgbClr val="FFC35A"/>
    </a:accent3>
    <a:accent4>
      <a:srgbClr val="FFE07F"/>
    </a:accent4>
    <a:accent5>
      <a:srgbClr val="F3901D"/>
    </a:accent5>
    <a:accent6>
      <a:srgbClr val="6A737B"/>
    </a:accent6>
    <a:hlink>
      <a:srgbClr val="757575"/>
    </a:hlink>
    <a:folHlink>
      <a:srgbClr val="AEAEA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rattan 1">
    <a:dk1>
      <a:srgbClr val="000000"/>
    </a:dk1>
    <a:lt1>
      <a:srgbClr val="FFFFFF"/>
    </a:lt1>
    <a:dk2>
      <a:srgbClr val="621214"/>
    </a:dk2>
    <a:lt2>
      <a:srgbClr val="A02226"/>
    </a:lt2>
    <a:accent1>
      <a:srgbClr val="D4582A"/>
    </a:accent1>
    <a:accent2>
      <a:srgbClr val="F68B33"/>
    </a:accent2>
    <a:accent3>
      <a:srgbClr val="FFC35A"/>
    </a:accent3>
    <a:accent4>
      <a:srgbClr val="FFE07F"/>
    </a:accent4>
    <a:accent5>
      <a:srgbClr val="F3901D"/>
    </a:accent5>
    <a:accent6>
      <a:srgbClr val="6A737B"/>
    </a:accent6>
    <a:hlink>
      <a:srgbClr val="757575"/>
    </a:hlink>
    <a:folHlink>
      <a:srgbClr val="AEAEA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rattan 1">
    <a:dk1>
      <a:srgbClr val="000000"/>
    </a:dk1>
    <a:lt1>
      <a:srgbClr val="FFFFFF"/>
    </a:lt1>
    <a:dk2>
      <a:srgbClr val="621214"/>
    </a:dk2>
    <a:lt2>
      <a:srgbClr val="A02226"/>
    </a:lt2>
    <a:accent1>
      <a:srgbClr val="D4582A"/>
    </a:accent1>
    <a:accent2>
      <a:srgbClr val="F68B33"/>
    </a:accent2>
    <a:accent3>
      <a:srgbClr val="FFC35A"/>
    </a:accent3>
    <a:accent4>
      <a:srgbClr val="FFE07F"/>
    </a:accent4>
    <a:accent5>
      <a:srgbClr val="F3901D"/>
    </a:accent5>
    <a:accent6>
      <a:srgbClr val="6A737B"/>
    </a:accent6>
    <a:hlink>
      <a:srgbClr val="757575"/>
    </a:hlink>
    <a:folHlink>
      <a:srgbClr val="AEAEA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rattan 1">
    <a:dk1>
      <a:srgbClr val="000000"/>
    </a:dk1>
    <a:lt1>
      <a:srgbClr val="FFFFFF"/>
    </a:lt1>
    <a:dk2>
      <a:srgbClr val="621214"/>
    </a:dk2>
    <a:lt2>
      <a:srgbClr val="A02226"/>
    </a:lt2>
    <a:accent1>
      <a:srgbClr val="D4582A"/>
    </a:accent1>
    <a:accent2>
      <a:srgbClr val="F68B33"/>
    </a:accent2>
    <a:accent3>
      <a:srgbClr val="FFC35A"/>
    </a:accent3>
    <a:accent4>
      <a:srgbClr val="FFE07F"/>
    </a:accent4>
    <a:accent5>
      <a:srgbClr val="F3901D"/>
    </a:accent5>
    <a:accent6>
      <a:srgbClr val="6A737B"/>
    </a:accent6>
    <a:hlink>
      <a:srgbClr val="757575"/>
    </a:hlink>
    <a:folHlink>
      <a:srgbClr val="AEAEA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rattan 1">
    <a:dk1>
      <a:srgbClr val="000000"/>
    </a:dk1>
    <a:lt1>
      <a:srgbClr val="FFFFFF"/>
    </a:lt1>
    <a:dk2>
      <a:srgbClr val="621214"/>
    </a:dk2>
    <a:lt2>
      <a:srgbClr val="A02226"/>
    </a:lt2>
    <a:accent1>
      <a:srgbClr val="D4582A"/>
    </a:accent1>
    <a:accent2>
      <a:srgbClr val="F68B33"/>
    </a:accent2>
    <a:accent3>
      <a:srgbClr val="FFC35A"/>
    </a:accent3>
    <a:accent4>
      <a:srgbClr val="FFE07F"/>
    </a:accent4>
    <a:accent5>
      <a:srgbClr val="F3901D"/>
    </a:accent5>
    <a:accent6>
      <a:srgbClr val="6A737B"/>
    </a:accent6>
    <a:hlink>
      <a:srgbClr val="757575"/>
    </a:hlink>
    <a:folHlink>
      <a:srgbClr val="AEAEA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rattan 1">
    <a:dk1>
      <a:srgbClr val="000000"/>
    </a:dk1>
    <a:lt1>
      <a:srgbClr val="FFFFFF"/>
    </a:lt1>
    <a:dk2>
      <a:srgbClr val="621214"/>
    </a:dk2>
    <a:lt2>
      <a:srgbClr val="A02226"/>
    </a:lt2>
    <a:accent1>
      <a:srgbClr val="D4582A"/>
    </a:accent1>
    <a:accent2>
      <a:srgbClr val="F68B33"/>
    </a:accent2>
    <a:accent3>
      <a:srgbClr val="FFC35A"/>
    </a:accent3>
    <a:accent4>
      <a:srgbClr val="FFE07F"/>
    </a:accent4>
    <a:accent5>
      <a:srgbClr val="F3901D"/>
    </a:accent5>
    <a:accent6>
      <a:srgbClr val="6A737B"/>
    </a:accent6>
    <a:hlink>
      <a:srgbClr val="757575"/>
    </a:hlink>
    <a:folHlink>
      <a:srgbClr val="AEAEA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rattan 1">
    <a:dk1>
      <a:srgbClr val="000000"/>
    </a:dk1>
    <a:lt1>
      <a:srgbClr val="FFFFFF"/>
    </a:lt1>
    <a:dk2>
      <a:srgbClr val="621214"/>
    </a:dk2>
    <a:lt2>
      <a:srgbClr val="A02226"/>
    </a:lt2>
    <a:accent1>
      <a:srgbClr val="D4582A"/>
    </a:accent1>
    <a:accent2>
      <a:srgbClr val="F68B33"/>
    </a:accent2>
    <a:accent3>
      <a:srgbClr val="FFC35A"/>
    </a:accent3>
    <a:accent4>
      <a:srgbClr val="FFE07F"/>
    </a:accent4>
    <a:accent5>
      <a:srgbClr val="F3901D"/>
    </a:accent5>
    <a:accent6>
      <a:srgbClr val="6A737B"/>
    </a:accent6>
    <a:hlink>
      <a:srgbClr val="757575"/>
    </a:hlink>
    <a:folHlink>
      <a:srgbClr val="AEAEAE"/>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Charts for OVERHEADS 101227</Template>
  <TotalTime>1408</TotalTime>
  <Words>1668</Words>
  <Application>Microsoft Office PowerPoint</Application>
  <PresentationFormat>A4 Paper (210x297 mm)</PresentationFormat>
  <Paragraphs>289</Paragraphs>
  <Slides>35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37" baseType="lpstr">
      <vt:lpstr>Charts for OVERHEADS 101227</vt:lpstr>
      <vt:lpstr>Microsoft Office Word Document</vt:lpstr>
      <vt:lpstr>Australia’s bad drug deal:  High pharmaceutical prices</vt:lpstr>
      <vt:lpstr>Agenda</vt:lpstr>
      <vt:lpstr>Australia’s total spending on the Pharmaceutical Benefits Scheme is increasing in real terms</vt:lpstr>
      <vt:lpstr>Although our prices were cheaper than UK and Europe five years ago, they’re not now</vt:lpstr>
      <vt:lpstr>The market has two distinct submarkets</vt:lpstr>
      <vt:lpstr>Our study was about pricing</vt:lpstr>
      <vt:lpstr>Grattan analyses</vt:lpstr>
      <vt:lpstr>PBS prices are far higher than the comparators we studied – often by more than an order of magnitude</vt:lpstr>
      <vt:lpstr>One country, many prices</vt:lpstr>
      <vt:lpstr>Our performance is worst when it matters most</vt:lpstr>
      <vt:lpstr>The Atorvastatin story</vt:lpstr>
      <vt:lpstr>Lower prices would mean big savings for patients</vt:lpstr>
      <vt:lpstr>The problems of the process</vt:lpstr>
      <vt:lpstr>The current price disclosure process </vt:lpstr>
      <vt:lpstr>Current efforts to reduce prices don’t go far enough</vt:lpstr>
      <vt:lpstr>Current efforts to reduce prices don’t go far enough</vt:lpstr>
      <vt:lpstr>Current efforts to reduce prices don’t go far enough</vt:lpstr>
      <vt:lpstr>The current flawed process - 1</vt:lpstr>
      <vt:lpstr>The current flawed process - 2</vt:lpstr>
      <vt:lpstr>Other countries require tough price drops with new generics</vt:lpstr>
      <vt:lpstr>Reform stage 1:  get the foundations right</vt:lpstr>
      <vt:lpstr>Next stages of reform</vt:lpstr>
      <vt:lpstr>Benchmarking against three jurisdictions yields up to $1.86 billion in savings</vt:lpstr>
      <vt:lpstr>Possible phase in</vt:lpstr>
      <vt:lpstr>Criticisms</vt:lpstr>
      <vt:lpstr>Slide 26</vt:lpstr>
      <vt:lpstr>Criticisms – can we compare ourselves against other jurisdictions?</vt:lpstr>
      <vt:lpstr>Criticisms – public hospitals are loss leaders?</vt:lpstr>
      <vt:lpstr>Criticisms – sole supplier/tendering process would create problems with access</vt:lpstr>
      <vt:lpstr>Criticisms – the current system is working fine</vt:lpstr>
      <vt:lpstr>Criticisms - Choice</vt:lpstr>
      <vt:lpstr>Would patients prefer a choice of 13 brands, or $22 saving?</vt:lpstr>
      <vt:lpstr>Other concerns – lower income for retail pharmacies</vt:lpstr>
      <vt:lpstr>Other concerns – loss of research and development in Australia</vt:lpstr>
      <vt:lpstr>Ending Australia’s bad drug deal</vt:lpstr>
    </vt:vector>
  </TitlesOfParts>
  <Company>University of Melbourne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Charts for OVERHEADS</dc:title>
  <dc:creator>sduckett</dc:creator>
  <cp:lastModifiedBy>sduckett</cp:lastModifiedBy>
  <cp:revision>147</cp:revision>
  <cp:lastPrinted>2013-03-14T08:19:12Z</cp:lastPrinted>
  <dcterms:created xsi:type="dcterms:W3CDTF">2013-02-03T20:57:21Z</dcterms:created>
  <dcterms:modified xsi:type="dcterms:W3CDTF">2013-03-19T04:24:37Z</dcterms:modified>
</cp:coreProperties>
</file>