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4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286" r:id="rId11"/>
    <p:sldId id="311" r:id="rId12"/>
    <p:sldId id="257" r:id="rId13"/>
    <p:sldId id="325" r:id="rId14"/>
    <p:sldId id="293" r:id="rId15"/>
    <p:sldId id="265" r:id="rId16"/>
    <p:sldId id="264" r:id="rId17"/>
    <p:sldId id="266" r:id="rId18"/>
    <p:sldId id="263" r:id="rId19"/>
    <p:sldId id="312" r:id="rId20"/>
    <p:sldId id="261" r:id="rId21"/>
    <p:sldId id="313" r:id="rId22"/>
    <p:sldId id="326" r:id="rId23"/>
    <p:sldId id="337" r:id="rId24"/>
    <p:sldId id="327" r:id="rId25"/>
    <p:sldId id="330" r:id="rId26"/>
    <p:sldId id="317" r:id="rId27"/>
    <p:sldId id="319" r:id="rId28"/>
    <p:sldId id="339" r:id="rId29"/>
    <p:sldId id="340" r:id="rId30"/>
    <p:sldId id="335" r:id="rId31"/>
    <p:sldId id="320" r:id="rId32"/>
    <p:sldId id="332" r:id="rId33"/>
    <p:sldId id="331" r:id="rId34"/>
    <p:sldId id="296" r:id="rId35"/>
    <p:sldId id="322" r:id="rId36"/>
    <p:sldId id="323" r:id="rId37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kendig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7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8-20T08:25:24.291" idx="1">
    <p:pos x="4716" y="234"/>
    <p:text>Govt response : help please to sort out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97F0DD-377C-4E2F-867F-BCCA812F0293}" type="datetime1">
              <a:rPr lang="en-AU"/>
              <a:pPr>
                <a:defRPr/>
              </a:pPr>
              <a:t>23/08/2012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8F8B26-09BE-415F-BAE4-028C97F9EA5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2CDA5F5-D2B7-4D07-9559-E58847DC2C5E}" type="datetime1">
              <a:rPr lang="en-US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1B2FB0E-B42C-4AE0-8D78-38FBE5F45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63B3F2-360E-4D5D-896C-00F76BBD07B4}" type="slidenum">
              <a:rPr lang="en-US" smtClean="0"/>
              <a:pPr/>
              <a:t>0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62C20F-4135-4EF7-AB09-ED47881BC29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C1A3F4-19CD-4285-A0D7-46CB246A754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686B56-D07B-4E9A-8825-D5AF6D962AE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8D6448-83DB-4E17-B088-EA80E9B2F5D4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4BE987-DCCD-4A0A-9C61-1F86905CF24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F8E2E1-FB22-4DBF-9781-7F839DE7817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8E0D0F-230F-4F5F-B422-09B82224288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6A7184-A058-486A-BEEE-0CAC939ADC8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099F89-7620-4C43-A855-8DA8B9B6B12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2E7D7D-39B7-47BC-8100-FCA1FC505AA7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DA459C-23E1-4262-9368-F5BAE2D7877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B641B7-F8B1-4B6B-BE91-180FB08F4BC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155021-E4E7-4F55-BB49-30B17F575B5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4CB00C-FAC5-4E64-9C6E-96DDD14BD122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DEE7DD-B1C6-4031-AD7A-0BF895F0350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7B278C-62AA-45A0-B147-960D29D97A53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250B7A-2F63-467C-BA5E-C361F66A4908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B0ADA2-8A16-41CB-B8A6-BAFE89DC4E11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221023-7DC0-48E5-BF1B-0CDFD40D7240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CA80B1-A51E-4566-AEF6-17C3DB2554A4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432BF2-0813-46B5-A2DD-0E5108D5A8E1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7BA4F3-28E8-498E-BDFF-12E5E0F6321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28E8A7-5657-47D9-8C68-4422A4DE4013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092CC8-C18A-4550-B01F-1B8C981E5B54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F99AD8-5E3C-4F4E-9A62-CBF8F0065213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B780A5-7E70-4548-8F3B-3767323960F0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39B312-A0AF-4B40-B598-7263DF6D83C1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4A8EC4-9781-4426-9C38-66F0AC03C92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64E695-1C3B-435B-AAA8-68B6F04E05B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D83214-525F-4D92-AA0C-4BE38270502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DF857F-B720-455E-829F-1612C7E89C2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265AA9-E8BF-4AA3-AE5E-D596244D8BB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2E9F4A-FDAE-4AA0-AAD0-B418E36C92C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7E95-EB7E-47D1-8169-29AED3F50D32}" type="datetime1">
              <a:rPr lang="en-AU"/>
              <a:pPr>
                <a:defRPr/>
              </a:pPr>
              <a:t>23/08/2012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6162-A286-4031-8E2C-B9E39F229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00BC-295E-4185-A3BC-24F479B4F681}" type="datetime1">
              <a:rPr lang="en-AU"/>
              <a:pPr>
                <a:defRPr/>
              </a:pPr>
              <a:t>23/08/2012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8FA9E-61B7-4783-95FF-3BB4B84DE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D36FB-D0E6-4C46-87BB-DBBCA5586CAF}" type="datetime1">
              <a:rPr lang="en-AU"/>
              <a:pPr>
                <a:defRPr/>
              </a:pPr>
              <a:t>23/08/2012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DBDDA-3030-4106-AAEC-60FAC5F7B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4E91-5B8A-4AF9-B1E7-9B53C9CAAC17}" type="datetime1">
              <a:rPr lang="en-AU"/>
              <a:pPr>
                <a:defRPr/>
              </a:pPr>
              <a:t>23/08/2012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770D5-77A0-4428-A422-D61512223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7D3A-C9CE-46F6-89D1-2B2523EEEE34}" type="datetime1">
              <a:rPr lang="en-AU"/>
              <a:pPr>
                <a:defRPr/>
              </a:pPr>
              <a:t>23/08/2012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256C-DC39-480A-8ECB-629D47C45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1395B-6DFA-4FEA-A6EB-C1BFC0447BBE}" type="datetime1">
              <a:rPr lang="en-AU"/>
              <a:pPr>
                <a:defRPr/>
              </a:pPr>
              <a:t>23/08/2012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9D146-CF0A-4367-8812-8CA0BF597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6FF4-640E-4A97-B910-B9681C0905F5}" type="datetime1">
              <a:rPr lang="en-AU"/>
              <a:pPr>
                <a:defRPr/>
              </a:pPr>
              <a:t>23/08/2012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30112-9767-460E-A459-9357A8580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82621-2314-4708-937A-4F1B87812DC9}" type="datetime1">
              <a:rPr lang="en-AU"/>
              <a:pPr>
                <a:defRPr/>
              </a:pPr>
              <a:t>23/08/2012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EDF04-C040-4640-AFA3-0E64AB7AC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33812-6E79-4375-9FE1-AB16DBFEEA60}" type="datetime1">
              <a:rPr lang="en-AU"/>
              <a:pPr>
                <a:defRPr/>
              </a:pPr>
              <a:t>23/08/2012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9C3B-9C1D-4120-8769-2EB3225A4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B1E6-08E7-4010-A4C3-8988C8A167AA}" type="datetime1">
              <a:rPr lang="en-AU"/>
              <a:pPr>
                <a:defRPr/>
              </a:pPr>
              <a:t>23/08/2012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9E0A-4E1D-4618-8E5C-166F5FE8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CFF1-63FE-40D9-ABB6-68CC1B92CA96}" type="datetime1">
              <a:rPr lang="en-AU"/>
              <a:pPr>
                <a:defRPr/>
              </a:pPr>
              <a:t>23/08/2012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6272-FB3E-4820-83E8-7B3A8FAB0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8547F77-9158-4E23-84AC-BCC020B39AE1}" type="datetime1">
              <a:rPr lang="en-AU"/>
              <a:pPr>
                <a:defRPr/>
              </a:pPr>
              <a:t>23/08/2012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0025629-D3A2-42D9-9444-9C59AF480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c.gov.au/projects/inquiry/aged-care/report/key-point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ealth.gov.au/internet/ministers/publishing.nsf/Content/mr-yr12-mb-mb032.htm" TargetMode="External"/><Relationship Id="rId4" Type="http://schemas.openxmlformats.org/officeDocument/2006/relationships/hyperlink" Target="http://www.pc.gov.au/projects/inquiry/aged-care/report/key-point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hyperlink" Target="http://www.health.gov.au/internet/ministers/publishing.nsf/Content/mr-yr12-mb-mb032.htm" TargetMode="External"/><Relationship Id="rId4" Type="http://schemas.openxmlformats.org/officeDocument/2006/relationships/hyperlink" Target="http://www.pc.gov.au/projects/inquiry/aged-care/report/key-point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ustralianageingagenda.com.au/2012/08/0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stralianageingagenda.com.au/2012/07/10/article/NSW-embraces-its-ageing-population/JLNLCJOALO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humanrights.gov.au/age/agein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conversation.edu.au/ask-the-elderly-what-they-need-not-the-care-industry-3380" TargetMode="External"/><Relationship Id="rId5" Type="http://schemas.openxmlformats.org/officeDocument/2006/relationships/hyperlink" Target="http://theconversation.edu.au/what-the-caring-for-older-australians-report-means-for-the-future-of-aged-care-2773" TargetMode="External"/><Relationship Id="rId4" Type="http://schemas.openxmlformats.org/officeDocument/2006/relationships/hyperlink" Target="http://theconversation.edu.au/moving-in-the-right-direction-for-better-aged-care-6582" TargetMode="External"/><Relationship Id="rId9" Type="http://schemas.openxmlformats.org/officeDocument/2006/relationships/hyperlink" Target="http://www.abc.net.au/worldtoday/content/2012/s3495521.htm?site=sydney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c.gov.au/projects/inquiry/aged-care/submission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sa.edu.au/publications/occasional_papers/2010_CS5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EPAR_Splash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395288" y="1628775"/>
            <a:ext cx="8280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The Imperative for Fundamental and Ongoing Aged Care Reform</a:t>
            </a:r>
          </a:p>
          <a:p>
            <a:pPr algn="ctr"/>
            <a:endParaRPr lang="en-GB" sz="1400" b="1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endParaRPr lang="en-US" sz="2000" b="1">
              <a:solidFill>
                <a:schemeClr val="bg1"/>
              </a:solidFill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chemeClr val="bg1"/>
                </a:solidFill>
                <a:cs typeface="Arial" pitchFamily="34" charset="0"/>
              </a:rPr>
              <a:t>Hal Kendig</a:t>
            </a:r>
            <a:r>
              <a:rPr lang="en-US" sz="2000" b="1" i="1" baseline="30000">
                <a:solidFill>
                  <a:schemeClr val="bg1"/>
                </a:solidFill>
                <a:cs typeface="Arial" pitchFamily="34" charset="0"/>
              </a:rPr>
              <a:t>1,2</a:t>
            </a:r>
          </a:p>
          <a:p>
            <a:pPr algn="ctr">
              <a:lnSpc>
                <a:spcPct val="80000"/>
              </a:lnSpc>
            </a:pPr>
            <a:endParaRPr lang="en-US" sz="2000" b="1" i="1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baseline="30000">
                <a:solidFill>
                  <a:schemeClr val="bg1"/>
                </a:solidFill>
                <a:cs typeface="Arial" pitchFamily="34" charset="0"/>
              </a:rPr>
              <a:t>1</a:t>
            </a:r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 University of Sydney, Faculty of Health Sciences</a:t>
            </a:r>
          </a:p>
          <a:p>
            <a:pPr>
              <a:lnSpc>
                <a:spcPct val="80000"/>
              </a:lnSpc>
            </a:pPr>
            <a:r>
              <a:rPr lang="en-US" sz="2000" baseline="3000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 ARC Centre of Excellence in Population Ageing Research (CEPAR)</a:t>
            </a:r>
            <a:endParaRPr lang="en-US" sz="3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311525" y="5229225"/>
            <a:ext cx="5832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Arial" pitchFamily="34" charset="0"/>
              </a:rPr>
              <a:t>Parliamentary Library Lecture </a:t>
            </a:r>
          </a:p>
          <a:p>
            <a:r>
              <a:rPr lang="en-US">
                <a:solidFill>
                  <a:schemeClr val="bg1"/>
                </a:solidFill>
                <a:cs typeface="Arial" pitchFamily="34" charset="0"/>
              </a:rPr>
              <a:t>Canberra, 22</a:t>
            </a:r>
            <a:r>
              <a:rPr lang="en-US" baseline="30000">
                <a:solidFill>
                  <a:schemeClr val="bg1"/>
                </a:solidFill>
                <a:cs typeface="Arial" pitchFamily="34" charset="0"/>
              </a:rPr>
              <a:t>nd</a:t>
            </a:r>
            <a:r>
              <a:rPr lang="en-US">
                <a:solidFill>
                  <a:schemeClr val="bg1"/>
                </a:solidFill>
                <a:cs typeface="Arial" pitchFamily="34" charset="0"/>
              </a:rPr>
              <a:t> August 2012 </a:t>
            </a:r>
            <a:endParaRPr lang="en-A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255588" y="330200"/>
            <a:ext cx="8497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atin typeface="+mj-lt"/>
              </a:rPr>
              <a:t>2f Messages from Conversations with Mark Butler </a:t>
            </a:r>
          </a:p>
        </p:txBody>
      </p:sp>
      <p:sp>
        <p:nvSpPr>
          <p:cNvPr id="11268" name="TextBox 10"/>
          <p:cNvSpPr txBox="1">
            <a:spLocks noChangeArrowheads="1"/>
          </p:cNvSpPr>
          <p:nvPr/>
        </p:nvSpPr>
        <p:spPr bwMode="auto">
          <a:xfrm>
            <a:off x="255588" y="1323975"/>
            <a:ext cx="7821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/>
              <a:t>OLDER AUSTRALIANS: 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54000" y="1674813"/>
            <a:ext cx="8497888" cy="39703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742950" lvl="1" indent="-285750"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Want quality services available </a:t>
            </a:r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when and where they need them </a:t>
            </a:r>
          </a:p>
          <a:p>
            <a:pPr marL="742950" lvl="1" indent="-285750">
              <a:buFont typeface="Arial"/>
              <a:buChar char="•"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Prefer support to be </a:t>
            </a:r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provided at home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with people only wanting to contemplate residential care when there is no alternative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Would like a </a:t>
            </a:r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simplified and streamlined way to access information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 healthy ageing, aged care services available and the quality of these services</a:t>
            </a:r>
          </a:p>
          <a:p>
            <a:pPr marL="742950" lvl="1" indent="-285750">
              <a:buFont typeface="Arial"/>
              <a:buChar char="•"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Want to </a:t>
            </a:r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obtain their selected services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an equally seamless way</a:t>
            </a:r>
          </a:p>
          <a:p>
            <a:pPr marL="742950" lvl="1" indent="-285750">
              <a:buFont typeface="Arial"/>
              <a:buChar char="•"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Have strong views about the need to have </a:t>
            </a:r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as much control as possible over their own death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as well as access to palliative care at home (where it is required) rather than having to go to hospital </a:t>
            </a: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468313" y="5645150"/>
            <a:ext cx="61912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COTA (2012) Summary Report on the Conversations on Ageing, Adelaide.</a:t>
            </a:r>
          </a:p>
          <a:p>
            <a:r>
              <a:rPr lang="en-US" sz="1100"/>
              <a:t>http://www.health.gov.au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7024688" y="58054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E661151-EE90-4F14-8A32-F8409529857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8054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DD0FBAA-C783-4F51-A5D0-04E13F6258B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>
                <a:cs typeface="Arial" pitchFamily="34" charset="0"/>
              </a:rPr>
              <a:t>3. The Productivity Commission </a:t>
            </a:r>
          </a:p>
          <a:p>
            <a:r>
              <a:rPr lang="en-AU" sz="3200">
                <a:cs typeface="Arial" pitchFamily="34" charset="0"/>
              </a:rPr>
              <a:t>‘Caring for Older Australians’ </a:t>
            </a:r>
            <a:endParaRPr lang="en-US" sz="3200">
              <a:cs typeface="Arial" pitchFamily="34" charset="0"/>
            </a:endParaRPr>
          </a:p>
        </p:txBody>
      </p: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539750" y="1563688"/>
            <a:ext cx="81470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An </a:t>
            </a:r>
            <a:r>
              <a:rPr lang="en-AU" sz="2400" u="sng">
                <a:cs typeface="Arial" pitchFamily="34" charset="0"/>
              </a:rPr>
              <a:t>historic opportunity </a:t>
            </a:r>
            <a:r>
              <a:rPr lang="en-AU" sz="2400">
                <a:cs typeface="Arial" pitchFamily="34" charset="0"/>
              </a:rPr>
              <a:t>to get it right for those who are old and their carers </a:t>
            </a:r>
            <a:r>
              <a:rPr lang="en-AU" sz="2400" u="sng">
                <a:cs typeface="Arial" pitchFamily="34" charset="0"/>
              </a:rPr>
              <a:t>now</a:t>
            </a:r>
            <a:r>
              <a:rPr lang="en-AU" sz="2400">
                <a:cs typeface="Arial" pitchFamily="34" charset="0"/>
              </a:rPr>
              <a:t> and before major demographic and social change over the next decades</a:t>
            </a:r>
          </a:p>
          <a:p>
            <a:pPr marL="342900" indent="-342900"/>
            <a:endParaRPr lang="en-AU" sz="240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PC Recommendations as the basis for Government directions in the </a:t>
            </a:r>
            <a:r>
              <a:rPr lang="en-AU" sz="2400" u="sng">
                <a:cs typeface="Arial" pitchFamily="34" charset="0"/>
              </a:rPr>
              <a:t>Living Longer, Living Better (LLLB) </a:t>
            </a:r>
            <a:r>
              <a:rPr lang="en-AU" sz="2400">
                <a:cs typeface="Arial" pitchFamily="34" charset="0"/>
              </a:rPr>
              <a:t>aged care reforms policies, and views on them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40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A valuable </a:t>
            </a:r>
            <a:r>
              <a:rPr lang="en-AU" sz="2400" u="sng">
                <a:cs typeface="Arial" pitchFamily="34" charset="0"/>
              </a:rPr>
              <a:t>road map </a:t>
            </a:r>
            <a:r>
              <a:rPr lang="en-AU" sz="2400">
                <a:cs typeface="Arial" pitchFamily="34" charset="0"/>
              </a:rPr>
              <a:t>based on extensive consultation and (we hope) </a:t>
            </a:r>
            <a:r>
              <a:rPr lang="en-AU" sz="2400" u="sng">
                <a:cs typeface="Arial" pitchFamily="34" charset="0"/>
              </a:rPr>
              <a:t>beginning a decade of purposeful reform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539750" y="330200"/>
            <a:ext cx="701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cs typeface="Arial" pitchFamily="34" charset="0"/>
              </a:rPr>
              <a:t>3a. Productivity Commission (PC)</a:t>
            </a:r>
          </a:p>
        </p:txBody>
      </p:sp>
      <p:sp>
        <p:nvSpPr>
          <p:cNvPr id="16387" name="TextBox 10"/>
          <p:cNvSpPr txBox="1">
            <a:spLocks noChangeArrowheads="1"/>
          </p:cNvSpPr>
          <p:nvPr/>
        </p:nvSpPr>
        <p:spPr bwMode="auto">
          <a:xfrm>
            <a:off x="539750" y="765175"/>
            <a:ext cx="8208963" cy="5226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sz="2800" dirty="0" smtClean="0"/>
              <a:t>Reviewed the aged care system in 2010-11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dirty="0" smtClean="0"/>
              <a:t>Reported that: 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  <a:defRPr/>
            </a:pPr>
            <a:r>
              <a:rPr lang="en-US" sz="2000" dirty="0" smtClean="0"/>
              <a:t>System was </a:t>
            </a:r>
            <a:r>
              <a:rPr lang="en-US" sz="2000" u="sng" dirty="0" smtClean="0"/>
              <a:t>difficult to navigate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 smtClean="0"/>
              <a:t>Services and consumer </a:t>
            </a:r>
            <a:r>
              <a:rPr lang="en-US" sz="2000" u="sng" dirty="0" smtClean="0"/>
              <a:t>choice were limited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 smtClean="0"/>
              <a:t>Quality was variable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u="sng" dirty="0" smtClean="0"/>
              <a:t>Coverage</a:t>
            </a:r>
            <a:r>
              <a:rPr lang="en-US" sz="2000" dirty="0" smtClean="0"/>
              <a:t> of needs, pricing, subsidies and user co-contributions were </a:t>
            </a:r>
            <a:r>
              <a:rPr lang="en-US" sz="2000" u="sng" dirty="0" smtClean="0"/>
              <a:t>inconsistent or inequitable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u="sng" dirty="0" smtClean="0"/>
              <a:t>Workforce shortages </a:t>
            </a:r>
            <a:r>
              <a:rPr lang="en-US" sz="2000" dirty="0" smtClean="0"/>
              <a:t>are exacerbated by low wages and some workers have insufficient skills.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 smtClean="0"/>
              <a:t>Some </a:t>
            </a:r>
            <a:r>
              <a:rPr lang="en-US" sz="2000" u="sng" dirty="0" smtClean="0"/>
              <a:t>regulatory</a:t>
            </a:r>
            <a:r>
              <a:rPr lang="en-US" sz="2000" dirty="0" smtClean="0"/>
              <a:t> aspects were </a:t>
            </a:r>
            <a:r>
              <a:rPr lang="en-US" sz="2000" u="sng" dirty="0" smtClean="0"/>
              <a:t>excessive</a:t>
            </a:r>
            <a:r>
              <a:rPr lang="en-US" sz="2000" dirty="0" smtClean="0"/>
              <a:t>, unnecessary and/or duplicative 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After extensive review, consultation and submissions the PC concluded that the aged care system was </a:t>
            </a:r>
            <a:r>
              <a:rPr lang="en-US" sz="2000" u="sng" dirty="0" smtClean="0"/>
              <a:t>in need of fundamental reform </a:t>
            </a:r>
            <a:r>
              <a:rPr lang="en-US" sz="2000" dirty="0" smtClean="0"/>
              <a:t>														</a:t>
            </a: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179388" y="5807075"/>
            <a:ext cx="4802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4"/>
              </a:rPr>
              <a:t>http://www.pc.gov.au/projects/inquiry/aged-care/report/key-points</a:t>
            </a:r>
            <a:endParaRPr lang="en-US" sz="1200"/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808663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A76EAC2-8F65-4DBF-B8C0-7F3FD68A82F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10"/>
          <p:cNvSpPr txBox="1">
            <a:spLocks noChangeArrowheads="1"/>
          </p:cNvSpPr>
          <p:nvPr/>
        </p:nvSpPr>
        <p:spPr bwMode="auto">
          <a:xfrm>
            <a:off x="788988" y="1882775"/>
            <a:ext cx="70104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/>
              <a:t>To make it easier for older Australians to </a:t>
            </a:r>
            <a:r>
              <a:rPr lang="en-US" sz="2000" u="sng"/>
              <a:t>stay in their homes</a:t>
            </a:r>
            <a:r>
              <a:rPr lang="en-US" sz="2000"/>
              <a:t> while they receive care</a:t>
            </a:r>
          </a:p>
          <a:p>
            <a:pPr marL="342900" indent="-342900" eaLnBrk="0" hangingPunct="0">
              <a:lnSpc>
                <a:spcPct val="90000"/>
              </a:lnSpc>
            </a:pPr>
            <a:endParaRPr lang="en-US" sz="800"/>
          </a:p>
          <a:p>
            <a:pPr marL="342900" indent="-342900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/>
              <a:t>To make sure more people get </a:t>
            </a:r>
            <a:r>
              <a:rPr lang="en-US" sz="2000" u="sng"/>
              <a:t>to keep their family home</a:t>
            </a:r>
            <a:r>
              <a:rPr lang="en-US" sz="2000"/>
              <a:t>, and to prevent anyone being forced to sell their home in an emergency fire sale</a:t>
            </a:r>
          </a:p>
          <a:p>
            <a:pPr marL="342900" indent="-342900" eaLnBrk="0" hangingPunct="0">
              <a:lnSpc>
                <a:spcPct val="90000"/>
              </a:lnSpc>
            </a:pPr>
            <a:endParaRPr lang="en-US" sz="800"/>
          </a:p>
          <a:p>
            <a:pPr marL="342900" indent="-342900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/>
              <a:t>To ensure there are </a:t>
            </a:r>
            <a:r>
              <a:rPr lang="en-US" sz="2000" u="sng"/>
              <a:t>immediate improvements </a:t>
            </a:r>
            <a:r>
              <a:rPr lang="en-US" sz="2000"/>
              <a:t>as well…</a:t>
            </a:r>
          </a:p>
          <a:p>
            <a:pPr marL="800100" lvl="1" indent="-342900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u="sng"/>
              <a:t>Increase residential care places</a:t>
            </a:r>
          </a:p>
          <a:p>
            <a:pPr marL="800100" lvl="1" indent="-342900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/>
              <a:t>Fund the </a:t>
            </a:r>
            <a:r>
              <a:rPr lang="en-US" sz="2000" u="sng"/>
              <a:t>Workforce compact</a:t>
            </a:r>
          </a:p>
          <a:p>
            <a:pPr marL="800100" lvl="1" indent="-342900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/>
              <a:t>Establish a </a:t>
            </a:r>
            <a:r>
              <a:rPr lang="en-US" sz="2000" u="sng"/>
              <a:t>single Gateway</a:t>
            </a:r>
            <a:r>
              <a:rPr lang="en-US" sz="2000"/>
              <a:t> to all aged care services</a:t>
            </a:r>
          </a:p>
          <a:p>
            <a:pPr marL="800100" lvl="1" indent="-342900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/>
              <a:t>Set </a:t>
            </a:r>
            <a:r>
              <a:rPr lang="en-US" sz="2000" u="sng"/>
              <a:t>stricter standards </a:t>
            </a:r>
            <a:r>
              <a:rPr lang="en-US" sz="2000"/>
              <a:t>with greater oversight</a:t>
            </a:r>
          </a:p>
          <a:p>
            <a:pPr marL="800100" lvl="1" indent="-342900" eaLnBrk="0" hangingPunct="0">
              <a:lnSpc>
                <a:spcPct val="90000"/>
              </a:lnSpc>
            </a:pPr>
            <a:endParaRPr lang="en-US" sz="800"/>
          </a:p>
          <a:p>
            <a:pPr marL="342900" indent="-342900" eaLnBrk="0" hangingPunct="0">
              <a:lnSpc>
                <a:spcPct val="90000"/>
              </a:lnSpc>
            </a:pPr>
            <a:r>
              <a:rPr lang="en-US" sz="2000"/>
              <a:t>	To </a:t>
            </a:r>
            <a:r>
              <a:rPr lang="en-US" sz="2000" u="sng"/>
              <a:t>replace an aged care system designed a quarter of a century ago</a:t>
            </a:r>
            <a:r>
              <a:rPr lang="en-US" sz="2000"/>
              <a:t>… ill equipped for retiring babyboomers and their parents who are living longer and healthier lives 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755650" y="590550"/>
            <a:ext cx="807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3b.  Living Longer Living Better Goals</a:t>
            </a:r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788988" y="1174750"/>
            <a:ext cx="6591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Prime Minister &amp; Minister for Mental Health &amp; Ageing Policy Launch 20 April 2012 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789613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ECB837-9829-4C69-91A4-38F2033976E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788988" y="2060575"/>
            <a:ext cx="70104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</a:pPr>
            <a:endParaRPr lang="en-US" sz="2000"/>
          </a:p>
          <a:p>
            <a:pPr marL="342900" indent="-342900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/>
              <a:t>The new reform package will be implemented </a:t>
            </a:r>
            <a:r>
              <a:rPr lang="en-US" sz="2000" u="sng"/>
              <a:t>in stages over the next 10 years</a:t>
            </a:r>
            <a:r>
              <a:rPr lang="en-US" sz="2000"/>
              <a:t>, this will enable providers and consumers to gain early benefits of changes and have time to adapt (Gillard &amp; Butler, 2012)</a:t>
            </a:r>
          </a:p>
          <a:p>
            <a:pPr marL="342900" indent="-342900" eaLnBrk="0" hangingPunct="0">
              <a:lnSpc>
                <a:spcPct val="90000"/>
              </a:lnSpc>
              <a:buFont typeface="Arial" pitchFamily="34" charset="0"/>
              <a:buChar char="•"/>
            </a:pPr>
            <a:endParaRPr lang="en-US" sz="2000"/>
          </a:p>
          <a:p>
            <a:pPr marL="342900" indent="-342900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u="sng"/>
              <a:t>Most PC recommendations supported </a:t>
            </a:r>
            <a:r>
              <a:rPr lang="en-US" sz="2000"/>
              <a:t>fully, partially or in-principle; with </a:t>
            </a:r>
            <a:r>
              <a:rPr lang="en-US" sz="2000" u="sng"/>
              <a:t>consumer directed home care ‘packages’</a:t>
            </a:r>
          </a:p>
          <a:p>
            <a:pPr marL="342900" indent="-342900" eaLnBrk="0" hangingPunct="0">
              <a:lnSpc>
                <a:spcPct val="90000"/>
              </a:lnSpc>
              <a:buFont typeface="Arial" pitchFamily="34" charset="0"/>
              <a:buChar char="•"/>
            </a:pPr>
            <a:endParaRPr lang="en-US" sz="2000"/>
          </a:p>
          <a:p>
            <a:pPr marL="342900" indent="-342900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u="sng"/>
              <a:t>Response limited by fiscal pressure </a:t>
            </a:r>
            <a:r>
              <a:rPr lang="en-US" sz="2000"/>
              <a:t>(2012-2013 budgets)</a:t>
            </a:r>
          </a:p>
          <a:p>
            <a:pPr marL="342900" indent="-342900" eaLnBrk="0" hangingPunct="0">
              <a:lnSpc>
                <a:spcPct val="90000"/>
              </a:lnSpc>
              <a:buFont typeface="Arial" pitchFamily="34" charset="0"/>
              <a:buChar char="•"/>
            </a:pPr>
            <a:endParaRPr lang="en-US" sz="2000"/>
          </a:p>
          <a:p>
            <a:pPr marL="342900" indent="-342900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u="sng"/>
              <a:t>Aged Care Reform Implementation Council &amp; Aged Care Financing Authority </a:t>
            </a:r>
            <a:r>
              <a:rPr lang="en-US" sz="2000"/>
              <a:t>established (separate from Dept)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755650" y="590550"/>
            <a:ext cx="807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3c.  Australian</a:t>
            </a:r>
            <a:r>
              <a:rPr lang="en-US"/>
              <a:t> </a:t>
            </a:r>
            <a:r>
              <a:rPr lang="en-US" sz="3200"/>
              <a:t>Government Reforms</a:t>
            </a:r>
          </a:p>
        </p:txBody>
      </p:sp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755650" y="1462088"/>
            <a:ext cx="6624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April 2012 - Living Longer. Living Better (LLLB) </a:t>
            </a:r>
          </a:p>
          <a:p>
            <a:r>
              <a:rPr lang="en-US" sz="2000" b="1"/>
              <a:t>(what government accepted from PC with budget)  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789613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0EBE42E-5526-4909-A543-52EA5E4A3BC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539750" y="330200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cs typeface="Arial" pitchFamily="34" charset="0"/>
              </a:rPr>
              <a:t>3d. Some PC Recommends &amp; </a:t>
            </a:r>
            <a:r>
              <a:rPr lang="en-US" sz="2800">
                <a:solidFill>
                  <a:srgbClr val="FF0000"/>
                </a:solidFill>
                <a:cs typeface="Arial" pitchFamily="34" charset="0"/>
              </a:rPr>
              <a:t>Govt Responses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22275" y="946150"/>
            <a:ext cx="8424863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r>
              <a:rPr lang="en-US" sz="1600" b="1"/>
              <a:t>Productivity Commission</a:t>
            </a:r>
            <a:r>
              <a:rPr lang="en-US" sz="1600"/>
              <a:t>: </a:t>
            </a:r>
          </a:p>
          <a:p>
            <a:pPr marL="285750" indent="-285750"/>
            <a:r>
              <a:rPr lang="en-US" sz="1600"/>
              <a:t>	To deliver higher quality care with focus on the </a:t>
            </a:r>
            <a:r>
              <a:rPr lang="en-US" sz="1600" u="sng"/>
              <a:t>wellbeing</a:t>
            </a:r>
            <a:r>
              <a:rPr lang="en-US" sz="1600"/>
              <a:t> of older Australians — promoting their </a:t>
            </a:r>
            <a:r>
              <a:rPr lang="en-US" sz="1600" u="sng"/>
              <a:t>independence</a:t>
            </a:r>
            <a:r>
              <a:rPr lang="en-US" sz="1600"/>
              <a:t>, giving them choice and retaining their </a:t>
            </a:r>
            <a:r>
              <a:rPr lang="en-US" sz="1600" u="sng"/>
              <a:t>community engagement</a:t>
            </a:r>
            <a:r>
              <a:rPr lang="en-US" sz="1600"/>
              <a:t>.  [similar directions with some notable gaps]</a:t>
            </a:r>
          </a:p>
          <a:p>
            <a:pPr marL="285750" indent="-285750"/>
            <a:endParaRPr lang="en-US" sz="1600"/>
          </a:p>
          <a:p>
            <a:pPr marL="285750" indent="-285750">
              <a:lnSpc>
                <a:spcPct val="90000"/>
              </a:lnSpc>
            </a:pPr>
            <a:r>
              <a:rPr lang="en-US" sz="1600" b="1"/>
              <a:t>Older Australians would: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/>
              <a:t>be able to contact a </a:t>
            </a:r>
            <a:r>
              <a:rPr lang="en-US" sz="1600" u="sng"/>
              <a:t>simplified </a:t>
            </a:r>
            <a:r>
              <a:rPr lang="en-US" altLang="en-US" sz="1600" u="sng"/>
              <a:t>‘</a:t>
            </a:r>
            <a:r>
              <a:rPr lang="en-US" altLang="ja-JP" sz="1600" b="1" u="sng"/>
              <a:t>gateway</a:t>
            </a:r>
            <a:r>
              <a:rPr lang="en-US" altLang="en-US" sz="1600" u="sng"/>
              <a:t>’</a:t>
            </a:r>
            <a:r>
              <a:rPr lang="en-US" altLang="ja-JP" sz="1600" u="sng"/>
              <a:t> </a:t>
            </a:r>
            <a:r>
              <a:rPr lang="en-US" altLang="ja-JP" sz="1600"/>
              <a:t>for information, assessment and their financial capacity to contribute to the cost of their care</a:t>
            </a:r>
          </a:p>
          <a:p>
            <a:pPr marL="285750" indent="-285750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</a:rPr>
              <a:t>	My Aged Care website and national call centre will be established from 2013 (first step of Aged Care Gateway, online information and assessment) (Gillard &amp; Butler, 2012)</a:t>
            </a:r>
          </a:p>
          <a:p>
            <a:pPr marL="285750" indent="-285750">
              <a:lnSpc>
                <a:spcPct val="90000"/>
              </a:lnSpc>
            </a:pPr>
            <a:endParaRPr lang="en-US" sz="1600">
              <a:solidFill>
                <a:srgbClr val="FF0000"/>
              </a:solidFill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b="1" u="sng"/>
              <a:t>Consumer Entitlement </a:t>
            </a:r>
            <a:r>
              <a:rPr lang="en-US" sz="1600"/>
              <a:t>on the basis of assessment to approved aged care services; and for care coordination based on assessment [not accepted]</a:t>
            </a:r>
          </a:p>
          <a:p>
            <a:pPr marL="285750" indent="-285750">
              <a:lnSpc>
                <a:spcPct val="90000"/>
              </a:lnSpc>
            </a:pPr>
            <a:r>
              <a:rPr lang="en-US" sz="1600"/>
              <a:t>	</a:t>
            </a:r>
            <a:r>
              <a:rPr lang="en-US" sz="1600">
                <a:solidFill>
                  <a:srgbClr val="FF0000"/>
                </a:solidFill>
              </a:rPr>
              <a:t>Increased number (but not increased ratio) of Home Care Packages and residential aged care places (Gillard &amp; Butler, 2012)</a:t>
            </a:r>
          </a:p>
          <a:p>
            <a:pPr marL="285750" indent="-285750">
              <a:lnSpc>
                <a:spcPct val="90000"/>
              </a:lnSpc>
            </a:pPr>
            <a:endParaRPr lang="en-US" sz="1600"/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b="1" u="sng"/>
              <a:t>Contribute</a:t>
            </a:r>
            <a:r>
              <a:rPr lang="en-US" sz="1600" u="sng"/>
              <a:t>, in part, to their costs of care </a:t>
            </a:r>
            <a:r>
              <a:rPr lang="en-US" sz="1600"/>
              <a:t>(with a maximum lifetime limit) and meet their accommodation and living expenses (with safety nets for those of limited means)</a:t>
            </a:r>
          </a:p>
          <a:p>
            <a:pPr marL="285750" indent="-285750">
              <a:lnSpc>
                <a:spcPct val="90000"/>
              </a:lnSpc>
            </a:pPr>
            <a:r>
              <a:rPr lang="en-US" sz="1600"/>
              <a:t>	</a:t>
            </a:r>
            <a:r>
              <a:rPr lang="en-US" sz="1600">
                <a:solidFill>
                  <a:srgbClr val="FF0000"/>
                </a:solidFill>
              </a:rPr>
              <a:t>The amount you pay for aged care services will be capped and underpinned by tightened means testing, nobody paying more than $25,000 a year and no more than $60,000 over a lifetime (Gillard 	&amp; Butler, 2012)</a:t>
            </a:r>
          </a:p>
          <a:p>
            <a:pPr marL="285750" indent="-285750"/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8575" y="5641975"/>
            <a:ext cx="6962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hlinkClick r:id="rId4"/>
              </a:rPr>
              <a:t>http://www.pc.gov.au/projects/inquiry/aged-care/report/key-points</a:t>
            </a:r>
            <a:endParaRPr lang="en-US" sz="1100"/>
          </a:p>
          <a:p>
            <a:r>
              <a:rPr lang="en-US" sz="1100">
                <a:hlinkClick r:id="rId5"/>
              </a:rPr>
              <a:t>http://www.health.gov.au/internet/ministers/publishing.nsf/Content/mr-yr12-mb-mb032.htm</a:t>
            </a:r>
            <a:endParaRPr lang="en-US" sz="1100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8054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A5A7FD2-D22C-47B2-B678-6333557D408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539750" y="330200"/>
            <a:ext cx="828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cs typeface="Arial" pitchFamily="34" charset="0"/>
              </a:rPr>
              <a:t>3d. PC Recommendations (continued)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95288" y="1052513"/>
            <a:ext cx="8424862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Older Australians would:</a:t>
            </a:r>
          </a:p>
          <a:p>
            <a:endParaRPr lang="en-US" sz="160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/>
              <a:t>choose to pay either a </a:t>
            </a:r>
            <a:r>
              <a:rPr lang="en-US" sz="1600" u="sng"/>
              <a:t>periodic charge or a bond for residential care accommodation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160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/>
              <a:t>if they wish to sell their home, retain their Age Pension by investing the sale proceeds in an Australian Age Pensioners Savings Account.  </a:t>
            </a:r>
            <a:r>
              <a:rPr lang="en-US" sz="1600">
                <a:solidFill>
                  <a:srgbClr val="FF0000"/>
                </a:solidFill>
              </a:rPr>
              <a:t>Recommendation</a:t>
            </a:r>
            <a:r>
              <a:rPr lang="en-US" sz="1600"/>
              <a:t> </a:t>
            </a:r>
            <a:r>
              <a:rPr lang="en-US" sz="1600">
                <a:solidFill>
                  <a:srgbClr val="FF0000"/>
                </a:solidFill>
              </a:rPr>
              <a:t>not accepted and family home not in means tests nor provision to pay for care costs from estates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160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/>
              <a:t>have </a:t>
            </a:r>
            <a:r>
              <a:rPr lang="en-US" sz="1600" u="sng"/>
              <a:t>direct access to low intensity community support services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160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/>
              <a:t>be able to </a:t>
            </a:r>
            <a:r>
              <a:rPr lang="en-US" sz="1600" u="sng"/>
              <a:t>choose whether to purchase additional services</a:t>
            </a:r>
            <a:r>
              <a:rPr lang="en-US" sz="1600"/>
              <a:t> and higher quality accommodation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160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u="sng"/>
              <a:t>Limits on the number of residential places and care packages would be phased out</a:t>
            </a:r>
            <a:r>
              <a:rPr lang="en-US" sz="1600"/>
              <a:t>, while distinctions between residential low and high care and between ordinary and extra service status would be removed – </a:t>
            </a:r>
            <a:r>
              <a:rPr lang="en-US" sz="1600" i="1"/>
              <a:t>clients may still have to move between providers in the mean time to 2021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800" i="1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u="sng"/>
              <a:t>Safety and quality standards </a:t>
            </a:r>
            <a:r>
              <a:rPr lang="en-US" sz="1600"/>
              <a:t>would be retained. An Australian Aged Care Commission would be responsible for quality and accreditation; and would transparently recommend efficient prices to the Government</a:t>
            </a: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0" y="5626100"/>
            <a:ext cx="58102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hlinkClick r:id="rId4"/>
              </a:rPr>
              <a:t>http://www.pc.gov.au/projects/inquiry/aged-care/report/key-points</a:t>
            </a:r>
            <a:endParaRPr lang="en-US" sz="1100"/>
          </a:p>
          <a:p>
            <a:r>
              <a:rPr lang="en-US" sz="1100">
                <a:hlinkClick r:id="rId5"/>
              </a:rPr>
              <a:t>http://www.health.gov.au/internet/ministers/publishing.nsf/Content/mr-yr12-mb-mb032.htm</a:t>
            </a:r>
            <a:endParaRPr lang="en-US" sz="1100"/>
          </a:p>
          <a:p>
            <a:endParaRPr lang="en-US" sz="1200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7562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03EF716-AA7A-4CCC-B340-8ACFB16C24F2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10"/>
          <p:cNvSpPr txBox="1">
            <a:spLocks noChangeArrowheads="1"/>
          </p:cNvSpPr>
          <p:nvPr/>
        </p:nvSpPr>
        <p:spPr bwMode="auto">
          <a:xfrm>
            <a:off x="766763" y="1412875"/>
            <a:ext cx="7621587" cy="4340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/>
              <a:t>‘</a:t>
            </a:r>
            <a:r>
              <a:rPr lang="en-US" sz="2800" u="sng" dirty="0" smtClean="0"/>
              <a:t>Workforce Compact</a:t>
            </a:r>
            <a:r>
              <a:rPr lang="en-US" sz="2800" dirty="0" smtClean="0"/>
              <a:t>’ - to improve the aged care workforce [re-target conditional payments with EB agreements]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u="sng" dirty="0" smtClean="0"/>
              <a:t>Tackling Dementia </a:t>
            </a:r>
            <a:r>
              <a:rPr lang="en-US" sz="2800" dirty="0" err="1" smtClean="0"/>
              <a:t>eg</a:t>
            </a:r>
            <a:r>
              <a:rPr lang="en-US" sz="2800" dirty="0" smtClean="0"/>
              <a:t> care supplements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u="sng" dirty="0" smtClean="0"/>
              <a:t>Addressing Diversity </a:t>
            </a:r>
            <a:r>
              <a:rPr lang="en-US" sz="2800" dirty="0" smtClean="0"/>
              <a:t>including ATSI</a:t>
            </a:r>
          </a:p>
          <a:p>
            <a:pPr marL="457200" indent="-457200">
              <a:defRPr/>
            </a:pPr>
            <a:r>
              <a:rPr lang="en-US" sz="800" dirty="0" smtClean="0"/>
              <a:t>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u="sng" dirty="0" smtClean="0"/>
              <a:t>Better Health Connections </a:t>
            </a:r>
            <a:r>
              <a:rPr lang="en-US" sz="2800" dirty="0" err="1" smtClean="0"/>
              <a:t>eg</a:t>
            </a:r>
            <a:r>
              <a:rPr lang="en-US" sz="2800" dirty="0" smtClean="0"/>
              <a:t> palliative care 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800" dirty="0" smtClean="0"/>
          </a:p>
          <a:p>
            <a:pPr marL="457200" indent="-457200">
              <a:buFont typeface="Arial"/>
              <a:buChar char="•"/>
              <a:defRPr/>
            </a:pPr>
            <a:r>
              <a:rPr lang="en-US" sz="2800" u="sng" dirty="0" smtClean="0"/>
              <a:t>Establish Aged Care Data Clearinghouse</a:t>
            </a:r>
          </a:p>
          <a:p>
            <a:pPr marL="457200" indent="-457200">
              <a:defRPr/>
            </a:pPr>
            <a:r>
              <a:rPr lang="en-US" sz="2800" dirty="0" smtClean="0"/>
              <a:t>	</a:t>
            </a:r>
            <a:r>
              <a:rPr lang="en-US" sz="2800" dirty="0" err="1" smtClean="0"/>
              <a:t>eg</a:t>
            </a:r>
            <a:r>
              <a:rPr lang="en-US" sz="2800" dirty="0" smtClean="0"/>
              <a:t> geographic and social inequities</a:t>
            </a:r>
          </a:p>
          <a:p>
            <a:pPr>
              <a:defRPr/>
            </a:pPr>
            <a:endParaRPr lang="en-US" sz="800" dirty="0" smtClean="0"/>
          </a:p>
          <a:p>
            <a:pPr marL="457200" indent="-457200">
              <a:buFont typeface="Arial"/>
              <a:buChar char="•"/>
              <a:defRPr/>
            </a:pPr>
            <a:r>
              <a:rPr lang="en-US" sz="2800" u="sng" dirty="0" smtClean="0"/>
              <a:t>Five year implementation review</a:t>
            </a:r>
            <a:r>
              <a:rPr lang="en-US" sz="2800" dirty="0" smtClean="0"/>
              <a:t>: 2016-17 </a:t>
            </a:r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766763" y="590550"/>
            <a:ext cx="76215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3e. Additional Government Reforms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7816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3DDA7FD-13C6-4EF6-8869-EA121A9D233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468313" y="330200"/>
            <a:ext cx="8064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cs typeface="Arial" pitchFamily="34" charset="0"/>
              </a:rPr>
              <a:t>3f. Headline Response by COTA  – A system that supports people to age well</a:t>
            </a:r>
            <a:endParaRPr lang="en-US" sz="3200" i="1">
              <a:cs typeface="Arial" pitchFamily="34" charset="0"/>
            </a:endParaRPr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250825" y="1341438"/>
            <a:ext cx="8497888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AU" sz="1600"/>
              <a:t>Operate in a </a:t>
            </a:r>
            <a:r>
              <a:rPr lang="en-AU" sz="1600" u="sng"/>
              <a:t>wellness framework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AU" sz="1600" u="sng"/>
              <a:t>Entitlement</a:t>
            </a:r>
            <a:r>
              <a:rPr lang="en-AU" sz="1600"/>
              <a:t> to adequate and personalised services that </a:t>
            </a:r>
            <a:r>
              <a:rPr lang="en-AU" sz="1600" u="sng"/>
              <a:t>belongs to the person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AU" sz="1600" u="sng"/>
              <a:t>A Gateway </a:t>
            </a:r>
            <a:r>
              <a:rPr lang="en-AU" sz="1600"/>
              <a:t>where people can get information, be assessed and get help to find right services in one place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AU" sz="1600"/>
              <a:t>Give </a:t>
            </a:r>
            <a:r>
              <a:rPr lang="en-AU" sz="1600" u="sng"/>
              <a:t>carers better support </a:t>
            </a:r>
            <a:r>
              <a:rPr lang="en-AU" sz="1600"/>
              <a:t>(needs assessed, access to services to help continue caring)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AU" sz="1600"/>
              <a:t>The system will be </a:t>
            </a:r>
            <a:r>
              <a:rPr lang="en-AU" sz="1600" u="sng"/>
              <a:t>equitable and fair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AU" sz="1600"/>
              <a:t>Good </a:t>
            </a:r>
            <a:r>
              <a:rPr lang="en-AU" sz="1600" u="sng"/>
              <a:t>quality</a:t>
            </a:r>
            <a:r>
              <a:rPr lang="en-AU" sz="1600"/>
              <a:t> services with </a:t>
            </a:r>
            <a:r>
              <a:rPr lang="en-AU" sz="1600" u="sng"/>
              <a:t>transparent</a:t>
            </a:r>
            <a:r>
              <a:rPr lang="en-AU" sz="1600"/>
              <a:t> systems and pricing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AU" sz="1600" u="sng"/>
              <a:t>Choice</a:t>
            </a:r>
            <a:r>
              <a:rPr lang="en-AU" sz="1600"/>
              <a:t> of how to pay for residential care accommodation, enabling people to keep their residence.</a:t>
            </a:r>
            <a:endParaRPr lang="en-AU" sz="1600" u="sng"/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AU" sz="1600" u="sng"/>
              <a:t>Accommodation prices will reflect the cost of providing it </a:t>
            </a:r>
            <a:r>
              <a:rPr lang="en-AU" sz="1600"/>
              <a:t>and the market in which it is offered (</a:t>
            </a:r>
            <a:r>
              <a:rPr lang="en-AU" sz="1600" u="sng"/>
              <a:t>not determined by the assets you have</a:t>
            </a:r>
            <a:r>
              <a:rPr lang="en-AU" sz="1600"/>
              <a:t>)</a:t>
            </a:r>
          </a:p>
          <a:p>
            <a:pPr marL="285750" indent="-285750"/>
            <a:endParaRPr lang="en-AU" sz="1200"/>
          </a:p>
          <a:p>
            <a:pPr marL="285750" indent="-285750"/>
            <a:r>
              <a:rPr lang="en-AU" sz="1600" u="sng"/>
              <a:t>Australian Nursing Federation</a:t>
            </a:r>
            <a:r>
              <a:rPr lang="en-AU" sz="1600"/>
              <a:t>: Huge issues facing the aged care </a:t>
            </a:r>
            <a:r>
              <a:rPr lang="en-AU" sz="1600" u="sng"/>
              <a:t>workforce</a:t>
            </a:r>
            <a:r>
              <a:rPr lang="en-AU" sz="1600"/>
              <a:t>: low pay, and difficult conditions means high staff turnover and fewer younger people entering...</a:t>
            </a:r>
          </a:p>
          <a:p>
            <a:pPr marL="285750" indent="-285750"/>
            <a:endParaRPr lang="en-AU" sz="1200"/>
          </a:p>
          <a:p>
            <a:pPr marL="285750" indent="-285750"/>
            <a:r>
              <a:rPr lang="en-AU" sz="1600" u="sng"/>
              <a:t>Catholic Health Australia</a:t>
            </a:r>
            <a:r>
              <a:rPr lang="en-AU" sz="1600"/>
              <a:t>: A service providers view ... Do not ‘gift older Australians a second rate aged care system’.  Solution is to legislate aged care </a:t>
            </a:r>
            <a:r>
              <a:rPr lang="en-AU" sz="1600" u="sng"/>
              <a:t>entitlement</a:t>
            </a:r>
            <a:r>
              <a:rPr lang="en-AU" sz="1600"/>
              <a:t> instead of rationing </a:t>
            </a:r>
          </a:p>
          <a:p>
            <a:pPr marL="285750" indent="-285750"/>
            <a:endParaRPr lang="en-US" sz="1600"/>
          </a:p>
          <a:p>
            <a:pPr marL="285750" indent="-285750">
              <a:lnSpc>
                <a:spcPct val="120000"/>
              </a:lnSpc>
            </a:pPr>
            <a:r>
              <a:rPr lang="en-US" sz="1600">
                <a:cs typeface="Arial" pitchFamily="34" charset="0"/>
              </a:rPr>
              <a:t>	</a:t>
            </a:r>
          </a:p>
          <a:p>
            <a:pPr marL="285750" indent="-285750">
              <a:lnSpc>
                <a:spcPct val="120000"/>
              </a:lnSpc>
            </a:pPr>
            <a:endParaRPr lang="en-US" sz="1600"/>
          </a:p>
          <a:p>
            <a:pPr marL="285750" indent="-285750">
              <a:lnSpc>
                <a:spcPct val="120000"/>
              </a:lnSpc>
            </a:pPr>
            <a:endParaRPr lang="en-US" sz="3200">
              <a:cs typeface="Arial" pitchFamily="34" charset="0"/>
            </a:endParaRP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161925" y="5838825"/>
            <a:ext cx="6908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100" b="1"/>
              <a:t>National Aged Care Alliance (2012) National Press Club Address, The aged care time bomb is ticking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795963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23D4821-1503-415D-AEBC-165A2C196F0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7816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6A2652D-0260-4AAE-B72B-56380028DBD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3200">
                <a:cs typeface="Arial" pitchFamily="34" charset="0"/>
              </a:rPr>
              <a:t>3g. Widespread Support from NACA and ..</a:t>
            </a:r>
            <a:endParaRPr lang="en-US" sz="3200">
              <a:cs typeface="Arial" pitchFamily="34" charset="0"/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539750" y="993775"/>
            <a:ext cx="814705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/>
              <a:t>The </a:t>
            </a:r>
            <a:r>
              <a:rPr lang="en-AU" sz="2400" b="1" dirty="0"/>
              <a:t>National Aged Care Alliance </a:t>
            </a:r>
            <a:r>
              <a:rPr lang="en-AU" sz="2400" dirty="0"/>
              <a:t>represents 28 peak national organisations in aged care including consumer groups, providers, unions and professionals. </a:t>
            </a:r>
          </a:p>
          <a:p>
            <a:pPr>
              <a:defRPr/>
            </a:pPr>
            <a:endParaRPr lang="en-AU" sz="800" dirty="0"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en-AU" sz="2400" dirty="0">
                <a:cs typeface="Arial" pitchFamily="34" charset="0"/>
              </a:rPr>
              <a:t>  </a:t>
            </a:r>
            <a:r>
              <a:rPr lang="en-AU" sz="2400" u="sng" dirty="0">
                <a:cs typeface="Arial" pitchFamily="34" charset="0"/>
              </a:rPr>
              <a:t>Unanimously supports for the NACA Blueprint </a:t>
            </a:r>
            <a:r>
              <a:rPr lang="en-AU" sz="2400" dirty="0">
                <a:cs typeface="Arial" pitchFamily="34" charset="0"/>
              </a:rPr>
              <a:t>for Aged Care Reform (based on </a:t>
            </a:r>
            <a:r>
              <a:rPr lang="en-US" sz="2400" dirty="0"/>
              <a:t>Living Longer. Living Better)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cs typeface="Arial" pitchFamily="34" charset="0"/>
              </a:rPr>
              <a:t>  </a:t>
            </a:r>
            <a:r>
              <a:rPr lang="en-US" sz="2400" u="sng" dirty="0">
                <a:cs typeface="Arial" pitchFamily="34" charset="0"/>
              </a:rPr>
              <a:t>Concerns</a:t>
            </a:r>
            <a:r>
              <a:rPr lang="en-US" sz="2400" dirty="0">
                <a:cs typeface="Arial" pitchFamily="34" charset="0"/>
              </a:rPr>
              <a:t> for ‘</a:t>
            </a:r>
            <a:r>
              <a:rPr lang="en-US" sz="2400" u="sng" dirty="0">
                <a:cs typeface="Arial" pitchFamily="34" charset="0"/>
              </a:rPr>
              <a:t>financing and sequencing issues</a:t>
            </a:r>
            <a:r>
              <a:rPr lang="en-US" sz="2400" dirty="0">
                <a:cs typeface="Arial" pitchFamily="34" charset="0"/>
              </a:rPr>
              <a:t>’ </a:t>
            </a:r>
          </a:p>
          <a:p>
            <a:pPr>
              <a:defRPr/>
            </a:pPr>
            <a:endParaRPr lang="en-US" sz="800" dirty="0">
              <a:cs typeface="Arial" pitchFamily="34" charset="0"/>
            </a:endParaRPr>
          </a:p>
          <a:p>
            <a:pPr>
              <a:defRPr/>
            </a:pPr>
            <a:r>
              <a:rPr lang="en-US" sz="2400" u="sng" dirty="0">
                <a:cs typeface="Arial" pitchFamily="34" charset="0"/>
              </a:rPr>
              <a:t> Recommends (further and as a priority)</a:t>
            </a:r>
            <a:r>
              <a:rPr lang="en-US" sz="2400" dirty="0">
                <a:cs typeface="Arial" pitchFamily="34" charset="0"/>
              </a:rPr>
              <a:t>: </a:t>
            </a:r>
            <a:endParaRPr lang="en-AU" sz="2400" dirty="0">
              <a:cs typeface="Arial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AU" sz="2400" dirty="0">
                <a:cs typeface="Arial" pitchFamily="34" charset="0"/>
              </a:rPr>
              <a:t>Independent and </a:t>
            </a:r>
            <a:r>
              <a:rPr lang="en-AU" sz="2400" u="sng" dirty="0">
                <a:cs typeface="Arial" pitchFamily="34" charset="0"/>
              </a:rPr>
              <a:t>comprehensive cost of care study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AU" sz="2400" u="sng" dirty="0">
                <a:cs typeface="Arial" pitchFamily="34" charset="0"/>
              </a:rPr>
              <a:t>Bring forward </a:t>
            </a:r>
            <a:r>
              <a:rPr lang="en-AU" sz="2400" dirty="0">
                <a:cs typeface="Arial" pitchFamily="34" charset="0"/>
              </a:rPr>
              <a:t>to 2012-2013 </a:t>
            </a:r>
            <a:r>
              <a:rPr lang="en-AU" sz="2400" u="sng" dirty="0">
                <a:cs typeface="Arial" pitchFamily="34" charset="0"/>
              </a:rPr>
              <a:t>the LLLB Review and ability to charge for additional hotel &amp; lifestyle services.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AU" sz="2400" u="sng" dirty="0">
                <a:cs typeface="Arial" pitchFamily="34" charset="0"/>
              </a:rPr>
              <a:t>2013 remove the low care high care distinction</a:t>
            </a:r>
            <a:r>
              <a:rPr lang="en-AU" sz="2400" dirty="0">
                <a:cs typeface="Arial" pitchFamily="34" charset="0"/>
              </a:rPr>
              <a:t>, a year earlier introducing </a:t>
            </a:r>
            <a:r>
              <a:rPr lang="en-AU" sz="2400" u="sng" dirty="0">
                <a:cs typeface="Arial" pitchFamily="34" charset="0"/>
              </a:rPr>
              <a:t>new accommodation payments</a:t>
            </a:r>
            <a:r>
              <a:rPr lang="en-AU" sz="2400" dirty="0">
                <a:cs typeface="Arial" pitchFamily="34" charset="0"/>
              </a:rPr>
              <a:t> </a:t>
            </a:r>
          </a:p>
          <a:p>
            <a:pPr marL="457200" indent="-457200">
              <a:defRPr/>
            </a:pPr>
            <a:r>
              <a:rPr lang="en-AU" sz="2400" dirty="0">
                <a:cs typeface="Arial" pitchFamily="34" charset="0"/>
              </a:rPr>
              <a:t>www.naca.asn.au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764213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6334008-F517-445F-B4E7-F60A84B40F6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cs typeface="Arial" pitchFamily="34" charset="0"/>
              </a:rPr>
              <a:t>Overview</a:t>
            </a:r>
          </a:p>
        </p:txBody>
      </p:sp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539750" y="1563688"/>
            <a:ext cx="835342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06413" indent="-506413">
              <a:buFont typeface="Arial" pitchFamily="34" charset="0"/>
              <a:buNone/>
            </a:pPr>
            <a:r>
              <a:rPr lang="en-AU" sz="2400">
                <a:cs typeface="Arial" pitchFamily="34" charset="0"/>
              </a:rPr>
              <a:t>1. Main take-home messages</a:t>
            </a:r>
          </a:p>
          <a:p>
            <a:pPr marL="506413" indent="-506413">
              <a:buFont typeface="Arial" pitchFamily="34" charset="0"/>
              <a:buNone/>
            </a:pPr>
            <a:endParaRPr lang="en-AU" sz="2400">
              <a:cs typeface="Arial" pitchFamily="34" charset="0"/>
            </a:endParaRPr>
          </a:p>
          <a:p>
            <a:pPr marL="506413" indent="-506413">
              <a:buFont typeface="Arial" pitchFamily="34" charset="0"/>
              <a:buNone/>
            </a:pPr>
            <a:r>
              <a:rPr lang="en-AU" sz="2400">
                <a:cs typeface="Arial" pitchFamily="34" charset="0"/>
              </a:rPr>
              <a:t>2. Introduction and Scene Setting</a:t>
            </a:r>
          </a:p>
          <a:p>
            <a:pPr marL="506413" indent="-506413">
              <a:buFont typeface="Arial" pitchFamily="34" charset="0"/>
              <a:buNone/>
            </a:pPr>
            <a:endParaRPr lang="en-AU" sz="2400">
              <a:cs typeface="Arial" pitchFamily="34" charset="0"/>
            </a:endParaRPr>
          </a:p>
          <a:p>
            <a:pPr marL="506413" indent="-506413">
              <a:buFont typeface="Arial" pitchFamily="34" charset="0"/>
              <a:buNone/>
            </a:pPr>
            <a:r>
              <a:rPr lang="en-AU" sz="2400">
                <a:cs typeface="Arial" pitchFamily="34" charset="0"/>
              </a:rPr>
              <a:t>3. The Productivity Commission (PC) Report and</a:t>
            </a:r>
          </a:p>
          <a:p>
            <a:pPr marL="506413" indent="-506413">
              <a:buFont typeface="Arial" pitchFamily="34" charset="0"/>
              <a:buNone/>
            </a:pPr>
            <a:r>
              <a:rPr lang="en-AU" sz="2400">
                <a:cs typeface="Arial" pitchFamily="34" charset="0"/>
              </a:rPr>
              <a:t>     Living Longer, Living Better (LLLB) Reforms </a:t>
            </a:r>
          </a:p>
          <a:p>
            <a:pPr marL="506413" indent="-506413">
              <a:buFont typeface="Arial" pitchFamily="34" charset="0"/>
              <a:buNone/>
            </a:pPr>
            <a:endParaRPr lang="en-AU" sz="2400">
              <a:cs typeface="Arial" pitchFamily="34" charset="0"/>
            </a:endParaRPr>
          </a:p>
          <a:p>
            <a:pPr marL="506413" indent="-506413">
              <a:buFont typeface="Arial" pitchFamily="34" charset="0"/>
              <a:buNone/>
            </a:pPr>
            <a:r>
              <a:rPr lang="en-AU" sz="2400">
                <a:cs typeface="Arial" pitchFamily="34" charset="0"/>
              </a:rPr>
              <a:t>4. Taking Stock and Moving Ahead</a:t>
            </a:r>
          </a:p>
          <a:p>
            <a:pPr marL="506413" indent="-506413">
              <a:buFont typeface="Arial" pitchFamily="34" charset="0"/>
              <a:buNone/>
            </a:pPr>
            <a:endParaRPr lang="en-AU" sz="2400">
              <a:cs typeface="Arial" pitchFamily="34" charset="0"/>
            </a:endParaRPr>
          </a:p>
          <a:p>
            <a:pPr marL="506413" indent="-506413">
              <a:buFont typeface="Arial" pitchFamily="34" charset="0"/>
              <a:buNone/>
            </a:pPr>
            <a:r>
              <a:rPr lang="en-AU" sz="2000">
                <a:cs typeface="Arial" pitchFamily="34" charset="0"/>
              </a:rPr>
              <a:t>Note: For Government and Constituency positions please go their websites. My own views draw on research, observation, and peak body involvement since the 1980s.  </a:t>
            </a:r>
          </a:p>
          <a:p>
            <a:pPr marL="506413" indent="-506413">
              <a:buFont typeface="Arial" pitchFamily="34" charset="0"/>
              <a:buNone/>
            </a:pPr>
            <a:endParaRPr lang="en-AU" b="1">
              <a:latin typeface="Calibri" pitchFamily="34" charset="0"/>
            </a:endParaRPr>
          </a:p>
          <a:p>
            <a:pPr marL="506413" indent="-506413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0"/>
          <p:cNvSpPr txBox="1">
            <a:spLocks noChangeArrowheads="1"/>
          </p:cNvSpPr>
          <p:nvPr/>
        </p:nvSpPr>
        <p:spPr bwMode="auto">
          <a:xfrm>
            <a:off x="1066800" y="1458913"/>
            <a:ext cx="701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 </a:t>
            </a:r>
          </a:p>
          <a:p>
            <a:endParaRPr lang="en-US">
              <a:cs typeface="Arial" pitchFamily="34" charset="0"/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730250" y="382588"/>
            <a:ext cx="7950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3h Human rights are fundamental to aged care reform (a new player)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153988" y="5810250"/>
            <a:ext cx="795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Australian Human Rights Commission (2012) </a:t>
            </a:r>
            <a:r>
              <a:rPr lang="en-US" sz="1200" i="1"/>
              <a:t>Human rights approach to ageing and health: Respect and choice</a:t>
            </a:r>
            <a:endParaRPr lang="en-US" sz="1200"/>
          </a:p>
        </p:txBody>
      </p:sp>
      <p:sp>
        <p:nvSpPr>
          <p:cNvPr id="4" name="TextBox 3"/>
          <p:cNvSpPr txBox="1"/>
          <p:nvPr/>
        </p:nvSpPr>
        <p:spPr>
          <a:xfrm>
            <a:off x="730250" y="1458913"/>
            <a:ext cx="7840663" cy="4357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‘Outcomes and objectives are important, of course, but we want to make sure that the fundamental way in which </a:t>
            </a:r>
            <a:r>
              <a:rPr lang="en-US" sz="2400" u="sng" dirty="0">
                <a:latin typeface="Arial" charset="0"/>
                <a:ea typeface="ＭＳ Ｐゴシック" charset="0"/>
                <a:cs typeface="ＭＳ Ｐゴシック" charset="0"/>
              </a:rPr>
              <a:t>people receiving care are treated is respectful of their human rights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‘… beds and packages and services and workforce … important… But underlying it all is </a:t>
            </a:r>
            <a:r>
              <a:rPr lang="en-US" sz="2400" u="sng" dirty="0">
                <a:latin typeface="Arial" charset="0"/>
                <a:ea typeface="ＭＳ Ｐゴシック" charset="0"/>
                <a:cs typeface="ＭＳ Ｐゴシック" charset="0"/>
              </a:rPr>
              <a:t>everyone’s right to choice, dignity, privacy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etc’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Susan Ryan, Age Discrimination Commissioner 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hlinkClick r:id="rId4"/>
              </a:rPr>
              <a:t>www.australianageingagenda.com.au/2012/08/09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7510463" y="5800725"/>
            <a:ext cx="166528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3090C79-276A-44D2-91ED-F0AA67B6A2A2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7816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F2359B9-8DC2-43B4-9DF6-F7BE0341270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3200" b="1">
                <a:cs typeface="Arial" pitchFamily="34" charset="0"/>
              </a:rPr>
              <a:t>4a Taking Stock and Directions</a:t>
            </a:r>
            <a:endParaRPr lang="en-US" sz="3200" b="1">
              <a:cs typeface="Arial" pitchFamily="34" charset="0"/>
            </a:endParaRPr>
          </a:p>
        </p:txBody>
      </p:sp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539750" y="1268413"/>
            <a:ext cx="814705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000" b="1" i="1">
                <a:cs typeface="Arial" pitchFamily="34" charset="0"/>
              </a:rPr>
              <a:t>Perspective</a:t>
            </a:r>
          </a:p>
          <a:p>
            <a:pPr>
              <a:buFont typeface="Arial" pitchFamily="34" charset="0"/>
              <a:buChar char="•"/>
            </a:pPr>
            <a:r>
              <a:rPr lang="en-AU" sz="2400" u="sng">
                <a:cs typeface="Arial" pitchFamily="34" charset="0"/>
              </a:rPr>
              <a:t>Sidney Sax </a:t>
            </a:r>
            <a:r>
              <a:rPr lang="en-AU" sz="2400">
                <a:cs typeface="Arial" pitchFamily="34" charset="0"/>
              </a:rPr>
              <a:t>(from geriatrician to health planner to Malcolm Fraser policy advisor) ‘The narrow range of the politically feasible’, ‘A Strife of Interests’, and ‘A Good Old Age’.  </a:t>
            </a:r>
            <a:r>
              <a:rPr lang="en-AU" sz="2400" u="sng">
                <a:cs typeface="Arial" pitchFamily="34" charset="0"/>
              </a:rPr>
              <a:t>It will change when older people hold the money themselves</a:t>
            </a:r>
          </a:p>
          <a:p>
            <a:endParaRPr lang="en-AU" sz="80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AU" sz="2400" u="sng">
                <a:cs typeface="Arial" pitchFamily="34" charset="0"/>
              </a:rPr>
              <a:t>  Difficulties in implementing structural reform along with funding changes and fiscal restraints </a:t>
            </a:r>
            <a:r>
              <a:rPr lang="en-AU" sz="2400">
                <a:cs typeface="Arial" pitchFamily="34" charset="0"/>
              </a:rPr>
              <a:t>to attain ‘the surplus’</a:t>
            </a:r>
          </a:p>
          <a:p>
            <a:endParaRPr lang="en-AU" sz="80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AU" sz="2400" u="sng">
                <a:cs typeface="Arial" pitchFamily="34" charset="0"/>
              </a:rPr>
              <a:t>  Concern for the fiscal outlook </a:t>
            </a:r>
            <a:r>
              <a:rPr lang="en-AU" sz="2400">
                <a:cs typeface="Arial" pitchFamily="34" charset="0"/>
              </a:rPr>
              <a:t>in terms of economic growth, tax revenue, competing social expenditure – beyond population ageing.</a:t>
            </a:r>
          </a:p>
          <a:p>
            <a:endParaRPr lang="en-AU" sz="80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  </a:t>
            </a:r>
            <a:r>
              <a:rPr lang="en-AU" sz="2400" u="sng">
                <a:cs typeface="Arial" pitchFamily="34" charset="0"/>
              </a:rPr>
              <a:t>Risk of under-provision especially for economically deprived people</a:t>
            </a:r>
            <a:r>
              <a:rPr lang="en-AU" sz="2400">
                <a:cs typeface="Arial" pitchFamily="34" charset="0"/>
              </a:rPr>
              <a:t> notably those who are not home owners</a:t>
            </a:r>
          </a:p>
          <a:p>
            <a:pPr>
              <a:buFont typeface="Arial" pitchFamily="34" charset="0"/>
              <a:buChar char="•"/>
            </a:pPr>
            <a:endParaRPr lang="en-AU" sz="8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82930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A312274-34FE-4808-B047-A516FE1C39D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AU" sz="3200" b="1">
                <a:cs typeface="Arial" pitchFamily="34" charset="0"/>
              </a:rPr>
              <a:t>4b. ‘Who it is for’ What Older People Want and Think (and boomers more so)</a:t>
            </a:r>
          </a:p>
        </p:txBody>
      </p:sp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541338" y="1389063"/>
            <a:ext cx="8147050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63"/>
              </a:spcBef>
              <a:buFont typeface="Arial" pitchFamily="34" charset="0"/>
              <a:buChar char="•"/>
            </a:pPr>
            <a:endParaRPr lang="en-AU" sz="2400"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63"/>
              </a:spcBef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Striving to </a:t>
            </a:r>
            <a:r>
              <a:rPr lang="en-AU" altLang="en-US" sz="2400">
                <a:cs typeface="Arial" pitchFamily="34" charset="0"/>
              </a:rPr>
              <a:t>‘</a:t>
            </a:r>
            <a:r>
              <a:rPr lang="en-AU" altLang="ja-JP" sz="2400" u="sng">
                <a:cs typeface="Arial" pitchFamily="34" charset="0"/>
              </a:rPr>
              <a:t>be oneself</a:t>
            </a:r>
            <a:r>
              <a:rPr lang="en-AU" altLang="en-US" sz="2400" u="sng">
                <a:cs typeface="Arial" pitchFamily="34" charset="0"/>
              </a:rPr>
              <a:t>’</a:t>
            </a:r>
            <a:r>
              <a:rPr lang="en-AU" altLang="ja-JP" sz="2400">
                <a:cs typeface="Arial" pitchFamily="34" charset="0"/>
              </a:rPr>
              <a:t> and self determining</a:t>
            </a:r>
          </a:p>
          <a:p>
            <a:pPr marL="342900" indent="-342900">
              <a:lnSpc>
                <a:spcPct val="90000"/>
              </a:lnSpc>
              <a:spcBef>
                <a:spcPts val="663"/>
              </a:spcBef>
              <a:buFont typeface="Arial" pitchFamily="34" charset="0"/>
              <a:buChar char="•"/>
            </a:pPr>
            <a:endParaRPr lang="en-AU" sz="800"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63"/>
              </a:spcBef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Fierce will for i</a:t>
            </a:r>
            <a:r>
              <a:rPr lang="en-AU" sz="2400" u="sng">
                <a:cs typeface="Arial" pitchFamily="34" charset="0"/>
              </a:rPr>
              <a:t>ndependence</a:t>
            </a:r>
            <a:r>
              <a:rPr lang="en-AU" sz="2400">
                <a:cs typeface="Arial" pitchFamily="34" charset="0"/>
              </a:rPr>
              <a:t> (not a burden)</a:t>
            </a:r>
          </a:p>
          <a:p>
            <a:pPr marL="342900" indent="-342900">
              <a:lnSpc>
                <a:spcPct val="90000"/>
              </a:lnSpc>
              <a:spcBef>
                <a:spcPts val="663"/>
              </a:spcBef>
              <a:buFont typeface="Arial" pitchFamily="34" charset="0"/>
              <a:buChar char="•"/>
            </a:pPr>
            <a:endParaRPr lang="en-AU" sz="800"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63"/>
              </a:spcBef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Imperative for </a:t>
            </a:r>
            <a:r>
              <a:rPr lang="en-AU" sz="2400" u="sng">
                <a:cs typeface="Arial" pitchFamily="34" charset="0"/>
              </a:rPr>
              <a:t>Ageing in Place</a:t>
            </a:r>
          </a:p>
          <a:p>
            <a:pPr marL="342900" indent="-342900">
              <a:lnSpc>
                <a:spcPct val="90000"/>
              </a:lnSpc>
              <a:spcBef>
                <a:spcPts val="663"/>
              </a:spcBef>
              <a:buFont typeface="Arial" pitchFamily="34" charset="0"/>
              <a:buChar char="•"/>
            </a:pPr>
            <a:endParaRPr lang="en-AU" sz="800" u="sng"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63"/>
              </a:spcBef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Goals: feel well, health as a resource, and </a:t>
            </a:r>
            <a:r>
              <a:rPr lang="en-AU" sz="2400" u="sng">
                <a:cs typeface="Arial" pitchFamily="34" charset="0"/>
              </a:rPr>
              <a:t>quality of life</a:t>
            </a:r>
          </a:p>
          <a:p>
            <a:pPr marL="342900" indent="-342900">
              <a:lnSpc>
                <a:spcPct val="90000"/>
              </a:lnSpc>
              <a:spcBef>
                <a:spcPts val="663"/>
              </a:spcBef>
            </a:pPr>
            <a:endParaRPr lang="en-AU" sz="800"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63"/>
              </a:spcBef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Professionals, the public, and the media are </a:t>
            </a:r>
            <a:r>
              <a:rPr lang="en-AU" sz="2400" u="sng">
                <a:cs typeface="Arial" pitchFamily="34" charset="0"/>
              </a:rPr>
              <a:t>making older people </a:t>
            </a:r>
            <a:r>
              <a:rPr lang="en-AU" altLang="en-US" sz="2400" u="sng">
                <a:cs typeface="Arial" pitchFamily="34" charset="0"/>
              </a:rPr>
              <a:t>‘</a:t>
            </a:r>
            <a:r>
              <a:rPr lang="en-AU" sz="2400" u="sng">
                <a:cs typeface="Arial" pitchFamily="34" charset="0"/>
              </a:rPr>
              <a:t>feel old</a:t>
            </a:r>
            <a:r>
              <a:rPr lang="en-AU" altLang="en-US" sz="2400" u="sng">
                <a:cs typeface="Arial" pitchFamily="34" charset="0"/>
              </a:rPr>
              <a:t>’</a:t>
            </a:r>
            <a:r>
              <a:rPr lang="en-AU" altLang="ja-JP" sz="2400">
                <a:cs typeface="Arial" pitchFamily="34" charset="0"/>
              </a:rPr>
              <a:t> (ageism) and powerless, eroding contributions, participation, and self care</a:t>
            </a:r>
            <a:endParaRPr lang="en-US" sz="2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82930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C73D270-D467-484E-AC33-959EDC4A405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1024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AU" sz="3200" b="1">
                <a:cs typeface="Arial" pitchFamily="34" charset="0"/>
              </a:rPr>
              <a:t>4c. </a:t>
            </a:r>
            <a:r>
              <a:rPr lang="en-AU" sz="3200" b="1"/>
              <a:t>Highlight Care and Support Issues for Older People</a:t>
            </a:r>
            <a:endParaRPr lang="en-AU" sz="3200"/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AU" sz="2000"/>
              <a:t>The vast majority will have several decades of </a:t>
            </a:r>
            <a:r>
              <a:rPr lang="en-AU" sz="2000" u="sng"/>
              <a:t>healthy and independent living </a:t>
            </a:r>
            <a:r>
              <a:rPr lang="en-AU" sz="2000"/>
              <a:t>beyond their 60s possibly with a few years of dependence and never enter residential care 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endParaRPr lang="en-AU" sz="1100"/>
          </a:p>
          <a:p>
            <a:r>
              <a:rPr lang="en-AU" sz="2000" u="sng"/>
              <a:t>Community care and support </a:t>
            </a:r>
            <a:r>
              <a:rPr lang="en-AU" sz="2000"/>
              <a:t>is proven to be what older people want and it is proven to work and has to be developed further</a:t>
            </a:r>
          </a:p>
          <a:p>
            <a:endParaRPr lang="en-AU" sz="2000"/>
          </a:p>
          <a:p>
            <a:r>
              <a:rPr lang="en-AU" sz="2000" u="sng"/>
              <a:t>Residential care </a:t>
            </a:r>
            <a:r>
              <a:rPr lang="en-AU" sz="2000"/>
              <a:t>while important for specific care needs (notably </a:t>
            </a:r>
            <a:r>
              <a:rPr lang="en-AU" sz="2000" u="sng"/>
              <a:t>some</a:t>
            </a:r>
            <a:r>
              <a:rPr lang="en-AU" sz="2000"/>
              <a:t> cases of confusion and end of life) is an increasingly small care setting as a back-up to community care</a:t>
            </a:r>
          </a:p>
          <a:p>
            <a:endParaRPr lang="en-AU" sz="2000"/>
          </a:p>
          <a:p>
            <a:r>
              <a:rPr lang="en-AU" sz="2000"/>
              <a:t>A </a:t>
            </a:r>
            <a:r>
              <a:rPr lang="en-AU" sz="2000" u="sng"/>
              <a:t>good death </a:t>
            </a:r>
            <a:r>
              <a:rPr lang="en-AU" sz="2000"/>
              <a:t>after a good life</a:t>
            </a:r>
          </a:p>
          <a:p>
            <a:endParaRPr lang="en-AU" sz="2000"/>
          </a:p>
          <a:p>
            <a:r>
              <a:rPr lang="en-AU" sz="2000" u="sng"/>
              <a:t>Sustainability</a:t>
            </a:r>
            <a:r>
              <a:rPr lang="en-AU" sz="2000"/>
              <a:t>: Mechanisms to enable people who have the means to fund more of their care (&amp; better care) including use of their estates.</a:t>
            </a:r>
          </a:p>
          <a:p>
            <a:endParaRPr lang="en-AU" sz="2000"/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endParaRPr lang="en-AU" sz="3200"/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endParaRPr lang="en-AU" sz="3200"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endParaRPr lang="en-AU" sz="3200"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endParaRPr lang="en-AU" sz="3200"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endParaRPr lang="en-AU" sz="3200"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endParaRPr lang="en-AU" sz="3200"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endParaRPr lang="en-AU" sz="32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04050" y="58054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7D7FFD2-E325-48AB-BD92-B3BB6802EDA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cs typeface="Arial" pitchFamily="34" charset="0"/>
              </a:rPr>
              <a:t>4d. ‘Unbundle’ accommodation &amp; care</a:t>
            </a:r>
          </a:p>
        </p:txBody>
      </p: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539750" y="1196975"/>
            <a:ext cx="81470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400" u="sng">
                <a:cs typeface="Arial" pitchFamily="34" charset="0"/>
              </a:rPr>
              <a:t>The Principle</a:t>
            </a:r>
            <a:r>
              <a:rPr lang="en-US" sz="2400">
                <a:cs typeface="Arial" pitchFamily="34" charset="0"/>
              </a:rPr>
              <a:t>: to enable choice and equity: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>
                <a:cs typeface="Arial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>
                <a:cs typeface="Arial" pitchFamily="34" charset="0"/>
              </a:rPr>
              <a:t>Older people </a:t>
            </a:r>
            <a:r>
              <a:rPr lang="en-US" sz="2400" u="sng">
                <a:cs typeface="Arial" pitchFamily="34" charset="0"/>
              </a:rPr>
              <a:t>responsible for their own accommodation and living expenses with means tests (welfare principle)</a:t>
            </a:r>
          </a:p>
          <a:p>
            <a:pPr marL="342900" indent="-342900">
              <a:lnSpc>
                <a:spcPct val="90000"/>
              </a:lnSpc>
            </a:pPr>
            <a:endParaRPr lang="en-US" sz="2400" u="sng"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400">
                <a:cs typeface="Arial" pitchFamily="34" charset="0"/>
              </a:rPr>
              <a:t>	</a:t>
            </a:r>
            <a:r>
              <a:rPr lang="en-US" sz="2400" u="sng">
                <a:cs typeface="Arial" pitchFamily="34" charset="0"/>
              </a:rPr>
              <a:t>Needs based care with a private contribution </a:t>
            </a:r>
            <a:r>
              <a:rPr lang="en-US" sz="2400">
                <a:cs typeface="Arial" pitchFamily="34" charset="0"/>
              </a:rPr>
              <a:t>(health principle) </a:t>
            </a:r>
          </a:p>
          <a:p>
            <a:pPr marL="342900" indent="-342900">
              <a:lnSpc>
                <a:spcPct val="90000"/>
              </a:lnSpc>
            </a:pPr>
            <a:r>
              <a:rPr lang="en-US" sz="800">
                <a:cs typeface="Arial" pitchFamily="34" charset="0"/>
              </a:rPr>
              <a:t> </a:t>
            </a:r>
            <a:endParaRPr lang="en-US" sz="800" u="sng"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400">
                <a:cs typeface="Arial" pitchFamily="34" charset="0"/>
              </a:rPr>
              <a:t>Fundamentally different  from residential care ‘packages’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>
                <a:cs typeface="Arial" pitchFamily="34" charset="0"/>
              </a:rPr>
              <a:t>Mix &amp; match would allow choice, innovation, &amp; competition </a:t>
            </a:r>
          </a:p>
          <a:p>
            <a:pPr marL="342900" indent="-342900">
              <a:lnSpc>
                <a:spcPct val="90000"/>
              </a:lnSpc>
            </a:pPr>
            <a:endParaRPr lang="en-US" sz="1200"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</a:pPr>
            <a:endParaRPr lang="en-US" sz="800"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400">
                <a:cs typeface="Arial" pitchFamily="34" charset="0"/>
              </a:rPr>
              <a:t>But at present if you can’t afford accommodation how can you have community care?</a:t>
            </a:r>
          </a:p>
          <a:p>
            <a:pPr marL="342900" indent="-342900">
              <a:lnSpc>
                <a:spcPct val="90000"/>
              </a:lnSpc>
            </a:pPr>
            <a:endParaRPr lang="en-US" sz="800"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400">
                <a:cs typeface="Arial" pitchFamily="34" charset="0"/>
              </a:rPr>
              <a:t>And accommodation costs and subsidies are still different across accommodation </a:t>
            </a:r>
            <a:r>
              <a:rPr lang="en-US" sz="2400" u="sng">
                <a:cs typeface="Arial" pitchFamily="34" charset="0"/>
              </a:rPr>
              <a:t>settings</a:t>
            </a:r>
            <a:r>
              <a:rPr lang="en-US" sz="2400">
                <a:cs typeface="Arial" pitchFamily="34" charset="0"/>
              </a:rPr>
              <a:t> of care.</a:t>
            </a:r>
          </a:p>
          <a:p>
            <a:pPr marL="342900" indent="-342900">
              <a:lnSpc>
                <a:spcPct val="90000"/>
              </a:lnSpc>
            </a:pPr>
            <a:endParaRPr lang="en-US" sz="2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8054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C30DF22-DFB5-4C31-A462-718E9DDD17B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cs typeface="Arial" pitchFamily="34" charset="0"/>
              </a:rPr>
              <a:t>4e. Doing Accommodation Better</a:t>
            </a:r>
          </a:p>
        </p:txBody>
      </p:sp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539750" y="1563688"/>
            <a:ext cx="81470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AU" altLang="ja-JP" sz="2400">
                <a:cs typeface="Arial" pitchFamily="34" charset="0"/>
              </a:rPr>
              <a:t>The accommodation base for care in the community (eg Home Care packages) </a:t>
            </a:r>
            <a:r>
              <a:rPr lang="en-AU" altLang="ja-JP" sz="2400" u="sng">
                <a:cs typeface="Arial" pitchFamily="34" charset="0"/>
              </a:rPr>
              <a:t>remains basically unaddressed</a:t>
            </a:r>
            <a:r>
              <a:rPr lang="en-AU" altLang="ja-JP" sz="2400"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AU" altLang="ja-JP" sz="240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AU" altLang="ja-JP" sz="2400">
                <a:cs typeface="Arial" pitchFamily="34" charset="0"/>
              </a:rPr>
              <a:t>Can we </a:t>
            </a:r>
            <a:r>
              <a:rPr lang="en-AU" altLang="ja-JP" sz="2400" u="sng">
                <a:cs typeface="Arial" pitchFamily="34" charset="0"/>
              </a:rPr>
              <a:t>innovate and learn from new models </a:t>
            </a:r>
            <a:r>
              <a:rPr lang="en-AU" altLang="ja-JP" sz="2400">
                <a:cs typeface="Arial" pitchFamily="34" charset="0"/>
              </a:rPr>
              <a:t>(eg Apartments for Life) as well as improvements in public housing, retirement villages, and support for homeless people</a:t>
            </a:r>
          </a:p>
          <a:p>
            <a:pPr marL="342900" indent="-342900">
              <a:lnSpc>
                <a:spcPct val="80000"/>
              </a:lnSpc>
            </a:pPr>
            <a:endParaRPr lang="en-AU" altLang="ja-JP" sz="240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AU" sz="2400"/>
              <a:t>Livable Housing Australia, building codes, and home modification as part of </a:t>
            </a:r>
            <a:r>
              <a:rPr lang="en-AU" sz="2400" u="sng"/>
              <a:t>age-friendly community support</a:t>
            </a:r>
            <a:endParaRPr lang="en-AU" altLang="ja-JP" sz="2400" u="sng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</a:pPr>
            <a:endParaRPr lang="en-AU" altLang="ja-JP" sz="240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AU" altLang="ja-JP" sz="2400" u="sng">
                <a:cs typeface="Arial" pitchFamily="34" charset="0"/>
              </a:rPr>
              <a:t>Housing </a:t>
            </a:r>
            <a:r>
              <a:rPr lang="en-AU" altLang="ja-JP" sz="2400">
                <a:cs typeface="Arial" pitchFamily="34" charset="0"/>
              </a:rPr>
              <a:t>is one of the major areas where appropriate </a:t>
            </a:r>
            <a:r>
              <a:rPr lang="en-AU" altLang="ja-JP" sz="2400" u="sng">
                <a:cs typeface="Arial" pitchFamily="34" charset="0"/>
              </a:rPr>
              <a:t>mainstream provision is a cornerstone</a:t>
            </a:r>
            <a:r>
              <a:rPr lang="en-AU" altLang="ja-JP" sz="2400">
                <a:cs typeface="Arial" pitchFamily="34" charset="0"/>
              </a:rPr>
              <a:t>, eg, land use controls, public housing, and income support for those who do not own homes</a:t>
            </a:r>
            <a:endParaRPr lang="en-US" altLang="ja-JP" sz="2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8054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5995301-5846-4629-A8A4-F067828242C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cs typeface="Arial" pitchFamily="34" charset="0"/>
              </a:rPr>
              <a:t>4f. Doing Care Better </a:t>
            </a:r>
          </a:p>
          <a:p>
            <a:r>
              <a:rPr lang="en-US" sz="3200" b="1">
                <a:cs typeface="Arial" pitchFamily="34" charset="0"/>
              </a:rPr>
              <a:t>(funding and program consolidation)</a:t>
            </a:r>
            <a:endParaRPr lang="en-US" sz="3200">
              <a:cs typeface="Arial" pitchFamily="34" charset="0"/>
            </a:endParaRPr>
          </a:p>
        </p:txBody>
      </p:sp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539750" y="1487488"/>
            <a:ext cx="81470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>
                <a:cs typeface="Arial" pitchFamily="34" charset="0"/>
              </a:rPr>
              <a:t>LLLB Reforms on the way but will take a long time..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400" b="1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ja-JP" sz="2400">
                <a:cs typeface="Arial" pitchFamily="34" charset="0"/>
              </a:rPr>
              <a:t>The </a:t>
            </a:r>
            <a:r>
              <a:rPr lang="en-US" altLang="ja-JP" sz="2400" u="sng">
                <a:cs typeface="Arial" pitchFamily="34" charset="0"/>
              </a:rPr>
              <a:t>cornerstone</a:t>
            </a:r>
            <a:r>
              <a:rPr lang="en-US" altLang="ja-JP" sz="2400">
                <a:cs typeface="Arial" pitchFamily="34" charset="0"/>
              </a:rPr>
              <a:t> of the Home Support Program a single, </a:t>
            </a:r>
            <a:r>
              <a:rPr lang="en-US" altLang="ja-JP" sz="2400" u="sng">
                <a:cs typeface="Arial" pitchFamily="34" charset="0"/>
              </a:rPr>
              <a:t>integrated</a:t>
            </a:r>
            <a:r>
              <a:rPr lang="en-US" altLang="ja-JP" sz="2400">
                <a:cs typeface="Arial" pitchFamily="34" charset="0"/>
              </a:rPr>
              <a:t> and flexible ‘system of care provision</a:t>
            </a:r>
            <a:r>
              <a:rPr lang="en-AU" altLang="ja-JP" sz="2400">
                <a:cs typeface="Arial" pitchFamily="34" charset="0"/>
              </a:rPr>
              <a:t>’ including carer support, community support, provision for diversity – with direct access. </a:t>
            </a:r>
          </a:p>
          <a:p>
            <a:pPr marL="342900" indent="-342900">
              <a:lnSpc>
                <a:spcPct val="80000"/>
              </a:lnSpc>
            </a:pPr>
            <a:endParaRPr lang="en-AU" altLang="ja-JP" sz="240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AU" altLang="ja-JP" sz="2400">
                <a:cs typeface="Arial" pitchFamily="34" charset="0"/>
              </a:rPr>
              <a:t>Home Care Packages as the flexible and focused way ahead for people with higher and more complex needs.   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40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>
                <a:cs typeface="Arial" pitchFamily="34" charset="0"/>
              </a:rPr>
              <a:t>The magnitude of the job ahead to build adequacy and flexibility at local level.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None/>
            </a:pPr>
            <a:r>
              <a:rPr lang="en-US" sz="2400">
                <a:cs typeface="Arial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>
                <a:cs typeface="Arial" pitchFamily="34" charset="0"/>
              </a:rPr>
              <a:t>Opening up </a:t>
            </a:r>
            <a:r>
              <a:rPr lang="ja-JP" altLang="en-US" sz="2400">
                <a:cs typeface="Arial" pitchFamily="34" charset="0"/>
              </a:rPr>
              <a:t>‘</a:t>
            </a:r>
            <a:r>
              <a:rPr lang="en-US" altLang="ja-JP" sz="2400">
                <a:cs typeface="Arial" pitchFamily="34" charset="0"/>
              </a:rPr>
              <a:t>approved providers</a:t>
            </a:r>
            <a:r>
              <a:rPr lang="ja-JP" altLang="en-US" sz="2400">
                <a:cs typeface="Arial" pitchFamily="34" charset="0"/>
              </a:rPr>
              <a:t>’</a:t>
            </a:r>
            <a:r>
              <a:rPr lang="en-US" altLang="ja-JP" sz="2400">
                <a:cs typeface="Arial" pitchFamily="34" charset="0"/>
              </a:rPr>
              <a:t>to family and others? They do most of the care and support (accountability)</a:t>
            </a:r>
            <a:endParaRPr lang="en-US" sz="2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79120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415A466-461F-4F30-BCCE-9D0D28E20B6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cs typeface="Arial" pitchFamily="34" charset="0"/>
              </a:rPr>
              <a:t>4g. Enable Independence </a:t>
            </a:r>
          </a:p>
        </p:txBody>
      </p:sp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539750" y="1220788"/>
            <a:ext cx="814705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Older People in the </a:t>
            </a:r>
            <a:r>
              <a:rPr lang="en-AU" sz="2400" u="sng">
                <a:cs typeface="Arial" pitchFamily="34" charset="0"/>
              </a:rPr>
              <a:t>mainstream of health promotion</a:t>
            </a:r>
            <a:r>
              <a:rPr lang="en-AU" sz="2400">
                <a:cs typeface="Arial" pitchFamily="34" charset="0"/>
              </a:rPr>
              <a:t> and community supports eg transport (difficult but essential)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AU" sz="2400"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AU" sz="2400" u="sng">
                <a:cs typeface="Arial" pitchFamily="34" charset="0"/>
              </a:rPr>
              <a:t>Health promotion and self care in aged care </a:t>
            </a:r>
            <a:r>
              <a:rPr lang="en-AU" sz="2400">
                <a:cs typeface="Arial" pitchFamily="34" charset="0"/>
              </a:rPr>
              <a:t>and primary care (including chronic disease)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AU" sz="2400"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Enable and regain independence in community care as well as rehabilitation (</a:t>
            </a:r>
            <a:r>
              <a:rPr lang="en-AU" sz="2400" u="sng">
                <a:cs typeface="Arial" pitchFamily="34" charset="0"/>
              </a:rPr>
              <a:t>Active Service Model</a:t>
            </a:r>
            <a:r>
              <a:rPr lang="en-AU" sz="2400">
                <a:cs typeface="Arial" pitchFamily="34" charset="0"/>
              </a:rPr>
              <a:t> in Vic)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AU" sz="2400"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The </a:t>
            </a:r>
            <a:r>
              <a:rPr lang="en-AU" sz="2400" u="sng">
                <a:cs typeface="Arial" pitchFamily="34" charset="0"/>
              </a:rPr>
              <a:t>Home Independence Program</a:t>
            </a:r>
            <a:r>
              <a:rPr lang="en-AU" sz="2400">
                <a:cs typeface="Arial" pitchFamily="34" charset="0"/>
              </a:rPr>
              <a:t> Gill Lewin in WA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AU" sz="2400"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AU" sz="2400">
                <a:cs typeface="Arial" pitchFamily="34" charset="0"/>
              </a:rPr>
              <a:t>[Our research shows that choice and a control are valuable in themselves]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AU" sz="2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79120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1812FCA-FF84-4B0E-8D3A-98CB58B0EE0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Arial" pitchFamily="34" charset="0"/>
              </a:rPr>
              <a:t>4h </a:t>
            </a:r>
            <a:r>
              <a:rPr lang="en-AU" sz="2400" b="1"/>
              <a:t>Learning from Consumer-Directed Care Trials</a:t>
            </a:r>
            <a:r>
              <a:rPr lang="en-US" sz="2400" b="1">
                <a:cs typeface="Arial" pitchFamily="34" charset="0"/>
              </a:rPr>
              <a:t> </a:t>
            </a:r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539750" y="1220788"/>
            <a:ext cx="81470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The value of a flexible budget to be used effectively </a:t>
            </a:r>
            <a:r>
              <a:rPr lang="en-AU" sz="2400" u="sng">
                <a:cs typeface="Arial" pitchFamily="34" charset="0"/>
              </a:rPr>
              <a:t>with older people and carers</a:t>
            </a:r>
          </a:p>
          <a:p>
            <a:endParaRPr lang="en-AU" sz="800" u="sng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Can </a:t>
            </a:r>
            <a:r>
              <a:rPr lang="en-AU" sz="2400" u="sng">
                <a:cs typeface="Arial" pitchFamily="34" charset="0"/>
              </a:rPr>
              <a:t>enable</a:t>
            </a:r>
            <a:r>
              <a:rPr lang="en-AU" sz="2400">
                <a:cs typeface="Arial" pitchFamily="34" charset="0"/>
              </a:rPr>
              <a:t> older people to manage more on their own eg (re-) learning and modest equipment investment to clean and cook (preferred to services) </a:t>
            </a:r>
          </a:p>
          <a:p>
            <a:endParaRPr lang="en-AU" sz="80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Generates the ‘</a:t>
            </a:r>
            <a:r>
              <a:rPr lang="en-AU" sz="2400" u="sng">
                <a:cs typeface="Arial" pitchFamily="34" charset="0"/>
              </a:rPr>
              <a:t>system intelligence’ </a:t>
            </a:r>
            <a:r>
              <a:rPr lang="en-AU" sz="2400">
                <a:cs typeface="Arial" pitchFamily="34" charset="0"/>
              </a:rPr>
              <a:t>on what to supply and how to deliver it.</a:t>
            </a:r>
          </a:p>
          <a:p>
            <a:pPr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 Learning that much of the current provision is not the highest priority</a:t>
            </a:r>
          </a:p>
          <a:p>
            <a:endParaRPr lang="en-AU" sz="80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AU" sz="2400" u="sng">
                <a:cs typeface="Arial" pitchFamily="34" charset="0"/>
              </a:rPr>
              <a:t>What if the older people had the money themselves?</a:t>
            </a:r>
          </a:p>
          <a:p>
            <a:endParaRPr lang="en-AU" sz="2400"/>
          </a:p>
          <a:p>
            <a:pPr>
              <a:buFont typeface="Arial" pitchFamily="34" charset="0"/>
              <a:buChar char="•"/>
            </a:pPr>
            <a:r>
              <a:rPr lang="en-AU" sz="1400"/>
              <a:t>ACH Good Lives for Older People</a:t>
            </a:r>
            <a:endParaRPr lang="en-AU" sz="1400">
              <a:cs typeface="Arial" pitchFamily="34" charset="0"/>
            </a:endParaRPr>
          </a:p>
          <a:p>
            <a:endParaRPr lang="en-AU" sz="400">
              <a:cs typeface="Arial" pitchFamily="34" charset="0"/>
            </a:endParaRPr>
          </a:p>
          <a:p>
            <a:endParaRPr lang="en-A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8054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5C67B46-3B3E-48E0-8669-A53C03AF3BD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800" b="1"/>
              <a:t>4i Towards </a:t>
            </a:r>
            <a:r>
              <a:rPr lang="en-AU" sz="2800" b="1" u="sng"/>
              <a:t>Regional</a:t>
            </a:r>
            <a:r>
              <a:rPr lang="en-AU" sz="2800" b="1"/>
              <a:t> Care and Support </a:t>
            </a:r>
            <a:r>
              <a:rPr lang="en-AU" sz="2800" b="1" u="sng"/>
              <a:t>Systems</a:t>
            </a:r>
            <a:r>
              <a:rPr lang="en-AU" sz="2800" b="1"/>
              <a:t> (beyond central control allocations)</a:t>
            </a:r>
          </a:p>
        </p:txBody>
      </p:sp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539750" y="1563688"/>
            <a:ext cx="81470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sz="2400" dirty="0">
                <a:latin typeface="+mj-lt"/>
              </a:rPr>
              <a:t>The Aged Care Gateway Agency has the </a:t>
            </a:r>
            <a:r>
              <a:rPr lang="en-US" sz="2400" u="sng" dirty="0">
                <a:latin typeface="+mj-lt"/>
              </a:rPr>
              <a:t>potential</a:t>
            </a:r>
            <a:r>
              <a:rPr lang="en-US" sz="2400" dirty="0">
                <a:latin typeface="+mj-lt"/>
              </a:rPr>
              <a:t> to evolve into a comprehensive care and support system development ad management..   Eventually!</a:t>
            </a:r>
            <a:endParaRPr lang="en-US" sz="2400" dirty="0">
              <a:latin typeface="+mj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defRPr/>
            </a:pPr>
            <a:endParaRPr lang="en-US" sz="2400" dirty="0">
              <a:latin typeface="+mj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defRPr/>
            </a:pPr>
            <a:r>
              <a:rPr lang="en-US" sz="2400" dirty="0">
                <a:latin typeface="+mj-lt"/>
                <a:cs typeface="Arial" pitchFamily="34" charset="0"/>
              </a:rPr>
              <a:t>Make sure that the elements of supply, management, and operations form </a:t>
            </a:r>
            <a:r>
              <a:rPr lang="en-US" sz="2400" u="sng" dirty="0">
                <a:latin typeface="+mj-lt"/>
                <a:cs typeface="Arial" pitchFamily="34" charset="0"/>
              </a:rPr>
              <a:t>a coherent system </a:t>
            </a:r>
            <a:r>
              <a:rPr lang="en-US" sz="2400" dirty="0">
                <a:latin typeface="+mj-lt"/>
                <a:cs typeface="Arial" pitchFamily="34" charset="0"/>
              </a:rPr>
              <a:t>in the local context.</a:t>
            </a:r>
          </a:p>
          <a:p>
            <a:pPr marL="342900" indent="-342900">
              <a:lnSpc>
                <a:spcPct val="80000"/>
              </a:lnSpc>
              <a:defRPr/>
            </a:pPr>
            <a:endParaRPr lang="en-US" sz="2400" dirty="0">
              <a:latin typeface="+mj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defRPr/>
            </a:pPr>
            <a:r>
              <a:rPr lang="en-US" sz="2400" dirty="0">
                <a:latin typeface="+mj-lt"/>
                <a:cs typeface="Arial" pitchFamily="34" charset="0"/>
              </a:rPr>
              <a:t>	Ensure access to services, enhancing continuity, and enhancing consumer choice and local accountability</a:t>
            </a:r>
          </a:p>
          <a:p>
            <a:pPr marL="342900" indent="-342900">
              <a:lnSpc>
                <a:spcPct val="80000"/>
              </a:lnSpc>
              <a:defRPr/>
            </a:pPr>
            <a:endParaRPr lang="en-US" sz="2400" dirty="0">
              <a:latin typeface="+mj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defRPr/>
            </a:pPr>
            <a:r>
              <a:rPr lang="en-US" sz="2400" dirty="0">
                <a:latin typeface="+mj-lt"/>
                <a:cs typeface="Arial" pitchFamily="34" charset="0"/>
              </a:rPr>
              <a:t>Ensure </a:t>
            </a:r>
            <a:r>
              <a:rPr lang="en-US" sz="2400" u="sng" dirty="0">
                <a:latin typeface="+mj-lt"/>
                <a:cs typeface="Arial" pitchFamily="34" charset="0"/>
              </a:rPr>
              <a:t>strong connections </a:t>
            </a:r>
            <a:r>
              <a:rPr lang="en-US" sz="2400" dirty="0">
                <a:latin typeface="+mj-lt"/>
                <a:cs typeface="Arial" pitchFamily="34" charset="0"/>
              </a:rPr>
              <a:t>with local health and community services</a:t>
            </a:r>
          </a:p>
          <a:p>
            <a:pPr marL="342900" indent="-342900">
              <a:lnSpc>
                <a:spcPct val="80000"/>
              </a:lnSpc>
              <a:defRPr/>
            </a:pPr>
            <a:endParaRPr lang="en-US" sz="2400" dirty="0">
              <a:latin typeface="+mj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Arial" pitchFamily="34" charset="0"/>
              </a:rPr>
              <a:t>Must </a:t>
            </a:r>
            <a:r>
              <a:rPr lang="en-US" sz="2400" u="sng" dirty="0">
                <a:latin typeface="+mj-lt"/>
                <a:cs typeface="Arial" pitchFamily="34" charset="0"/>
              </a:rPr>
              <a:t>overcome the fragmentation and ignorance </a:t>
            </a:r>
            <a:r>
              <a:rPr lang="en-US" sz="2400" dirty="0">
                <a:latin typeface="+mj-lt"/>
                <a:cs typeface="Arial" pitchFamily="34" charset="0"/>
              </a:rPr>
              <a:t>facing consumers and </a:t>
            </a:r>
            <a:r>
              <a:rPr lang="en-US" sz="2400" dirty="0" err="1">
                <a:latin typeface="+mj-lt"/>
                <a:cs typeface="Arial" pitchFamily="34" charset="0"/>
              </a:rPr>
              <a:t>carers</a:t>
            </a:r>
            <a:endParaRPr lang="en-US" sz="2400" dirty="0">
              <a:latin typeface="+mj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400" dirty="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4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96113" y="58356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E1C197E-8A21-4761-9007-C50C3969CA4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cs typeface="Arial" pitchFamily="34" charset="0"/>
              </a:rPr>
              <a:t>1. Main take-home messages</a:t>
            </a:r>
          </a:p>
        </p:txBody>
      </p:sp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539750" y="1125538"/>
            <a:ext cx="814705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Making the most of reforms requires an </a:t>
            </a:r>
            <a:r>
              <a:rPr lang="en-AU" sz="2400" u="sng">
                <a:cs typeface="Arial" pitchFamily="34" charset="0"/>
              </a:rPr>
              <a:t>ongoing, bi-partisan commitment </a:t>
            </a:r>
            <a:r>
              <a:rPr lang="en-AU" sz="2400">
                <a:cs typeface="Arial" pitchFamily="34" charset="0"/>
              </a:rPr>
              <a:t>(a main chance </a:t>
            </a:r>
            <a:r>
              <a:rPr lang="en-AU" sz="2400" u="sng">
                <a:cs typeface="Arial" pitchFamily="34" charset="0"/>
              </a:rPr>
              <a:t>now</a:t>
            </a:r>
            <a:r>
              <a:rPr lang="en-AU" sz="2400"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40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Moving beyond controlling, centralised programs (valuable in their day) towards </a:t>
            </a:r>
            <a:r>
              <a:rPr lang="en-AU" sz="2400" u="sng">
                <a:cs typeface="Arial" pitchFamily="34" charset="0"/>
              </a:rPr>
              <a:t>regional management of consumer directed care</a:t>
            </a:r>
            <a:r>
              <a:rPr lang="en-AU" sz="2400">
                <a:cs typeface="Arial" pitchFamily="34" charset="0"/>
              </a:rPr>
              <a:t> (essential for the future)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40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Economic restraint and unmet need will require</a:t>
            </a:r>
            <a:r>
              <a:rPr lang="en-AU" sz="2400" u="sng">
                <a:cs typeface="Arial" pitchFamily="34" charset="0"/>
              </a:rPr>
              <a:t> more contributions from those who can afford it </a:t>
            </a:r>
            <a:r>
              <a:rPr lang="en-AU" sz="2400">
                <a:cs typeface="Arial" pitchFamily="34" charset="0"/>
              </a:rPr>
              <a:t>or rationing that will disadvantage those in most need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40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We can do it better, more efficiently through </a:t>
            </a:r>
            <a:r>
              <a:rPr lang="en-AU" sz="2400" u="sng">
                <a:cs typeface="Arial" pitchFamily="34" charset="0"/>
              </a:rPr>
              <a:t>person centred</a:t>
            </a:r>
            <a:r>
              <a:rPr lang="en-AU" sz="2400">
                <a:cs typeface="Arial" pitchFamily="34" charset="0"/>
              </a:rPr>
              <a:t> and </a:t>
            </a:r>
            <a:r>
              <a:rPr lang="en-AU" altLang="en-US" sz="2400">
                <a:cs typeface="Arial" pitchFamily="34" charset="0"/>
              </a:rPr>
              <a:t>‘</a:t>
            </a:r>
            <a:r>
              <a:rPr lang="en-AU" altLang="ja-JP" sz="2400" u="sng">
                <a:cs typeface="Arial" pitchFamily="34" charset="0"/>
              </a:rPr>
              <a:t>whole of government</a:t>
            </a:r>
            <a:r>
              <a:rPr lang="en-AU" altLang="en-US" sz="2400">
                <a:cs typeface="Arial" pitchFamily="34" charset="0"/>
              </a:rPr>
              <a:t>’</a:t>
            </a:r>
            <a:r>
              <a:rPr lang="en-AU" altLang="ja-JP" sz="2400">
                <a:cs typeface="Arial" pitchFamily="34" charset="0"/>
              </a:rPr>
              <a:t> approaches</a:t>
            </a:r>
            <a:endParaRPr lang="en-AU" sz="2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ea typeface="ＭＳ Ｐゴシック" pitchFamily="34" charset="-128"/>
              </a:rPr>
              <a:t>4j Entitlements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smtClean="0">
                <a:ea typeface="ＭＳ Ｐゴシック" pitchFamily="34" charset="-128"/>
                <a:cs typeface="Arial" pitchFamily="34" charset="0"/>
              </a:rPr>
              <a:t>Entitlements</a:t>
            </a:r>
            <a:r>
              <a:rPr lang="en-US" sz="2800" smtClean="0">
                <a:ea typeface="ＭＳ Ｐゴシック" pitchFamily="34" charset="-128"/>
                <a:cs typeface="Arial" pitchFamily="34" charset="0"/>
              </a:rPr>
              <a:t> (versus ongoing rationing)</a:t>
            </a:r>
          </a:p>
          <a:p>
            <a:r>
              <a:rPr lang="en-US" sz="2800" smtClean="0">
                <a:ea typeface="ＭＳ Ｐゴシック" pitchFamily="34" charset="-128"/>
                <a:cs typeface="Arial" pitchFamily="34" charset="0"/>
              </a:rPr>
              <a:t>The clear value of a ‘right’ to care. And what if the assessed need is far beyond supply and resources?</a:t>
            </a:r>
          </a:p>
          <a:p>
            <a:r>
              <a:rPr lang="en-US" sz="2800" smtClean="0">
                <a:ea typeface="ＭＳ Ｐゴシック" pitchFamily="34" charset="-128"/>
                <a:cs typeface="Arial" pitchFamily="34" charset="0"/>
              </a:rPr>
              <a:t>Enable older people’s contributions alongside (or instead of) government support.</a:t>
            </a:r>
          </a:p>
          <a:p>
            <a:r>
              <a:rPr lang="en-US" sz="2800" smtClean="0">
                <a:ea typeface="ＭＳ Ｐゴシック" pitchFamily="34" charset="-128"/>
                <a:cs typeface="Arial" pitchFamily="34" charset="0"/>
              </a:rPr>
              <a:t>The cost-effectiveness of specifically providing what people want and need.</a:t>
            </a:r>
          </a:p>
          <a:p>
            <a:r>
              <a:rPr lang="en-US" sz="2800" smtClean="0">
                <a:ea typeface="ＭＳ Ｐゴシック" pitchFamily="34" charset="-128"/>
                <a:cs typeface="Arial" pitchFamily="34" charset="0"/>
              </a:rPr>
              <a:t>Need to build up the care supply, care expertise and sustainable funding as it is happening.</a:t>
            </a:r>
            <a:endParaRPr 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266860-2824-4E15-890D-9A5D8077EC7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8054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CB28AA0-4D0F-4F22-99A3-D73AE69B89A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 b="1">
                <a:cs typeface="Arial" pitchFamily="34" charset="0"/>
              </a:rPr>
              <a:t>4h Intelligent decision-making to benefits for older people and carers</a:t>
            </a:r>
            <a:endParaRPr lang="en-US" sz="3200" b="1">
              <a:cs typeface="Arial" pitchFamily="34" charset="0"/>
            </a:endParaRPr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539750" y="1563688"/>
            <a:ext cx="81470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400" u="sng">
                <a:cs typeface="Arial" pitchFamily="34" charset="0"/>
              </a:rPr>
              <a:t>Policy consistency and implementation</a:t>
            </a:r>
            <a:r>
              <a:rPr lang="en-AU" sz="2400">
                <a:cs typeface="Arial" pitchFamily="34" charset="0"/>
              </a:rPr>
              <a:t>: Consultation, accountability, and Listening’ (starting yesterday and continuing for many years)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40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400" u="sng">
                <a:cs typeface="Arial" pitchFamily="34" charset="0"/>
              </a:rPr>
              <a:t>Value of knowledge </a:t>
            </a:r>
            <a:r>
              <a:rPr lang="en-AU" sz="2400">
                <a:cs typeface="Arial" pitchFamily="34" charset="0"/>
              </a:rPr>
              <a:t>(applied research and translation including the Parliamentary Library)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40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AND WHAT CAN AND WILL PARLIAMENTARIANS DO? (over to you)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ea typeface="ＭＳ Ｐゴシック" pitchFamily="34" charset="-128"/>
              </a:rPr>
              <a:t>And in the following pages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>
                <a:ea typeface="ＭＳ Ｐゴシック" pitchFamily="34" charset="-128"/>
              </a:rPr>
              <a:t>Acknowledgements</a:t>
            </a:r>
          </a:p>
          <a:p>
            <a:r>
              <a:rPr lang="en-AU" smtClean="0">
                <a:ea typeface="ＭＳ Ｐゴシック" pitchFamily="34" charset="-128"/>
              </a:rPr>
              <a:t>Some websites</a:t>
            </a:r>
          </a:p>
          <a:p>
            <a:r>
              <a:rPr lang="en-AU" smtClean="0">
                <a:ea typeface="ＭＳ Ｐゴシック" pitchFamily="34" charset="-128"/>
              </a:rPr>
              <a:t>Further readings</a:t>
            </a:r>
          </a:p>
          <a:p>
            <a:r>
              <a:rPr lang="en-AU" smtClean="0">
                <a:ea typeface="ＭＳ Ｐゴシック" pitchFamily="34" charset="-128"/>
              </a:rPr>
              <a:t>References to Evidence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958181-A4E5-45B1-96BA-A884D85F208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8054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DC9C9E7-A1F8-4F11-81B9-5FDCB63FE8B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3200" b="1">
                <a:cs typeface="Arial" pitchFamily="34" charset="0"/>
              </a:rPr>
              <a:t>Acknowledgements</a:t>
            </a:r>
            <a:endParaRPr lang="en-US" sz="3200" b="1">
              <a:cs typeface="Arial" pitchFamily="34" charset="0"/>
            </a:endParaRPr>
          </a:p>
        </p:txBody>
      </p:sp>
      <p:sp>
        <p:nvSpPr>
          <p:cNvPr id="34821" name="TextBox 2"/>
          <p:cNvSpPr txBox="1">
            <a:spLocks noChangeArrowheads="1"/>
          </p:cNvSpPr>
          <p:nvPr/>
        </p:nvSpPr>
        <p:spPr bwMode="auto">
          <a:xfrm>
            <a:off x="539750" y="1563688"/>
            <a:ext cx="81470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000">
                <a:cs typeface="Arial" pitchFamily="34" charset="0"/>
              </a:rPr>
              <a:t>The Australian Research Council that funds our Centre of Research Excellence in Population Ageing Research (CEPAR)</a:t>
            </a:r>
          </a:p>
          <a:p>
            <a:pPr marL="342900" indent="-342900"/>
            <a:endParaRPr lang="en-AU" sz="200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000">
                <a:cs typeface="Arial" pitchFamily="34" charset="0"/>
              </a:rPr>
              <a:t>COTA Australia has led the consumer focus in aged care reforms notably Ian Yates and Pat Sparrow.</a:t>
            </a:r>
          </a:p>
          <a:p>
            <a:pPr marL="342900" indent="-342900"/>
            <a:endParaRPr lang="en-AU" sz="200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000">
                <a:cs typeface="Arial" pitchFamily="34" charset="0"/>
              </a:rPr>
              <a:t>ACHA Group in Adelaide with Mike Rungie, Jeff Fiebig, and Jane Massared for advice on how to do it.</a:t>
            </a:r>
          </a:p>
          <a:p>
            <a:pPr marL="342900" indent="-342900"/>
            <a:endParaRPr lang="en-AU" sz="200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000">
                <a:cs typeface="Arial" pitchFamily="34" charset="0"/>
              </a:rPr>
              <a:t>Barbara Squires and Kate Bridge for ongoing discussions and Karla Heese for assistance with these overheads</a:t>
            </a:r>
          </a:p>
          <a:p>
            <a:pPr marL="342900" indent="-342900"/>
            <a:endParaRPr lang="en-AU" sz="200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000">
                <a:cs typeface="Arial" pitchFamily="34" charset="0"/>
              </a:rPr>
              <a:t>Colleagues in government and agencies (Rebecca de Boer for today) who are informing my thinking and building aged care.  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20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5686C3-728C-4713-9BBA-CB27EC34553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-222250"/>
            <a:ext cx="91440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AU" sz="2800" b="1">
                <a:solidFill>
                  <a:srgbClr val="000000"/>
                </a:solidFill>
                <a:latin typeface="Calibri" pitchFamily="34" charset="0"/>
              </a:rPr>
              <a:t>Some additional websites</a:t>
            </a:r>
          </a:p>
          <a:p>
            <a:pPr eaLnBrk="0" hangingPunct="0"/>
            <a:endParaRPr lang="en-A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AU" u="sng">
                <a:hlinkClick r:id="rId4"/>
              </a:rPr>
              <a:t>http://theconversation.edu.au/moving-in-the-right-direction-for-better-aged-care-6582</a:t>
            </a:r>
            <a:r>
              <a:rPr lang="en-AU"/>
              <a:t> </a:t>
            </a:r>
          </a:p>
          <a:p>
            <a:endParaRPr lang="en-AU"/>
          </a:p>
          <a:p>
            <a:r>
              <a:rPr lang="en-US" u="sng">
                <a:hlinkClick r:id="rId5"/>
              </a:rPr>
              <a:t>http://theconversation.edu.au/what-the-caring-for-older-australians-report-means-for-the-future-of-aged-care-2773</a:t>
            </a:r>
            <a:endParaRPr lang="en-AU"/>
          </a:p>
          <a:p>
            <a:r>
              <a:rPr lang="en-US"/>
              <a:t> </a:t>
            </a:r>
            <a:endParaRPr lang="en-AU"/>
          </a:p>
          <a:p>
            <a:r>
              <a:rPr lang="en-US" u="sng">
                <a:hlinkClick r:id="rId6"/>
              </a:rPr>
              <a:t>http://theconversation.edu.au/ask-the-elderly-what-they-need-not-the-care-industry-3380</a:t>
            </a:r>
            <a:endParaRPr lang="en-US" u="sng"/>
          </a:p>
          <a:p>
            <a:endParaRPr lang="en-AU"/>
          </a:p>
          <a:p>
            <a:r>
              <a:rPr lang="en-AU" u="sng">
                <a:hlinkClick r:id="rId7"/>
              </a:rPr>
              <a:t>www.humanrights.gov.au/age/ageing/</a:t>
            </a:r>
            <a:r>
              <a:rPr lang="en-AU"/>
              <a:t>   (on the aged care reforms August 12)</a:t>
            </a:r>
          </a:p>
          <a:p>
            <a:endParaRPr lang="en-AU"/>
          </a:p>
          <a:p>
            <a:r>
              <a:rPr lang="en-AU" u="sng">
                <a:hlinkClick r:id="rId8"/>
              </a:rPr>
              <a:t>http://www.australianageingagenda.com.au/2012/07/10/article/NSW-embraces-its-ageing-population/JLNLCJOALO</a:t>
            </a:r>
            <a:endParaRPr lang="en-AU"/>
          </a:p>
          <a:p>
            <a:pPr eaLnBrk="0" hangingPunct="0"/>
            <a:endParaRPr lang="en-AU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en-AU">
                <a:solidFill>
                  <a:srgbClr val="000000"/>
                </a:solidFill>
                <a:latin typeface="Calibri" pitchFamily="34" charset="0"/>
              </a:rPr>
              <a:t>ABC Radio National interview Hal Kendig and Minister on Ageing 4 May 12 </a:t>
            </a:r>
            <a:r>
              <a:rPr lang="en-AU">
                <a:solidFill>
                  <a:srgbClr val="000000"/>
                </a:solidFill>
                <a:latin typeface="Calibri" pitchFamily="34" charset="0"/>
                <a:hlinkClick r:id="rId9"/>
              </a:rPr>
              <a:t>http://www.abc.net.au/worldtoday/content/2012/s3495521.htm?site=sydney</a:t>
            </a:r>
            <a:endParaRPr lang="en-AU" u="sng"/>
          </a:p>
          <a:p>
            <a:pPr eaLnBrk="0" hangingPunct="0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808663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3B88FA4-D446-4B04-A82B-1B04A2917EA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cs typeface="Arial" pitchFamily="34" charset="0"/>
              </a:rPr>
              <a:t>Some further reading 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539750" y="1196975"/>
            <a:ext cx="81470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1600">
                <a:cs typeface="Arial" pitchFamily="34" charset="0"/>
              </a:rPr>
              <a:t>ACH Group (2011). Good Lives for Older people, Annual Report 2010/2011, Aged Care &amp; Housing Group Inc. South Australia.</a:t>
            </a:r>
            <a:endParaRPr lang="en-US" sz="160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>
                <a:cs typeface="Arial" pitchFamily="34" charset="0"/>
              </a:rPr>
              <a:t>Productivity Commission submissions on their website (including COTA, Carers, ACSA, and my own)	</a:t>
            </a:r>
            <a:r>
              <a:rPr lang="en-US" sz="1600">
                <a:cs typeface="Arial" pitchFamily="34" charset="0"/>
                <a:hlinkClick r:id="rId4"/>
              </a:rPr>
              <a:t>http://www.pc.gov.au/projects/inquiry/aged-care/submissions</a:t>
            </a:r>
            <a:endParaRPr lang="en-US" sz="160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1600">
                <a:cs typeface="Arial" pitchFamily="34" charset="0"/>
              </a:rPr>
              <a:t>COTA. (2011). Aged Care Reform, Policy Newsletter, No 7, August 2011. COTA, Australia.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1600">
                <a:cs typeface="Arial" pitchFamily="34" charset="0"/>
              </a:rPr>
              <a:t>COTA. (2012). Aged Care Reform: A fundamental shift is happening in Aged Care Policy Alert, No 6, April 2012, COTA, Australia. [ESSENTIAL READING]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1600">
                <a:cs typeface="Arial" pitchFamily="34" charset="0"/>
              </a:rPr>
              <a:t>Department of Health &amp; Ageing (2012) Evaluation of the consumer-directed care initiative-Final Report, Department of Health &amp; Ageing, Canberra, Australia.</a:t>
            </a:r>
            <a:endParaRPr lang="en-US" sz="160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1600">
                <a:cs typeface="Arial" pitchFamily="34" charset="0"/>
              </a:rPr>
              <a:t>Kendig, H. (2011). </a:t>
            </a:r>
            <a:r>
              <a:rPr lang="en-AU" altLang="en-US" sz="1600">
                <a:cs typeface="Arial" pitchFamily="34" charset="0"/>
              </a:rPr>
              <a:t>‘</a:t>
            </a:r>
            <a:r>
              <a:rPr lang="en-AU" sz="1600">
                <a:cs typeface="Arial" pitchFamily="34" charset="0"/>
              </a:rPr>
              <a:t>The aged care sector should throw its weight behind reform recommendations, says expert</a:t>
            </a:r>
            <a:r>
              <a:rPr lang="en-AU" altLang="en-US" sz="1600">
                <a:cs typeface="Arial" pitchFamily="34" charset="0"/>
              </a:rPr>
              <a:t>’</a:t>
            </a:r>
            <a:r>
              <a:rPr lang="en-AU" sz="1600">
                <a:cs typeface="Arial" pitchFamily="34" charset="0"/>
              </a:rPr>
              <a:t>, Croakey (the Crikey health blog)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1600">
                <a:cs typeface="Arial" pitchFamily="34" charset="0"/>
              </a:rPr>
              <a:t>Kendig, H. (2011). </a:t>
            </a:r>
            <a:r>
              <a:rPr lang="en-AU" altLang="en-US" sz="1600">
                <a:cs typeface="Arial" pitchFamily="34" charset="0"/>
              </a:rPr>
              <a:t>‘</a:t>
            </a:r>
            <a:r>
              <a:rPr lang="en-AU" sz="1600">
                <a:cs typeface="Arial" pitchFamily="34" charset="0"/>
              </a:rPr>
              <a:t>Research and Evaluation Priorities; report of the Productivity Commission on Caring for Older People</a:t>
            </a:r>
            <a:r>
              <a:rPr lang="en-AU" altLang="en-US" sz="1600">
                <a:cs typeface="Arial" pitchFamily="34" charset="0"/>
              </a:rPr>
              <a:t>’</a:t>
            </a:r>
            <a:r>
              <a:rPr lang="en-AU" sz="1600">
                <a:cs typeface="Arial" pitchFamily="34" charset="0"/>
              </a:rPr>
              <a:t>, </a:t>
            </a:r>
            <a:r>
              <a:rPr lang="en-AU" sz="1600" i="1">
                <a:cs typeface="Arial" pitchFamily="34" charset="0"/>
              </a:rPr>
              <a:t>Australasian Journal on Ageing</a:t>
            </a:r>
            <a:r>
              <a:rPr lang="en-AU" sz="1600">
                <a:cs typeface="Arial" pitchFamily="34" charset="0"/>
              </a:rPr>
              <a:t>,30 (2): 54-56. 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16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83413" y="5776913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E3203D6-AB3C-4DF3-A017-38CBF808322C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cs typeface="Arial" pitchFamily="34" charset="0"/>
              </a:rPr>
              <a:t>Some References to Evidence</a:t>
            </a:r>
          </a:p>
        </p:txBody>
      </p:sp>
      <p:sp>
        <p:nvSpPr>
          <p:cNvPr id="37893" name="TextBox 2"/>
          <p:cNvSpPr txBox="1">
            <a:spLocks noChangeArrowheads="1"/>
          </p:cNvSpPr>
          <p:nvPr/>
        </p:nvSpPr>
        <p:spPr bwMode="auto">
          <a:xfrm>
            <a:off x="539750" y="1196975"/>
            <a:ext cx="81470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Gibson, D. M. &amp; Academy of the Social Sciences in Australia.  (2010).  Beyond life expectancy.  Canberra :  Academy of the Social Sciences in Australia, </a:t>
            </a:r>
          </a:p>
          <a:p>
            <a:r>
              <a:rPr lang="en-US" sz="1600">
                <a:hlinkClick r:id="rId4"/>
              </a:rPr>
              <a:t>http://www.assa.edu.au/publications/occasional_papers/2010_CS5.php</a:t>
            </a:r>
            <a:endParaRPr lang="en-US" sz="1600"/>
          </a:p>
          <a:p>
            <a:pPr>
              <a:lnSpc>
                <a:spcPct val="90000"/>
              </a:lnSpc>
            </a:pPr>
            <a:endParaRPr lang="en-AU" sz="160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1600">
                <a:cs typeface="Arial" pitchFamily="34" charset="0"/>
              </a:rPr>
              <a:t>Jorm, L., Walter, S. R., Lujic, S., Byles, J &amp; Kendig, H. (2010). Home &amp; community care services: a major opportunity for preventive health care, </a:t>
            </a:r>
            <a:r>
              <a:rPr lang="en-AU" sz="1600" i="1">
                <a:cs typeface="Arial" pitchFamily="34" charset="0"/>
              </a:rPr>
              <a:t>BMC Geriatrics</a:t>
            </a:r>
            <a:r>
              <a:rPr lang="en-AU" sz="1600">
                <a:cs typeface="Arial" pitchFamily="34" charset="0"/>
              </a:rPr>
              <a:t>, 10, 26.</a:t>
            </a:r>
          </a:p>
          <a:p>
            <a:pPr>
              <a:lnSpc>
                <a:spcPct val="90000"/>
              </a:lnSpc>
            </a:pPr>
            <a:endParaRPr lang="en-AU" sz="160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1600">
                <a:cs typeface="Arial" pitchFamily="34" charset="0"/>
              </a:rPr>
              <a:t>Kendig, H. (2010). The intergenerational report 2010: a double-edged sword, </a:t>
            </a:r>
            <a:r>
              <a:rPr lang="en-AU" sz="1600" i="1">
                <a:cs typeface="Arial" pitchFamily="34" charset="0"/>
              </a:rPr>
              <a:t>Australasian Journal on Ageing</a:t>
            </a:r>
            <a:r>
              <a:rPr lang="en-AU" sz="1600">
                <a:cs typeface="Arial" pitchFamily="34" charset="0"/>
              </a:rPr>
              <a:t>, 29 (4): 145-146.</a:t>
            </a:r>
          </a:p>
          <a:p>
            <a:pPr>
              <a:lnSpc>
                <a:spcPct val="90000"/>
              </a:lnSpc>
            </a:pPr>
            <a:endParaRPr lang="en-AU" sz="160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>
                <a:cs typeface="Arial" pitchFamily="34" charset="0"/>
              </a:rPr>
              <a:t>Kendig, H., Browning, C., Pedlow, R., Wells, Y., &amp; Thomas, S. (2010). Health, social, and life style predictors of entry to residential aged care:  An Australian longitudinal analysis, </a:t>
            </a:r>
            <a:r>
              <a:rPr lang="en-US" sz="1600" i="1">
                <a:cs typeface="Arial" pitchFamily="34" charset="0"/>
              </a:rPr>
              <a:t>Age and Ageing</a:t>
            </a:r>
            <a:r>
              <a:rPr lang="en-US" sz="1600">
                <a:cs typeface="Arial" pitchFamily="34" charset="0"/>
              </a:rPr>
              <a:t>, 39 (3): 342-9.</a:t>
            </a:r>
            <a:r>
              <a:rPr lang="en-AU" sz="1600"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AU" sz="160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>
                <a:cs typeface="Arial" pitchFamily="34" charset="0"/>
              </a:rPr>
              <a:t>Kendig, H. &amp; Duckett, S. (2001).  </a:t>
            </a:r>
            <a:r>
              <a:rPr lang="en-GB" sz="1600" i="1">
                <a:cs typeface="Arial" pitchFamily="34" charset="0"/>
              </a:rPr>
              <a:t>Australian directions in aged care: The generation of policies for generations of older people</a:t>
            </a:r>
            <a:r>
              <a:rPr lang="en-GB" sz="1600">
                <a:cs typeface="Arial" pitchFamily="34" charset="0"/>
              </a:rPr>
              <a:t>, Australian Health Policy Institute at the University of Sydney, Commissioned Paper Series 2001/5 (113 pp.).</a:t>
            </a:r>
          </a:p>
          <a:p>
            <a:pPr>
              <a:lnSpc>
                <a:spcPct val="90000"/>
              </a:lnSpc>
            </a:pPr>
            <a:endParaRPr lang="en-AU" sz="160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1600">
                <a:cs typeface="Arial" pitchFamily="34" charset="0"/>
              </a:rPr>
              <a:t>Lewin, G. &amp; Vandermeulen, S. (2010). A non-randomised controlled trial of the Home Independence Program, an Australian restorative programme for older home care clients, </a:t>
            </a:r>
            <a:r>
              <a:rPr lang="en-AU" sz="1600" i="1">
                <a:cs typeface="Arial" pitchFamily="34" charset="0"/>
              </a:rPr>
              <a:t>Health and Social Care in the Community</a:t>
            </a:r>
            <a:r>
              <a:rPr lang="en-AU" sz="1600">
                <a:cs typeface="Arial" pitchFamily="34" charset="0"/>
              </a:rPr>
              <a:t>, 18(1): 91-96.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92938" y="58054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4332AA8-90E4-4509-905B-9192AAFCC74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3200">
                <a:cs typeface="Arial" pitchFamily="34" charset="0"/>
              </a:rPr>
              <a:t>2. Where we are now </a:t>
            </a:r>
            <a:endParaRPr lang="en-US" sz="3200"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750" y="1563688"/>
            <a:ext cx="81470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6413" indent="-506413">
              <a:buFont typeface="Arial" charset="0"/>
              <a:buNone/>
              <a:defRPr/>
            </a:pPr>
            <a:endParaRPr lang="en-AU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80390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DA372A1-A036-4D37-9EC8-3DE9F6B0D98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403225" y="409575"/>
            <a:ext cx="80025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cs typeface="Arial" pitchFamily="34" charset="0"/>
              </a:rPr>
              <a:t>2a. Legacies that built expectations and industries (</a:t>
            </a:r>
            <a:r>
              <a:rPr lang="en-AU" sz="3200">
                <a:cs typeface="Arial" pitchFamily="34" charset="0"/>
              </a:rPr>
              <a:t>‘</a:t>
            </a:r>
            <a:r>
              <a:rPr lang="en-US" altLang="ja-JP" sz="3200">
                <a:cs typeface="Arial" pitchFamily="34" charset="0"/>
              </a:rPr>
              <a:t>drivers</a:t>
            </a:r>
            <a:r>
              <a:rPr lang="en-AU" altLang="ja-JP" sz="3200">
                <a:cs typeface="Arial" pitchFamily="34" charset="0"/>
              </a:rPr>
              <a:t>’, interests, &amp; lessons</a:t>
            </a:r>
            <a:r>
              <a:rPr lang="en-US" altLang="ja-JP" sz="3200">
                <a:cs typeface="Arial" pitchFamily="34" charset="0"/>
              </a:rPr>
              <a:t>)</a:t>
            </a:r>
            <a:endParaRPr lang="en-US" sz="3200">
              <a:cs typeface="Arial" pitchFamily="34" charset="0"/>
            </a:endParaRPr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539750" y="1485900"/>
            <a:ext cx="8424863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40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>
                <a:cs typeface="Arial" pitchFamily="34" charset="0"/>
              </a:rPr>
              <a:t>Long term trend from providers, to funders, and now to ‘consumers’ (people!)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80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>
                <a:cs typeface="Arial" pitchFamily="34" charset="0"/>
              </a:rPr>
              <a:t>Long term trend from residential to community</a:t>
            </a:r>
          </a:p>
          <a:p>
            <a:pPr marL="342900" indent="-342900">
              <a:lnSpc>
                <a:spcPct val="80000"/>
              </a:lnSpc>
            </a:pPr>
            <a:endParaRPr lang="en-US" sz="80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>
                <a:cs typeface="Arial" pitchFamily="34" charset="0"/>
              </a:rPr>
              <a:t>Mid to Late 1980s: Aged Care Reform Strategy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>
                <a:cs typeface="Arial" pitchFamily="34" charset="0"/>
              </a:rPr>
              <a:t>	(after nursing home cost blow-outs &amp; women</a:t>
            </a:r>
            <a:r>
              <a:rPr lang="en-AU" sz="2400">
                <a:cs typeface="Arial" pitchFamily="34" charset="0"/>
              </a:rPr>
              <a:t>’</a:t>
            </a:r>
            <a:r>
              <a:rPr lang="en-US" altLang="ja-JP" sz="2400">
                <a:cs typeface="Arial" pitchFamily="34" charset="0"/>
              </a:rPr>
              <a:t>s movement)</a:t>
            </a:r>
          </a:p>
          <a:p>
            <a:pPr marL="342900" indent="-342900">
              <a:lnSpc>
                <a:spcPct val="80000"/>
              </a:lnSpc>
              <a:buFont typeface="Monotype Sorts" charset="2"/>
              <a:buNone/>
            </a:pPr>
            <a:r>
              <a:rPr lang="en-US" sz="2400">
                <a:cs typeface="Arial" pitchFamily="34" charset="0"/>
              </a:rPr>
              <a:t>		- Home and Community Care </a:t>
            </a:r>
            <a:r>
              <a:rPr lang="en-US" sz="2400" u="sng">
                <a:cs typeface="Arial" pitchFamily="34" charset="0"/>
              </a:rPr>
              <a:t>Program</a:t>
            </a:r>
          </a:p>
          <a:p>
            <a:pPr marL="342900" indent="-342900">
              <a:lnSpc>
                <a:spcPct val="80000"/>
              </a:lnSpc>
              <a:buFont typeface="Monotype Sorts" charset="2"/>
              <a:buNone/>
            </a:pPr>
            <a:r>
              <a:rPr lang="en-US" sz="2400">
                <a:cs typeface="Arial" pitchFamily="34" charset="0"/>
              </a:rPr>
              <a:t>		- Residential Care </a:t>
            </a:r>
            <a:r>
              <a:rPr lang="en-US" sz="2400" u="sng">
                <a:cs typeface="Arial" pitchFamily="34" charset="0"/>
              </a:rPr>
              <a:t>Program</a:t>
            </a:r>
          </a:p>
          <a:p>
            <a:pPr marL="342900" indent="-342900">
              <a:lnSpc>
                <a:spcPct val="80000"/>
              </a:lnSpc>
              <a:buFont typeface="Monotype Sorts" charset="2"/>
              <a:buNone/>
            </a:pPr>
            <a:endParaRPr lang="en-US" sz="800" u="sng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>
                <a:cs typeface="Arial" pitchFamily="34" charset="0"/>
              </a:rPr>
              <a:t>Failed 1996 reforms (for capital contribution to nursing homes) and Hogan 2004 (recommended deregulation) </a:t>
            </a:r>
          </a:p>
          <a:p>
            <a:pPr marL="342900" indent="-342900">
              <a:lnSpc>
                <a:spcPct val="80000"/>
              </a:lnSpc>
            </a:pPr>
            <a:endParaRPr lang="en-US" sz="80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>
                <a:cs typeface="Arial" pitchFamily="34" charset="0"/>
              </a:rPr>
              <a:t>Productivity Commission 2012 (a new way ahead yet the same ongoing ‘structural’ issues).  It will take time…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8054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7561DE4-14AF-43FB-B902-362684DC016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272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cs typeface="Arial" pitchFamily="34" charset="0"/>
              </a:rPr>
              <a:t>2b. </a:t>
            </a:r>
            <a:r>
              <a:rPr lang="en-US" sz="3200" u="sng">
                <a:cs typeface="Arial" pitchFamily="34" charset="0"/>
              </a:rPr>
              <a:t>Some</a:t>
            </a:r>
            <a:r>
              <a:rPr lang="en-US" sz="3200">
                <a:cs typeface="Arial" pitchFamily="34" charset="0"/>
              </a:rPr>
              <a:t> Big-Picture Aims for Care </a:t>
            </a:r>
            <a:r>
              <a:rPr lang="en-US" sz="3200" u="sng">
                <a:cs typeface="Arial" pitchFamily="34" charset="0"/>
              </a:rPr>
              <a:t>Systems</a:t>
            </a:r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539750" y="993775"/>
            <a:ext cx="814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>
                <a:cs typeface="Arial" pitchFamily="34" charset="0"/>
              </a:rPr>
              <a:t>Provide for </a:t>
            </a:r>
            <a:r>
              <a:rPr lang="en-US" sz="2400" u="sng">
                <a:cs typeface="Arial" pitchFamily="34" charset="0"/>
              </a:rPr>
              <a:t>changes</a:t>
            </a:r>
            <a:r>
              <a:rPr lang="en-US" sz="2400">
                <a:cs typeface="Arial" pitchFamily="34" charset="0"/>
              </a:rPr>
              <a:t> (trajectories and transitions)</a:t>
            </a:r>
            <a:r>
              <a:rPr lang="en-AU" sz="2400">
                <a:cs typeface="Arial" pitchFamily="34" charset="0"/>
              </a:rPr>
              <a:t> and </a:t>
            </a:r>
            <a:r>
              <a:rPr lang="en-AU" sz="2400" u="sng">
                <a:cs typeface="Arial" pitchFamily="34" charset="0"/>
              </a:rPr>
              <a:t>multiple</a:t>
            </a:r>
            <a:r>
              <a:rPr lang="en-AU" sz="2400">
                <a:cs typeface="Arial" pitchFamily="34" charset="0"/>
              </a:rPr>
              <a:t> needs (social, economic, care &amp; health) </a:t>
            </a:r>
          </a:p>
          <a:p>
            <a:pPr marL="342900" indent="-342900"/>
            <a:endParaRPr lang="en-US" sz="80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>
                <a:cs typeface="Arial" pitchFamily="34" charset="0"/>
              </a:rPr>
              <a:t>The importance of </a:t>
            </a:r>
            <a:r>
              <a:rPr lang="en-US" altLang="en-US" sz="2400">
                <a:cs typeface="Arial" pitchFamily="34" charset="0"/>
              </a:rPr>
              <a:t>‘</a:t>
            </a:r>
            <a:r>
              <a:rPr lang="en-US" altLang="ja-JP" sz="2400" u="sng">
                <a:cs typeface="Arial" pitchFamily="34" charset="0"/>
              </a:rPr>
              <a:t>upstream</a:t>
            </a:r>
            <a:r>
              <a:rPr lang="en-US" altLang="en-US" sz="2400" u="sng">
                <a:cs typeface="Arial" pitchFamily="34" charset="0"/>
              </a:rPr>
              <a:t>’</a:t>
            </a:r>
            <a:r>
              <a:rPr lang="en-US" altLang="ja-JP" sz="2400" u="sng">
                <a:cs typeface="Arial" pitchFamily="34" charset="0"/>
              </a:rPr>
              <a:t> action </a:t>
            </a:r>
            <a:r>
              <a:rPr lang="en-US" altLang="ja-JP" sz="2400">
                <a:cs typeface="Arial" pitchFamily="34" charset="0"/>
              </a:rPr>
              <a:t>(keep healthy) not only </a:t>
            </a:r>
            <a:r>
              <a:rPr lang="en-US" altLang="en-US" sz="2400">
                <a:cs typeface="Arial" pitchFamily="34" charset="0"/>
              </a:rPr>
              <a:t>‘</a:t>
            </a:r>
            <a:r>
              <a:rPr lang="en-US" altLang="ja-JP" sz="2400">
                <a:cs typeface="Arial" pitchFamily="34" charset="0"/>
              </a:rPr>
              <a:t>downstream</a:t>
            </a:r>
            <a:r>
              <a:rPr lang="en-US" altLang="en-US" sz="2400">
                <a:cs typeface="Arial" pitchFamily="34" charset="0"/>
              </a:rPr>
              <a:t>’</a:t>
            </a:r>
            <a:r>
              <a:rPr lang="en-US" altLang="ja-JP" sz="2400">
                <a:cs typeface="Arial" pitchFamily="34" charset="0"/>
              </a:rPr>
              <a:t> care, e.g. health promotion and maintaining and regaining independence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80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u="sng">
                <a:cs typeface="Arial" pitchFamily="34" charset="0"/>
              </a:rPr>
              <a:t>Client centred</a:t>
            </a:r>
            <a:r>
              <a:rPr lang="en-US" sz="2400">
                <a:cs typeface="Arial" pitchFamily="34" charset="0"/>
              </a:rPr>
              <a:t>: </a:t>
            </a:r>
            <a:r>
              <a:rPr lang="en-AU" sz="2400">
                <a:cs typeface="Arial" pitchFamily="34" charset="0"/>
              </a:rPr>
              <a:t>consumer-led, continuity, </a:t>
            </a:r>
            <a:r>
              <a:rPr lang="en-AU" sz="2400" u="sng">
                <a:cs typeface="Arial" pitchFamily="34" charset="0"/>
              </a:rPr>
              <a:t>improvability</a:t>
            </a:r>
            <a:r>
              <a:rPr lang="en-AU" sz="2400">
                <a:cs typeface="Arial" pitchFamily="34" charset="0"/>
              </a:rPr>
              <a:t>, </a:t>
            </a:r>
            <a:r>
              <a:rPr lang="en-US" sz="2400">
                <a:cs typeface="Arial" pitchFamily="34" charset="0"/>
              </a:rPr>
              <a:t>integration, </a:t>
            </a:r>
            <a:r>
              <a:rPr lang="en-AU" sz="2400">
                <a:cs typeface="Arial" pitchFamily="34" charset="0"/>
              </a:rPr>
              <a:t>&amp; </a:t>
            </a:r>
            <a:r>
              <a:rPr lang="en-US" sz="2400">
                <a:cs typeface="Arial" pitchFamily="34" charset="0"/>
              </a:rPr>
              <a:t>timeliness </a:t>
            </a:r>
            <a:r>
              <a:rPr lang="en-AU" sz="2400">
                <a:cs typeface="Arial" pitchFamily="34" charset="0"/>
              </a:rPr>
              <a:t>– what service </a:t>
            </a:r>
            <a:r>
              <a:rPr lang="en-AU" sz="2400" u="sng">
                <a:cs typeface="Arial" pitchFamily="34" charset="0"/>
              </a:rPr>
              <a:t>systems</a:t>
            </a:r>
            <a:r>
              <a:rPr lang="en-AU" sz="2400">
                <a:cs typeface="Arial" pitchFamily="34" charset="0"/>
              </a:rPr>
              <a:t> must and can deliver  </a:t>
            </a:r>
          </a:p>
          <a:p>
            <a:pPr marL="342900" indent="-342900"/>
            <a:endParaRPr lang="en-AU" sz="80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AU" sz="2400" u="sng">
                <a:cs typeface="Arial" pitchFamily="34" charset="0"/>
              </a:rPr>
              <a:t>Whole of government </a:t>
            </a:r>
            <a:r>
              <a:rPr lang="en-AU" sz="2400">
                <a:cs typeface="Arial" pitchFamily="34" charset="0"/>
              </a:rPr>
              <a:t>integration with mainstream health, housing, transport... At the community level</a:t>
            </a:r>
            <a:endParaRPr lang="en-US" sz="2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5163" y="58054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3D1BF3F-F03C-495C-901B-D5887EECAD9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cs typeface="Arial" pitchFamily="34" charset="0"/>
              </a:rPr>
              <a:t>2c. Current Context</a:t>
            </a:r>
          </a:p>
        </p:txBody>
      </p: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538163" y="1341438"/>
            <a:ext cx="81470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>
                <a:cs typeface="Arial" pitchFamily="34" charset="0"/>
              </a:rPr>
              <a:t>Strength of </a:t>
            </a:r>
            <a:r>
              <a:rPr lang="en-US" sz="2400" u="sng" dirty="0">
                <a:cs typeface="Arial" pitchFamily="34" charset="0"/>
              </a:rPr>
              <a:t>a community care system maturing over 25 years</a:t>
            </a:r>
            <a:endParaRPr lang="en-US" sz="2400" dirty="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>
                <a:cs typeface="Arial" pitchFamily="34" charset="0"/>
              </a:rPr>
              <a:t>Weaknesses of intergovernmental gridlock, </a:t>
            </a:r>
            <a:r>
              <a:rPr lang="en-US" sz="2400" dirty="0" err="1">
                <a:cs typeface="Arial" pitchFamily="34" charset="0"/>
              </a:rPr>
              <a:t>centralised</a:t>
            </a:r>
            <a:r>
              <a:rPr lang="en-US" sz="2400" dirty="0">
                <a:cs typeface="Arial" pitchFamily="34" charset="0"/>
              </a:rPr>
              <a:t> control, inflexible programs, and blame games)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>
                <a:cs typeface="Arial" pitchFamily="34" charset="0"/>
              </a:rPr>
              <a:t>Hard reforms have been postponed too long (and we </a:t>
            </a:r>
            <a:r>
              <a:rPr lang="en-US" sz="2400">
                <a:cs typeface="Arial" pitchFamily="34" charset="0"/>
              </a:rPr>
              <a:t>have </a:t>
            </a:r>
            <a:r>
              <a:rPr lang="en-US" sz="2400" smtClean="0">
                <a:cs typeface="Arial" pitchFamily="34" charset="0"/>
              </a:rPr>
              <a:t>lessons </a:t>
            </a:r>
            <a:r>
              <a:rPr lang="en-US" sz="2400" dirty="0">
                <a:cs typeface="Arial" pitchFamily="34" charset="0"/>
              </a:rPr>
              <a:t>from earlier efforts)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>
                <a:cs typeface="Arial" pitchFamily="34" charset="0"/>
              </a:rPr>
              <a:t>Opportunities with COAG reforms </a:t>
            </a:r>
            <a:r>
              <a:rPr lang="en-US" sz="2400" dirty="0" err="1">
                <a:cs typeface="Arial" pitchFamily="34" charset="0"/>
              </a:rPr>
              <a:t>eg</a:t>
            </a:r>
            <a:r>
              <a:rPr lang="en-US" sz="2400" dirty="0">
                <a:cs typeface="Arial" pitchFamily="34" charset="0"/>
              </a:rPr>
              <a:t> National Health and Hospital Reforms underway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>
                <a:cs typeface="Arial" pitchFamily="34" charset="0"/>
              </a:rPr>
              <a:t>Practitioners, older people, and </a:t>
            </a:r>
            <a:r>
              <a:rPr lang="en-US" sz="2400" dirty="0" err="1">
                <a:cs typeface="Arial" pitchFamily="34" charset="0"/>
              </a:rPr>
              <a:t>carers</a:t>
            </a:r>
            <a:r>
              <a:rPr lang="en-US" sz="2400" dirty="0">
                <a:cs typeface="Arial" pitchFamily="34" charset="0"/>
              </a:rPr>
              <a:t> can do it on the ground – IF supported by policies, structures, &amp; funding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818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A08087F-EB5B-4EAE-A439-28AA9456278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cs typeface="Arial" pitchFamily="34" charset="0"/>
              </a:rPr>
              <a:t>2d. What we have achieved (&amp; not)</a:t>
            </a:r>
          </a:p>
        </p:txBody>
      </p:sp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539750" y="1563688"/>
            <a:ext cx="8147050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>
                <a:cs typeface="Arial" pitchFamily="34" charset="0"/>
              </a:rPr>
              <a:t>We have developed high expertise in </a:t>
            </a:r>
            <a:r>
              <a:rPr lang="en-US" sz="2400" u="sng">
                <a:cs typeface="Arial" pitchFamily="34" charset="0"/>
              </a:rPr>
              <a:t>quality aged care </a:t>
            </a:r>
            <a:r>
              <a:rPr lang="en-US" sz="2400">
                <a:cs typeface="Arial" pitchFamily="34" charset="0"/>
              </a:rPr>
              <a:t>with some individualised and carer support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40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u="sng">
                <a:cs typeface="Arial" pitchFamily="34" charset="0"/>
              </a:rPr>
              <a:t>We are moving (against resistance) re-balancing</a:t>
            </a:r>
            <a:r>
              <a:rPr lang="en-US" sz="2400">
                <a:cs typeface="Arial" pitchFamily="34" charset="0"/>
              </a:rPr>
              <a:t> from residential towards more </a:t>
            </a:r>
            <a:r>
              <a:rPr lang="en-US" sz="2400" u="sng">
                <a:cs typeface="Arial" pitchFamily="34" charset="0"/>
              </a:rPr>
              <a:t>community care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400" u="sng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>
                <a:cs typeface="Arial" pitchFamily="34" charset="0"/>
              </a:rPr>
              <a:t>Increasing focus on </a:t>
            </a:r>
            <a:r>
              <a:rPr lang="en-US" sz="2400" u="sng">
                <a:cs typeface="Arial" pitchFamily="34" charset="0"/>
              </a:rPr>
              <a:t>needs, rights, and more support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400" u="sng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u="sng">
                <a:cs typeface="Arial" pitchFamily="34" charset="0"/>
              </a:rPr>
              <a:t>But</a:t>
            </a:r>
            <a:r>
              <a:rPr lang="en-US" sz="2400">
                <a:cs typeface="Arial" pitchFamily="34" charset="0"/>
              </a:rPr>
              <a:t> </a:t>
            </a:r>
            <a:r>
              <a:rPr lang="en-US" sz="2400" u="sng">
                <a:cs typeface="Arial" pitchFamily="34" charset="0"/>
              </a:rPr>
              <a:t>cost</a:t>
            </a:r>
            <a:r>
              <a:rPr lang="en-US" sz="2400">
                <a:cs typeface="Arial" pitchFamily="34" charset="0"/>
              </a:rPr>
              <a:t> </a:t>
            </a:r>
            <a:r>
              <a:rPr lang="en-US" sz="2400" u="sng">
                <a:cs typeface="Arial" pitchFamily="34" charset="0"/>
              </a:rPr>
              <a:t>shifting</a:t>
            </a:r>
            <a:r>
              <a:rPr lang="en-US" sz="2400">
                <a:cs typeface="Arial" pitchFamily="34" charset="0"/>
              </a:rPr>
              <a:t> remains with acute, residential, and community (and Commonwealth and State)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40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>
                <a:cs typeface="Arial" pitchFamily="34" charset="0"/>
              </a:rPr>
              <a:t>I</a:t>
            </a:r>
            <a:r>
              <a:rPr lang="en-US" sz="2400" u="sng">
                <a:cs typeface="Arial" pitchFamily="34" charset="0"/>
              </a:rPr>
              <a:t>ntegration and coordination </a:t>
            </a:r>
            <a:r>
              <a:rPr lang="en-US" sz="2400">
                <a:cs typeface="Arial" pitchFamily="34" charset="0"/>
              </a:rPr>
              <a:t>have far to go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40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u="sng">
                <a:cs typeface="Arial" pitchFamily="34" charset="0"/>
              </a:rPr>
              <a:t>RESOURCES and workforce have far to go</a:t>
            </a:r>
            <a:r>
              <a:rPr lang="en-US" sz="2400"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EPAR_Follwer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71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8054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7AC08CF-2092-471D-9CFD-B85F59B1998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414338" y="409575"/>
            <a:ext cx="800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cs typeface="Arial" pitchFamily="34" charset="0"/>
              </a:rPr>
              <a:t>2e. A new playing field?</a:t>
            </a:r>
          </a:p>
        </p:txBody>
      </p:sp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684213" y="1287463"/>
            <a:ext cx="84597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Commonwealth responsibility for all </a:t>
            </a:r>
            <a:r>
              <a:rPr lang="en-AU" sz="2400" u="sng">
                <a:cs typeface="Arial" pitchFamily="34" charset="0"/>
              </a:rPr>
              <a:t>HACC </a:t>
            </a:r>
            <a:r>
              <a:rPr lang="en-AU" sz="2400">
                <a:cs typeface="Arial" pitchFamily="34" charset="0"/>
              </a:rPr>
              <a:t>funding 2012</a:t>
            </a:r>
          </a:p>
          <a:p>
            <a:pPr marL="342900" indent="-342900">
              <a:lnSpc>
                <a:spcPct val="80000"/>
              </a:lnSpc>
            </a:pPr>
            <a:r>
              <a:rPr lang="en-AU" sz="2400">
                <a:cs typeface="Arial" pitchFamily="34" charset="0"/>
              </a:rPr>
              <a:t>	(except WA &amp; Vic) as well as residential care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AU" sz="240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Commonwealth responsibility for more </a:t>
            </a:r>
            <a:r>
              <a:rPr lang="en-AU" sz="2400" u="sng">
                <a:cs typeface="Arial" pitchFamily="34" charset="0"/>
              </a:rPr>
              <a:t>primary care (Medicare locals etc.) and national preventive health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AU" sz="2400" u="sng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AU" sz="2400">
                <a:cs typeface="Arial" pitchFamily="34" charset="0"/>
              </a:rPr>
              <a:t>Commonwealth-State joint funding of hospitals and State managed Local Health Networks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AU" sz="240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AU" sz="2400" u="sng">
                <a:cs typeface="Arial" pitchFamily="34" charset="0"/>
              </a:rPr>
              <a:t>Key Issues</a:t>
            </a:r>
            <a:r>
              <a:rPr lang="en-AU" sz="2400">
                <a:cs typeface="Arial" pitchFamily="34" charset="0"/>
              </a:rPr>
              <a:t>: </a:t>
            </a:r>
          </a:p>
          <a:p>
            <a:pPr marL="342900" indent="-342900">
              <a:lnSpc>
                <a:spcPct val="80000"/>
              </a:lnSpc>
            </a:pPr>
            <a:endParaRPr lang="en-AU" sz="240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AU" sz="2400">
                <a:cs typeface="Arial" pitchFamily="34" charset="0"/>
              </a:rPr>
              <a:t>Are we on the way to a single funder and hence </a:t>
            </a:r>
            <a:r>
              <a:rPr lang="en-AU" altLang="en-US" sz="2400">
                <a:cs typeface="Arial" pitchFamily="34" charset="0"/>
              </a:rPr>
              <a:t>‘</a:t>
            </a:r>
            <a:r>
              <a:rPr lang="en-AU" sz="2400">
                <a:cs typeface="Arial" pitchFamily="34" charset="0"/>
              </a:rPr>
              <a:t>removing</a:t>
            </a:r>
            <a:r>
              <a:rPr lang="en-AU" altLang="en-US" sz="2400">
                <a:cs typeface="Arial" pitchFamily="34" charset="0"/>
              </a:rPr>
              <a:t>’</a:t>
            </a:r>
            <a:r>
              <a:rPr lang="en-AU" sz="2400">
                <a:cs typeface="Arial" pitchFamily="34" charset="0"/>
              </a:rPr>
              <a:t> the blame game?</a:t>
            </a:r>
          </a:p>
          <a:p>
            <a:pPr marL="342900" indent="-342900">
              <a:lnSpc>
                <a:spcPct val="80000"/>
              </a:lnSpc>
            </a:pPr>
            <a:endParaRPr lang="en-AU" sz="240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AU" sz="2400">
                <a:cs typeface="Arial" pitchFamily="34" charset="0"/>
              </a:rPr>
              <a:t>Can the Commonwealth manage aged care?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2861</Words>
  <Application>Microsoft Office PowerPoint</Application>
  <PresentationFormat>On-screen Show (4:3)</PresentationFormat>
  <Paragraphs>451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ＭＳ Ｐゴシック</vt:lpstr>
      <vt:lpstr>Calibri</vt:lpstr>
      <vt:lpstr>Monotype Sorts</vt:lpstr>
      <vt:lpstr>Office Theme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4j Entitlements</vt:lpstr>
      <vt:lpstr>Slide 30</vt:lpstr>
      <vt:lpstr>And in the following pages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 Barnett</dc:creator>
  <cp:lastModifiedBy>deboerr</cp:lastModifiedBy>
  <cp:revision>331</cp:revision>
  <dcterms:created xsi:type="dcterms:W3CDTF">2011-09-22T02:47:24Z</dcterms:created>
  <dcterms:modified xsi:type="dcterms:W3CDTF">2012-08-22T23:54:24Z</dcterms:modified>
</cp:coreProperties>
</file>