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sldIdLst>
    <p:sldId id="315" r:id="rId2"/>
    <p:sldId id="316" r:id="rId3"/>
    <p:sldId id="317" r:id="rId4"/>
    <p:sldId id="318" r:id="rId5"/>
    <p:sldId id="319" r:id="rId6"/>
    <p:sldId id="320" r:id="rId7"/>
    <p:sldId id="321" r:id="rId8"/>
    <p:sldId id="322" r:id="rId9"/>
    <p:sldId id="323" r:id="rId10"/>
    <p:sldId id="324" r:id="rId11"/>
    <p:sldId id="325" r:id="rId12"/>
    <p:sldId id="326" r:id="rId13"/>
    <p:sldId id="261" r:id="rId14"/>
    <p:sldId id="278" r:id="rId15"/>
    <p:sldId id="279" r:id="rId16"/>
    <p:sldId id="280" r:id="rId17"/>
    <p:sldId id="282" r:id="rId18"/>
    <p:sldId id="283" r:id="rId19"/>
    <p:sldId id="285" r:id="rId20"/>
    <p:sldId id="286" r:id="rId21"/>
    <p:sldId id="287" r:id="rId22"/>
    <p:sldId id="288" r:id="rId23"/>
    <p:sldId id="289" r:id="rId24"/>
    <p:sldId id="327" r:id="rId25"/>
    <p:sldId id="290"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303" r:id="rId39"/>
    <p:sldId id="304" r:id="rId40"/>
    <p:sldId id="305" r:id="rId41"/>
    <p:sldId id="306" r:id="rId42"/>
    <p:sldId id="307" r:id="rId43"/>
    <p:sldId id="308" r:id="rId44"/>
    <p:sldId id="309" r:id="rId45"/>
    <p:sldId id="310" r:id="rId46"/>
    <p:sldId id="311" r:id="rId47"/>
    <p:sldId id="312" r:id="rId48"/>
    <p:sldId id="313"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43CEFF"/>
    <a:srgbClr val="29C7FF"/>
    <a:srgbClr val="DDEE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5" autoAdjust="0"/>
    <p:restoredTop sz="79318" autoAdjust="0"/>
  </p:normalViewPr>
  <p:slideViewPr>
    <p:cSldViewPr>
      <p:cViewPr varScale="1">
        <p:scale>
          <a:sx n="80" d="100"/>
          <a:sy n="80" d="100"/>
        </p:scale>
        <p:origin x="-1517"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910C0A-4AB8-40F8-9817-6747B533FEFD}" type="datetimeFigureOut">
              <a:rPr lang="en-AU" smtClean="0"/>
              <a:pPr/>
              <a:t>8/05/2012</a:t>
            </a:fld>
            <a:endParaRPr lang="en-AU"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A89581-26EA-4B6D-8A5C-7DBD6A8C45D0}" type="slidenum">
              <a:rPr lang="en-AU" smtClean="0"/>
              <a:pPr/>
              <a:t>‹#›</a:t>
            </a:fld>
            <a:endParaRPr lang="en-AU" dirty="0"/>
          </a:p>
        </p:txBody>
      </p:sp>
    </p:spTree>
    <p:extLst>
      <p:ext uri="{BB962C8B-B14F-4D97-AF65-F5344CB8AC3E}">
        <p14:creationId xmlns:p14="http://schemas.microsoft.com/office/powerpoint/2010/main" val="2290192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sz="1600"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1</a:t>
            </a:fld>
            <a:endParaRPr lang="en-AU"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11</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sz="1600"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3</a:t>
            </a:fld>
            <a:endParaRPr lang="en-AU"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sz="1600"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4</a:t>
            </a:fld>
            <a:endParaRPr lang="en-AU"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sz="1600"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5</a:t>
            </a:fld>
            <a:endParaRPr lang="en-AU"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sz="1600"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6</a:t>
            </a:fld>
            <a:endParaRPr lang="en-AU"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sz="1600"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7</a:t>
            </a:fld>
            <a:endParaRPr lang="en-AU"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8</a:t>
            </a:fld>
            <a:endParaRPr lang="en-AU"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sz="1600"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9</a:t>
            </a:fld>
            <a:endParaRPr lang="en-AU"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sz="1600" dirty="0"/>
          </a:p>
        </p:txBody>
      </p:sp>
      <p:sp>
        <p:nvSpPr>
          <p:cNvPr id="4" name="Slide Number Placeholder 3"/>
          <p:cNvSpPr>
            <a:spLocks noGrp="1"/>
          </p:cNvSpPr>
          <p:nvPr>
            <p:ph type="sldNum" sz="quarter" idx="10"/>
          </p:nvPr>
        </p:nvSpPr>
        <p:spPr/>
        <p:txBody>
          <a:bodyPr/>
          <a:lstStyle/>
          <a:p>
            <a:fld id="{04A89581-26EA-4B6D-8A5C-7DBD6A8C45D0}" type="slidenum">
              <a:rPr lang="en-AU" smtClean="0"/>
              <a:pPr/>
              <a:t>10</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
        <p:nvSpPr>
          <p:cNvPr id="8195" name="Rectangle 3"/>
          <p:cNvSpPr>
            <a:spLocks noChangeArrowheads="1"/>
          </p:cNvSpPr>
          <p:nvPr userDrawn="1"/>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lvl1pPr>
              <a:buClr>
                <a:schemeClr val="tx2"/>
              </a:buClr>
              <a:buFont typeface="Courier New" pitchFamily="49" charset="0"/>
              <a:buChar char="o"/>
              <a:defRPr/>
            </a:lvl1pPr>
            <a:lvl2pPr>
              <a:buClr>
                <a:schemeClr val="tx2"/>
              </a:buClr>
              <a:buFont typeface="Courier New" pitchFamily="49" charset="0"/>
              <a:buChar char="o"/>
              <a:defRPr/>
            </a:lvl2pPr>
            <a:lvl3pPr>
              <a:buClr>
                <a:schemeClr val="tx2"/>
              </a:buClr>
              <a:buFont typeface="Courier New" pitchFamily="49" charset="0"/>
              <a:buChar char="o"/>
              <a:defRPr/>
            </a:lvl3pPr>
            <a:lvl4pPr>
              <a:buClr>
                <a:schemeClr val="tx2"/>
              </a:buClr>
              <a:buFont typeface="Courier New" pitchFamily="49" charset="0"/>
              <a:buChar char="o"/>
              <a:defRPr/>
            </a:lvl4pPr>
            <a:lvl5pPr>
              <a:buClr>
                <a:schemeClr val="tx2"/>
              </a:buClr>
              <a:buFont typeface="Courier New" pitchFamily="49" charset="0"/>
              <a:buChar char="o"/>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10"/>
          </p:nvPr>
        </p:nvSpPr>
        <p:spPr/>
        <p:txBody>
          <a:bodyPr/>
          <a:lstStyle/>
          <a:p>
            <a:fld id="{1C2B969B-15B6-4A2F-A104-E3D38930F1B8}" type="datetimeFigureOut">
              <a:rPr lang="en-AU" smtClean="0"/>
              <a:pPr/>
              <a:t>8/05/2012</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2B969B-15B6-4A2F-A104-E3D38930F1B8}" type="datetimeFigureOut">
              <a:rPr lang="en-AU" smtClean="0"/>
              <a:pPr/>
              <a:t>8/05/2012</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1C2B969B-15B6-4A2F-A104-E3D38930F1B8}" type="datetimeFigureOut">
              <a:rPr lang="en-AU" smtClean="0"/>
              <a:pPr/>
              <a:t>8/05/2012</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1C2B969B-15B6-4A2F-A104-E3D38930F1B8}" type="datetimeFigureOut">
              <a:rPr lang="en-AU" smtClean="0"/>
              <a:pPr/>
              <a:t>8/05/2012</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2B969B-15B6-4A2F-A104-E3D38930F1B8}" type="datetimeFigureOut">
              <a:rPr lang="en-AU" smtClean="0"/>
              <a:pPr/>
              <a:t>8/05/2012</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904ED6D1-82E8-41FB-B211-4BD1C684E9B6}" type="slidenum">
              <a:rPr lang="en-AU" smtClean="0"/>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tx2">
                <a:lumMod val="20000"/>
                <a:lumOff val="80000"/>
              </a:schemeClr>
            </a:gs>
            <a:gs pos="39999">
              <a:schemeClr val="bg1">
                <a:lumMod val="95000"/>
              </a:schemeClr>
            </a:gs>
            <a:gs pos="70000">
              <a:schemeClr val="bg1"/>
            </a:gs>
            <a:gs pos="100000">
              <a:schemeClr val="bg1"/>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AU" dirty="0"/>
          </a:p>
        </p:txBody>
      </p:sp>
      <p:sp>
        <p:nvSpPr>
          <p:cNvPr id="3" name="Text Placeholder 2"/>
          <p:cNvSpPr>
            <a:spLocks noGrp="1"/>
          </p:cNvSpPr>
          <p:nvPr>
            <p:ph type="body" idx="1"/>
          </p:nvPr>
        </p:nvSpPr>
        <p:spPr>
          <a:xfrm>
            <a:off x="467544" y="1556792"/>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2B969B-15B6-4A2F-A104-E3D38930F1B8}" type="datetimeFigureOut">
              <a:rPr lang="en-AU" smtClean="0"/>
              <a:pPr/>
              <a:t>8/05/2012</a:t>
            </a:fld>
            <a:endParaRPr lang="en-AU"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pic>
        <p:nvPicPr>
          <p:cNvPr id="7" name="Picture 6" descr="logo.jpg"/>
          <p:cNvPicPr>
            <a:picLocks noChangeAspect="1"/>
          </p:cNvPicPr>
          <p:nvPr userDrawn="1"/>
        </p:nvPicPr>
        <p:blipFill>
          <a:blip r:embed="rId8" cstate="print"/>
          <a:stretch>
            <a:fillRect/>
          </a:stretch>
        </p:blipFill>
        <p:spPr>
          <a:xfrm>
            <a:off x="6804248" y="5805264"/>
            <a:ext cx="1944216" cy="900479"/>
          </a:xfrm>
          <a:prstGeom prst="rect">
            <a:avLst/>
          </a:prstGeom>
        </p:spPr>
      </p:pic>
      <p:sp>
        <p:nvSpPr>
          <p:cNvPr id="12" name="Rectangle 11"/>
          <p:cNvSpPr/>
          <p:nvPr userDrawn="1"/>
        </p:nvSpPr>
        <p:spPr>
          <a:xfrm>
            <a:off x="467544" y="5949280"/>
            <a:ext cx="6192688" cy="45719"/>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8" name="Rectangle 7"/>
          <p:cNvSpPr/>
          <p:nvPr userDrawn="1"/>
        </p:nvSpPr>
        <p:spPr>
          <a:xfrm flipV="1">
            <a:off x="467544" y="6021288"/>
            <a:ext cx="6192688" cy="45719"/>
          </a:xfrm>
          <a:prstGeom prst="rect">
            <a:avLst/>
          </a:prstGeom>
          <a:solidFill>
            <a:schemeClr val="accent2"/>
          </a:solidFill>
          <a:ln>
            <a:solidFill>
              <a:srgbClr val="DDE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9" name="Rectangle 8"/>
          <p:cNvSpPr/>
          <p:nvPr userDrawn="1"/>
        </p:nvSpPr>
        <p:spPr>
          <a:xfrm flipV="1">
            <a:off x="467544" y="5877272"/>
            <a:ext cx="6192688" cy="45719"/>
          </a:xfrm>
          <a:prstGeom prst="rect">
            <a:avLst/>
          </a:prstGeom>
          <a:solidFill>
            <a:srgbClr val="43CEFF"/>
          </a:solidFill>
          <a:ln>
            <a:solidFill>
              <a:srgbClr val="43CE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10" name="Picture 2" descr="CRST20MM"/>
          <p:cNvPicPr>
            <a:picLocks noChangeAspect="1" noChangeArrowheads="1"/>
          </p:cNvPicPr>
          <p:nvPr userDrawn="1"/>
        </p:nvPicPr>
        <p:blipFill>
          <a:blip r:embed="rId9" cstate="print"/>
          <a:srcRect/>
          <a:stretch>
            <a:fillRect/>
          </a:stretch>
        </p:blipFill>
        <p:spPr bwMode="auto">
          <a:xfrm>
            <a:off x="107504" y="6154737"/>
            <a:ext cx="914401" cy="703263"/>
          </a:xfrm>
          <a:prstGeom prst="rect">
            <a:avLst/>
          </a:prstGeom>
          <a:noFill/>
        </p:spPr>
      </p:pic>
      <p:sp>
        <p:nvSpPr>
          <p:cNvPr id="11" name="Rectangle 5"/>
          <p:cNvSpPr>
            <a:spLocks noChangeArrowheads="1"/>
          </p:cNvSpPr>
          <p:nvPr userDrawn="1"/>
        </p:nvSpPr>
        <p:spPr bwMode="auto">
          <a:xfrm>
            <a:off x="971600" y="6453336"/>
            <a:ext cx="91440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0" i="0" u="none" strike="noStrike" cap="none" normalizeH="0" baseline="0" dirty="0" smtClean="0">
                <a:ln>
                  <a:noFill/>
                </a:ln>
                <a:solidFill>
                  <a:schemeClr val="tx1"/>
                </a:solidFill>
                <a:effectLst/>
                <a:latin typeface="Century Gothic" pitchFamily="34" charset="0"/>
                <a:ea typeface="Times New Roman" pitchFamily="18" charset="0"/>
                <a:cs typeface="Arial" pitchFamily="34" charset="0"/>
              </a:rPr>
              <a:t> Department of Parliamentary Services  </a:t>
            </a: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4"/>
          <p:cNvSpPr>
            <a:spLocks noChangeArrowheads="1"/>
          </p:cNvSpPr>
          <p:nvPr userDrawn="1"/>
        </p:nvSpPr>
        <p:spPr bwMode="auto">
          <a:xfrm>
            <a:off x="971600" y="6165304"/>
            <a:ext cx="9144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400" b="1" i="0" u="none" strike="noStrike" cap="none" normalizeH="0" baseline="0" dirty="0" smtClean="0">
                <a:ln>
                  <a:noFill/>
                </a:ln>
                <a:solidFill>
                  <a:schemeClr val="tx1"/>
                </a:solidFill>
                <a:effectLst/>
                <a:latin typeface="Century Gothic" pitchFamily="34" charset="0"/>
                <a:ea typeface="Times New Roman" pitchFamily="18" charset="0"/>
                <a:cs typeface="Arial" pitchFamily="34" charset="0"/>
              </a:rPr>
              <a:t> </a:t>
            </a:r>
            <a:r>
              <a:rPr kumimoji="0" lang="en-AU" sz="1400" b="0" i="0" u="none" strike="noStrike" cap="none" normalizeH="0" baseline="0" dirty="0" smtClean="0">
                <a:ln>
                  <a:noFill/>
                </a:ln>
                <a:solidFill>
                  <a:schemeClr val="tx1"/>
                </a:solidFill>
                <a:effectLst/>
                <a:latin typeface="Century Gothic" pitchFamily="34" charset="0"/>
                <a:ea typeface="Times New Roman" pitchFamily="18" charset="0"/>
                <a:cs typeface="Arial" pitchFamily="34" charset="0"/>
              </a:rPr>
              <a:t>Parliament of Australia</a:t>
            </a:r>
            <a:endParaRPr kumimoji="0" lang="en-A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Line 1"/>
          <p:cNvSpPr>
            <a:spLocks noChangeShapeType="1"/>
          </p:cNvSpPr>
          <p:nvPr userDrawn="1"/>
        </p:nvSpPr>
        <p:spPr bwMode="auto">
          <a:xfrm>
            <a:off x="1115616" y="6453336"/>
            <a:ext cx="32004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AU"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66" r:id="rId5"/>
    <p:sldLayoutId id="2147483667"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BED012"/>
        </a:buClr>
        <a:buFont typeface="Arial" pitchFamily="34" charset="0"/>
        <a:buChar char="•"/>
        <a:defRPr sz="3200" kern="1200">
          <a:solidFill>
            <a:schemeClr val="tx1">
              <a:lumMod val="75000"/>
              <a:lumOff val="25000"/>
            </a:schemeClr>
          </a:solidFill>
          <a:latin typeface="+mn-lt"/>
          <a:ea typeface="+mn-ea"/>
          <a:cs typeface="+mn-cs"/>
        </a:defRPr>
      </a:lvl1pPr>
      <a:lvl2pPr marL="742950" indent="-285750" algn="l" defTabSz="914400" rtl="0" eaLnBrk="1" latinLnBrk="0" hangingPunct="1">
        <a:spcBef>
          <a:spcPct val="20000"/>
        </a:spcBef>
        <a:buClr>
          <a:srgbClr val="BED012"/>
        </a:buClr>
        <a:buFont typeface="Arial" pitchFamily="34" charset="0"/>
        <a:buChar char="–"/>
        <a:defRPr sz="28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Clr>
          <a:srgbClr val="C4D713"/>
        </a:buClr>
        <a:buFont typeface="Arial" pitchFamily="34" charset="0"/>
        <a:buChar char="•"/>
        <a:defRPr sz="24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Clr>
          <a:srgbClr val="CEE214"/>
        </a:buClr>
        <a:buFont typeface="Arial" pitchFamily="34" charset="0"/>
        <a:buChar char="–"/>
        <a:defRPr sz="20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Clr>
          <a:srgbClr val="D2E614"/>
        </a:buClr>
        <a:buFont typeface="Arial" pitchFamily="34" charset="0"/>
        <a:buChar char="»"/>
        <a:defRPr sz="20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4745"/>
            <a:ext cx="7772400" cy="2304256"/>
          </a:xfrm>
        </p:spPr>
        <p:txBody>
          <a:bodyPr>
            <a:normAutofit/>
          </a:bodyPr>
          <a:lstStyle/>
          <a:p>
            <a:r>
              <a:rPr lang="en-AU" sz="5000" b="1" dirty="0" smtClean="0"/>
              <a:t>Budget 2012-13</a:t>
            </a:r>
            <a:endParaRPr lang="en-AU" sz="5000" b="1" dirty="0"/>
          </a:p>
        </p:txBody>
      </p:sp>
      <p:sp>
        <p:nvSpPr>
          <p:cNvPr id="3" name="Subtitle 2"/>
          <p:cNvSpPr>
            <a:spLocks noGrp="1"/>
          </p:cNvSpPr>
          <p:nvPr>
            <p:ph type="subTitle" idx="1"/>
          </p:nvPr>
        </p:nvSpPr>
        <p:spPr>
          <a:xfrm>
            <a:off x="1371600" y="3573016"/>
            <a:ext cx="6400800" cy="1728192"/>
          </a:xfrm>
        </p:spPr>
        <p:txBody>
          <a:bodyPr/>
          <a:lstStyle/>
          <a:p>
            <a:r>
              <a:rPr lang="en-AU" dirty="0" smtClean="0"/>
              <a:t>Anne Holmes</a:t>
            </a:r>
          </a:p>
          <a:p>
            <a:r>
              <a:rPr lang="en-AU" dirty="0" smtClean="0"/>
              <a:t>Richard Webb</a:t>
            </a:r>
          </a:p>
          <a:p>
            <a:endParaRPr lang="en-A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b="1" dirty="0" smtClean="0"/>
              <a:t>Negatives - Domestic</a:t>
            </a:r>
            <a:endParaRPr lang="en-AU" sz="4000" b="1" dirty="0"/>
          </a:p>
        </p:txBody>
      </p:sp>
      <p:sp>
        <p:nvSpPr>
          <p:cNvPr id="3" name="Content Placeholder 2"/>
          <p:cNvSpPr>
            <a:spLocks noGrp="1"/>
          </p:cNvSpPr>
          <p:nvPr>
            <p:ph idx="1"/>
          </p:nvPr>
        </p:nvSpPr>
        <p:spPr>
          <a:xfrm>
            <a:off x="1115616" y="1556793"/>
            <a:ext cx="7272808" cy="4176463"/>
          </a:xfrm>
        </p:spPr>
        <p:txBody>
          <a:bodyPr>
            <a:normAutofit fontScale="92500" lnSpcReduction="20000"/>
          </a:bodyPr>
          <a:lstStyle/>
          <a:p>
            <a:pPr>
              <a:buFont typeface="Wingdings" pitchFamily="2" charset="2"/>
              <a:buChar char="§"/>
            </a:pPr>
            <a:r>
              <a:rPr lang="en-AU" sz="2200" dirty="0" smtClean="0"/>
              <a:t>Treasury revised its growth forecasts in MYEFO</a:t>
            </a:r>
          </a:p>
          <a:p>
            <a:pPr lvl="2" indent="-360000">
              <a:buFont typeface="Calibri" pitchFamily="34" charset="0"/>
              <a:buChar char="–"/>
            </a:pPr>
            <a:r>
              <a:rPr lang="en-AU" sz="1700" dirty="0" smtClean="0"/>
              <a:t>from 4 per cent to 3.25 per cent in 2011-12, and </a:t>
            </a:r>
          </a:p>
          <a:p>
            <a:pPr lvl="2" indent="-360000">
              <a:buFont typeface="Calibri" pitchFamily="34" charset="0"/>
              <a:buChar char="–"/>
            </a:pPr>
            <a:r>
              <a:rPr lang="en-AU" sz="1700" dirty="0" smtClean="0"/>
              <a:t>from 3.75 per cent to 3.25 per cent in 2012-13</a:t>
            </a:r>
            <a:endParaRPr lang="en-AU" sz="2500" dirty="0" smtClean="0"/>
          </a:p>
          <a:p>
            <a:pPr>
              <a:buNone/>
            </a:pPr>
            <a:endParaRPr lang="en-AU" sz="2200" dirty="0" smtClean="0"/>
          </a:p>
          <a:p>
            <a:pPr>
              <a:buFont typeface="Wingdings" pitchFamily="2" charset="2"/>
              <a:buChar char="§"/>
            </a:pPr>
            <a:r>
              <a:rPr lang="en-AU" sz="2200" dirty="0" smtClean="0"/>
              <a:t>RBA has also revised down</a:t>
            </a:r>
          </a:p>
          <a:p>
            <a:pPr>
              <a:buFont typeface="Wingdings" pitchFamily="2" charset="2"/>
              <a:buChar char="§"/>
            </a:pPr>
            <a:endParaRPr lang="en-AU" sz="2200" dirty="0" smtClean="0"/>
          </a:p>
          <a:p>
            <a:pPr>
              <a:buFont typeface="Wingdings" pitchFamily="2" charset="2"/>
              <a:buChar char="§"/>
            </a:pPr>
            <a:r>
              <a:rPr lang="en-AU" sz="2200" dirty="0" smtClean="0"/>
              <a:t>Tax take was down by $20 billion across the forward estimates</a:t>
            </a:r>
          </a:p>
          <a:p>
            <a:pPr>
              <a:buFont typeface="Wingdings" pitchFamily="2" charset="2"/>
              <a:buChar char="§"/>
            </a:pPr>
            <a:endParaRPr lang="en-AU" sz="2200" dirty="0" smtClean="0"/>
          </a:p>
          <a:p>
            <a:pPr>
              <a:buFont typeface="Wingdings" pitchFamily="2" charset="2"/>
              <a:buChar char="§"/>
            </a:pPr>
            <a:r>
              <a:rPr lang="en-AU" sz="2200" dirty="0" smtClean="0"/>
              <a:t>Housing prices are flat or falling, sales slow</a:t>
            </a:r>
          </a:p>
          <a:p>
            <a:pPr>
              <a:buFont typeface="Wingdings" pitchFamily="2" charset="2"/>
              <a:buChar char="§"/>
            </a:pPr>
            <a:endParaRPr lang="en-AU" sz="2200" dirty="0" smtClean="0"/>
          </a:p>
          <a:p>
            <a:pPr>
              <a:buFont typeface="Wingdings" pitchFamily="2" charset="2"/>
              <a:buChar char="§"/>
            </a:pPr>
            <a:r>
              <a:rPr lang="en-AU" sz="2200" dirty="0" smtClean="0"/>
              <a:t>Service and manufacturing industries showed sharp contractions in April</a:t>
            </a:r>
          </a:p>
          <a:p>
            <a:pPr>
              <a:buFont typeface="Wingdings" pitchFamily="2" charset="2"/>
              <a:buChar char="§"/>
            </a:pPr>
            <a:endParaRPr lang="en-AU" sz="2200" dirty="0" smtClean="0"/>
          </a:p>
          <a:p>
            <a:pPr>
              <a:buFont typeface="Wingdings" pitchFamily="2" charset="2"/>
              <a:buChar char="§"/>
            </a:pPr>
            <a:r>
              <a:rPr lang="en-AU" sz="2200" dirty="0" smtClean="0"/>
              <a:t>Many industries have been hit by the high exchange rate</a:t>
            </a:r>
          </a:p>
          <a:p>
            <a:endParaRPr lang="en-A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b="1" dirty="0" smtClean="0"/>
              <a:t>A good time to be cautious...</a:t>
            </a:r>
            <a:endParaRPr lang="en-AU" sz="4000" b="1" dirty="0"/>
          </a:p>
        </p:txBody>
      </p:sp>
      <p:sp>
        <p:nvSpPr>
          <p:cNvPr id="3" name="Content Placeholder 2"/>
          <p:cNvSpPr>
            <a:spLocks noGrp="1"/>
          </p:cNvSpPr>
          <p:nvPr>
            <p:ph idx="1"/>
          </p:nvPr>
        </p:nvSpPr>
        <p:spPr>
          <a:xfrm>
            <a:off x="899592" y="1772815"/>
            <a:ext cx="7416824" cy="3528393"/>
          </a:xfrm>
        </p:spPr>
        <p:txBody>
          <a:bodyPr/>
          <a:lstStyle/>
          <a:p>
            <a:pPr>
              <a:buFont typeface="Wingdings" pitchFamily="2" charset="2"/>
              <a:buChar char="§"/>
            </a:pPr>
            <a:r>
              <a:rPr lang="en-AU" sz="2600" dirty="0" smtClean="0"/>
              <a:t>...but what does caution look like?</a:t>
            </a:r>
          </a:p>
          <a:p>
            <a:pPr>
              <a:buNone/>
            </a:pPr>
            <a:endParaRPr lang="en-A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3"/>
            <a:ext cx="7772400" cy="1728191"/>
          </a:xfrm>
        </p:spPr>
        <p:txBody>
          <a:bodyPr>
            <a:normAutofit/>
          </a:bodyPr>
          <a:lstStyle/>
          <a:p>
            <a:r>
              <a:rPr lang="en-AU" sz="4000" b="1" dirty="0" smtClean="0"/>
              <a:t>Budget Concepts and Measures</a:t>
            </a:r>
            <a:endParaRPr lang="en-AU" sz="4000" b="1" dirty="0"/>
          </a:p>
        </p:txBody>
      </p:sp>
      <p:sp>
        <p:nvSpPr>
          <p:cNvPr id="3" name="Subtitle 2"/>
          <p:cNvSpPr>
            <a:spLocks noGrp="1"/>
          </p:cNvSpPr>
          <p:nvPr>
            <p:ph type="subTitle" idx="1"/>
          </p:nvPr>
        </p:nvSpPr>
        <p:spPr>
          <a:xfrm>
            <a:off x="1371600" y="2996952"/>
            <a:ext cx="6400800" cy="2016224"/>
          </a:xfrm>
        </p:spPr>
        <p:txBody>
          <a:bodyPr/>
          <a:lstStyle/>
          <a:p>
            <a:r>
              <a:rPr lang="en-AU" dirty="0" smtClean="0"/>
              <a:t>Richard Webb</a:t>
            </a:r>
          </a:p>
          <a:p>
            <a:r>
              <a:rPr lang="en-AU" dirty="0" smtClean="0"/>
              <a:t>Senior Researcher, Economics Section</a:t>
            </a:r>
          </a:p>
          <a:p>
            <a:r>
              <a:rPr lang="en-AU" dirty="0" smtClean="0"/>
              <a:t>Parliamentary Library</a:t>
            </a:r>
          </a:p>
          <a:p>
            <a:endParaRPr lang="en-A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80920" cy="5256585"/>
          </a:xfrm>
        </p:spPr>
        <p:txBody>
          <a:bodyPr>
            <a:normAutofit/>
          </a:bodyPr>
          <a:lstStyle/>
          <a:p>
            <a:pPr marL="514350" indent="-514350">
              <a:buNone/>
            </a:pPr>
            <a:r>
              <a:rPr lang="en-AU" sz="2600" b="1" dirty="0" smtClean="0"/>
              <a:t>1. Budget concepts and measures</a:t>
            </a:r>
          </a:p>
          <a:p>
            <a:pPr marL="514350" indent="-514350">
              <a:buNone/>
            </a:pPr>
            <a:r>
              <a:rPr lang="en-AU" sz="2200" b="1" dirty="0" smtClean="0">
                <a:solidFill>
                  <a:schemeClr val="tx1">
                    <a:lumMod val="65000"/>
                    <a:lumOff val="35000"/>
                  </a:schemeClr>
                </a:solidFill>
              </a:rPr>
              <a:t>1.1 Coverage</a:t>
            </a:r>
          </a:p>
          <a:p>
            <a:pPr marL="0" indent="0" algn="just">
              <a:buNone/>
            </a:pPr>
            <a:endParaRPr lang="en-AU" sz="2400" dirty="0" smtClean="0"/>
          </a:p>
          <a:p>
            <a:pPr marL="0" indent="0" algn="just">
              <a:buNone/>
            </a:pPr>
            <a:r>
              <a:rPr lang="en-AU" sz="1500" dirty="0" smtClean="0"/>
              <a:t>The public (whole of government) sector has three components:</a:t>
            </a:r>
          </a:p>
          <a:p>
            <a:pPr lvl="2" indent="-360000"/>
            <a:endParaRPr lang="en-AU" sz="1500" dirty="0" smtClean="0"/>
          </a:p>
          <a:p>
            <a:pPr lvl="2" indent="-360000">
              <a:buFont typeface="Wingdings" pitchFamily="2" charset="2"/>
              <a:buChar char="§"/>
            </a:pPr>
            <a:r>
              <a:rPr lang="en-AU" sz="1500" dirty="0" smtClean="0"/>
              <a:t>general government sector</a:t>
            </a:r>
          </a:p>
          <a:p>
            <a:pPr lvl="2" indent="-360000">
              <a:buFont typeface="Wingdings" pitchFamily="2" charset="2"/>
              <a:buChar char="§"/>
            </a:pPr>
            <a:r>
              <a:rPr lang="en-AU" sz="1500" dirty="0" smtClean="0"/>
              <a:t>public financial corporations, and </a:t>
            </a:r>
          </a:p>
          <a:p>
            <a:pPr lvl="2" indent="-360000">
              <a:buFont typeface="Wingdings" pitchFamily="2" charset="2"/>
              <a:buChar char="§"/>
            </a:pPr>
            <a:r>
              <a:rPr lang="en-AU" sz="1500" dirty="0" smtClean="0"/>
              <a:t>public non-financial corporations.</a:t>
            </a:r>
          </a:p>
          <a:p>
            <a:pPr>
              <a:buNone/>
            </a:pPr>
            <a:endParaRPr lang="en-AU" sz="1500" b="1" dirty="0" smtClean="0"/>
          </a:p>
          <a:p>
            <a:pPr>
              <a:buNone/>
            </a:pPr>
            <a:r>
              <a:rPr lang="en-AU" sz="1700" b="1" dirty="0" smtClean="0"/>
              <a:t>The Budget covers the general government sector</a:t>
            </a:r>
          </a:p>
          <a:p>
            <a:pPr>
              <a:buNone/>
            </a:pPr>
            <a:endParaRPr lang="en-AU" sz="1500" b="1" dirty="0" smtClean="0"/>
          </a:p>
          <a:p>
            <a:pPr lvl="2" indent="-360000" algn="just">
              <a:buFont typeface="Wingdings" pitchFamily="2" charset="2"/>
              <a:buChar char="§"/>
            </a:pPr>
            <a:r>
              <a:rPr lang="en-AU" sz="1500" dirty="0" smtClean="0"/>
              <a:t>the general government sector provides services that are mainly non-market in nature, mainly for the collective consumption of the community, and involve the redistribution of income. Examples of general government sector functions are defence, education, public order and safety, and the payment of ‘transfer payments’ such as disability pensions </a:t>
            </a:r>
          </a:p>
          <a:p>
            <a:pPr lvl="2" indent="-360000">
              <a:buNone/>
            </a:pPr>
            <a:endParaRPr lang="en-AU" dirty="0" smtClean="0"/>
          </a:p>
          <a:p>
            <a:pPr lvl="1">
              <a:lnSpc>
                <a:spcPct val="150000"/>
              </a:lnSpc>
              <a:buNone/>
            </a:pPr>
            <a:endParaRPr lang="en-AU" sz="1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332656"/>
            <a:ext cx="8352928" cy="5400599"/>
          </a:xfrm>
        </p:spPr>
        <p:txBody>
          <a:bodyPr>
            <a:normAutofit/>
          </a:bodyPr>
          <a:lstStyle/>
          <a:p>
            <a:pPr lvl="1">
              <a:buNone/>
            </a:pPr>
            <a:endParaRPr lang="en-AU" sz="1600" dirty="0" smtClean="0"/>
          </a:p>
          <a:p>
            <a:pPr>
              <a:buNone/>
            </a:pPr>
            <a:r>
              <a:rPr lang="en-AU" sz="1500" dirty="0" smtClean="0"/>
              <a:t>Public financial corporations provide various financial functions</a:t>
            </a:r>
          </a:p>
          <a:p>
            <a:pPr lvl="1">
              <a:buFont typeface="Wingdings" pitchFamily="2" charset="2"/>
              <a:buChar char="§"/>
            </a:pPr>
            <a:r>
              <a:rPr lang="en-AU" sz="1500" dirty="0" smtClean="0"/>
              <a:t>examples are the Reserve Bank of Australia and </a:t>
            </a:r>
            <a:r>
              <a:rPr lang="en-AU" sz="1500" dirty="0" err="1" smtClean="0"/>
              <a:t>Medibank</a:t>
            </a:r>
            <a:r>
              <a:rPr lang="en-AU" sz="1500" dirty="0" smtClean="0"/>
              <a:t> Private </a:t>
            </a:r>
          </a:p>
          <a:p>
            <a:pPr lvl="1"/>
            <a:endParaRPr lang="en-AU" sz="1600" dirty="0" smtClean="0"/>
          </a:p>
          <a:p>
            <a:pPr marL="0" indent="0" algn="just">
              <a:buNone/>
            </a:pPr>
            <a:r>
              <a:rPr lang="en-AU" sz="1500" dirty="0" smtClean="0"/>
              <a:t>Public non-financial corporations are bodies that the government owns or controls and which supply various services and undertake business activities</a:t>
            </a:r>
          </a:p>
          <a:p>
            <a:pPr lvl="1">
              <a:buFont typeface="Wingdings" pitchFamily="2" charset="2"/>
              <a:buChar char="§"/>
            </a:pPr>
            <a:r>
              <a:rPr lang="en-AU" sz="1500" dirty="0" smtClean="0"/>
              <a:t>examples are Australia Post and the NBN</a:t>
            </a:r>
          </a:p>
          <a:p>
            <a:pPr lvl="1">
              <a:buNone/>
            </a:pPr>
            <a:endParaRPr lang="en-AU" sz="1600" dirty="0" smtClean="0"/>
          </a:p>
          <a:p>
            <a:pPr marL="0" indent="0" algn="just">
              <a:buNone/>
            </a:pPr>
            <a:r>
              <a:rPr lang="en-AU" sz="1500" dirty="0" smtClean="0"/>
              <a:t>However, the Budget incorporates some transactions between the general government sector and the other two sectors</a:t>
            </a:r>
          </a:p>
          <a:p>
            <a:pPr marL="0" indent="0">
              <a:buNone/>
            </a:pPr>
            <a:endParaRPr lang="en-AU" sz="1500" dirty="0" smtClean="0"/>
          </a:p>
          <a:p>
            <a:pPr lvl="1" algn="just">
              <a:buFont typeface="Wingdings" pitchFamily="2" charset="2"/>
              <a:buChar char="§"/>
            </a:pPr>
            <a:r>
              <a:rPr lang="en-AU" sz="1500" dirty="0" smtClean="0"/>
              <a:t>for example, on the revenue side, the general government sector receives dividends from Australia Post and the Reserve Bank, and </a:t>
            </a:r>
          </a:p>
          <a:p>
            <a:pPr lvl="1">
              <a:buFont typeface="Wingdings" pitchFamily="2" charset="2"/>
              <a:buChar char="§"/>
            </a:pPr>
            <a:r>
              <a:rPr lang="en-AU" sz="1500" dirty="0" smtClean="0"/>
              <a:t>the government is injecting equity into the NBN</a:t>
            </a:r>
          </a:p>
          <a:p>
            <a:pPr indent="0">
              <a:lnSpc>
                <a:spcPct val="220000"/>
              </a:lnSpc>
              <a:buNone/>
            </a:pPr>
            <a:endParaRPr lang="en-AU" sz="16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04664"/>
            <a:ext cx="8424936" cy="5328592"/>
          </a:xfrm>
        </p:spPr>
        <p:txBody>
          <a:bodyPr>
            <a:normAutofit/>
          </a:bodyPr>
          <a:lstStyle/>
          <a:p>
            <a:pPr marL="0" indent="0">
              <a:buNone/>
            </a:pPr>
            <a:r>
              <a:rPr lang="en-AU" sz="2200" b="1" dirty="0" smtClean="0">
                <a:solidFill>
                  <a:schemeClr val="tx1">
                    <a:lumMod val="65000"/>
                    <a:lumOff val="35000"/>
                  </a:schemeClr>
                </a:solidFill>
              </a:rPr>
              <a:t>1.2 How is the Budget deficit/surplus measured</a:t>
            </a:r>
            <a:r>
              <a:rPr lang="en-AU" sz="2200" b="1" dirty="0" smtClean="0"/>
              <a:t>?</a:t>
            </a:r>
          </a:p>
          <a:p>
            <a:pPr>
              <a:buNone/>
            </a:pPr>
            <a:endParaRPr lang="en-AU" sz="2000" dirty="0" smtClean="0"/>
          </a:p>
          <a:p>
            <a:pPr marL="0" indent="0">
              <a:buNone/>
            </a:pPr>
            <a:r>
              <a:rPr lang="en-AU" sz="1500" dirty="0" smtClean="0"/>
              <a:t>There are three measures of the Budget outcome in the Budget Papers:</a:t>
            </a:r>
          </a:p>
          <a:p>
            <a:pPr lvl="2" indent="-360000">
              <a:buFont typeface="Wingdings" pitchFamily="2" charset="2"/>
              <a:buChar char="§"/>
            </a:pPr>
            <a:r>
              <a:rPr lang="en-AU" sz="1500" dirty="0" smtClean="0"/>
              <a:t>the headline cash balance</a:t>
            </a:r>
          </a:p>
          <a:p>
            <a:pPr lvl="2" indent="-360000">
              <a:buFont typeface="Wingdings" pitchFamily="2" charset="2"/>
              <a:buChar char="§"/>
            </a:pPr>
            <a:r>
              <a:rPr lang="en-AU" sz="1500" dirty="0" smtClean="0"/>
              <a:t>the underlying cash balance, and</a:t>
            </a:r>
          </a:p>
          <a:p>
            <a:pPr lvl="2" indent="-360000">
              <a:buFont typeface="Wingdings" pitchFamily="2" charset="2"/>
              <a:buChar char="§"/>
            </a:pPr>
            <a:r>
              <a:rPr lang="en-AU" sz="1500" dirty="0" smtClean="0"/>
              <a:t>the fiscal balance</a:t>
            </a:r>
          </a:p>
          <a:p>
            <a:pPr>
              <a:buNone/>
            </a:pPr>
            <a:endParaRPr lang="en-AU" sz="1500" dirty="0" smtClean="0"/>
          </a:p>
          <a:p>
            <a:pPr>
              <a:buNone/>
            </a:pPr>
            <a:r>
              <a:rPr lang="en-AU" sz="1500" dirty="0" smtClean="0"/>
              <a:t>The first two are cash measures</a:t>
            </a:r>
          </a:p>
          <a:p>
            <a:pPr lvl="2" indent="-360000">
              <a:buFont typeface="Wingdings" pitchFamily="2" charset="2"/>
              <a:buChar char="§"/>
            </a:pPr>
            <a:r>
              <a:rPr lang="en-AU" sz="1500" dirty="0" smtClean="0"/>
              <a:t>the fiscal balance is an accrual measure (explain later) </a:t>
            </a:r>
          </a:p>
          <a:p>
            <a:pPr lvl="2" indent="-360000">
              <a:buNone/>
            </a:pPr>
            <a:endParaRPr lang="en-AU" sz="1500" dirty="0" smtClean="0"/>
          </a:p>
          <a:p>
            <a:pPr>
              <a:buNone/>
            </a:pPr>
            <a:r>
              <a:rPr lang="en-AU" sz="1700" b="1" dirty="0" smtClean="0"/>
              <a:t>Headline cash balance</a:t>
            </a:r>
          </a:p>
          <a:p>
            <a:pPr marL="0" indent="0">
              <a:buNone/>
            </a:pPr>
            <a:endParaRPr lang="en-AU" sz="1500" dirty="0" smtClean="0"/>
          </a:p>
          <a:p>
            <a:pPr marL="0" indent="0">
              <a:buNone/>
            </a:pPr>
            <a:r>
              <a:rPr lang="en-AU" sz="1500" dirty="0" smtClean="0"/>
              <a:t>This is net cash flows, that is, cash in and cash out and the resulting net cash position</a:t>
            </a:r>
          </a:p>
          <a:p>
            <a:pPr>
              <a:buNone/>
            </a:pPr>
            <a:endParaRPr lang="en-AU" sz="1500" dirty="0" smtClean="0"/>
          </a:p>
          <a:p>
            <a:pPr>
              <a:buNone/>
            </a:pPr>
            <a:r>
              <a:rPr lang="en-AU" sz="1500" dirty="0" smtClean="0"/>
              <a:t>Generally not referred to much in Budget discussions</a:t>
            </a:r>
          </a:p>
          <a:p>
            <a:pPr>
              <a:buNone/>
            </a:pPr>
            <a:endParaRPr lang="en-A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88641"/>
            <a:ext cx="8301608" cy="5688632"/>
          </a:xfrm>
        </p:spPr>
        <p:txBody>
          <a:bodyPr>
            <a:normAutofit fontScale="92500" lnSpcReduction="20000"/>
          </a:bodyPr>
          <a:lstStyle/>
          <a:p>
            <a:pPr>
              <a:buNone/>
            </a:pPr>
            <a:r>
              <a:rPr lang="en-AU" sz="1800" b="1" dirty="0" smtClean="0"/>
              <a:t>Underlying cash balance</a:t>
            </a:r>
          </a:p>
          <a:p>
            <a:pPr>
              <a:buNone/>
            </a:pPr>
            <a:endParaRPr lang="en-AU" sz="1600" b="1" dirty="0" smtClean="0"/>
          </a:p>
          <a:p>
            <a:pPr marL="0" indent="0">
              <a:buNone/>
            </a:pPr>
            <a:r>
              <a:rPr lang="en-AU" sz="1600" b="1" dirty="0" smtClean="0"/>
              <a:t>The underlying cash balance is the measure that most commentators use</a:t>
            </a:r>
            <a:endParaRPr lang="en-AU" sz="1600" dirty="0" smtClean="0"/>
          </a:p>
          <a:p>
            <a:pPr marL="0" indent="0">
              <a:buNone/>
            </a:pPr>
            <a:endParaRPr lang="en-AU" sz="1600" dirty="0" smtClean="0"/>
          </a:p>
          <a:p>
            <a:pPr marL="0" indent="0">
              <a:buNone/>
            </a:pPr>
            <a:r>
              <a:rPr lang="en-AU" sz="1600" dirty="0" smtClean="0"/>
              <a:t>The underlying cash balance differs from the headline cash balance by excluding certain items from the headline balance</a:t>
            </a:r>
          </a:p>
          <a:p>
            <a:pPr lvl="2" indent="-360000">
              <a:buFont typeface="Wingdings" pitchFamily="2" charset="2"/>
              <a:buChar char="§"/>
            </a:pPr>
            <a:r>
              <a:rPr lang="en-AU" sz="1600" dirty="0" smtClean="0"/>
              <a:t>the purpose in doing so is to get a better idea of ‘business as usual’</a:t>
            </a:r>
          </a:p>
          <a:p>
            <a:pPr lvl="3" indent="-360000">
              <a:buFont typeface="Calibri" pitchFamily="34" charset="0"/>
              <a:buChar char="–"/>
            </a:pPr>
            <a:r>
              <a:rPr lang="en-AU" sz="1600" dirty="0" smtClean="0"/>
              <a:t>removes net cash flows resulting from investment in and sales of financial assets (e.g. investment in the NBN and, historically, Telstra sale) </a:t>
            </a:r>
          </a:p>
          <a:p>
            <a:pPr lvl="3" indent="-360000">
              <a:buNone/>
            </a:pPr>
            <a:endParaRPr lang="en-AU" sz="1600" dirty="0" smtClean="0"/>
          </a:p>
          <a:p>
            <a:pPr marL="0" indent="0">
              <a:buNone/>
            </a:pPr>
            <a:r>
              <a:rPr lang="en-AU" sz="1600" dirty="0" smtClean="0"/>
              <a:t>The underlying cash balance was introduced when there were major asset sales (for example, sale of Telstra and Federal airport leases)</a:t>
            </a:r>
          </a:p>
          <a:p>
            <a:pPr lvl="2" indent="-360000">
              <a:buFont typeface="Wingdings" pitchFamily="2" charset="2"/>
              <a:buChar char="§"/>
            </a:pPr>
            <a:r>
              <a:rPr lang="en-AU" sz="1600" dirty="0" smtClean="0"/>
              <a:t>inclusion of the proceeds from these sales ‘distorted’ the headline cash balance </a:t>
            </a:r>
          </a:p>
          <a:p>
            <a:pPr marL="0" indent="0">
              <a:buNone/>
            </a:pPr>
            <a:endParaRPr lang="en-AU" sz="1600" dirty="0" smtClean="0"/>
          </a:p>
          <a:p>
            <a:pPr marL="0" indent="0">
              <a:buNone/>
            </a:pPr>
            <a:r>
              <a:rPr lang="en-AU" sz="1600" dirty="0" smtClean="0"/>
              <a:t>There is a reconciliation of the underlying cash balance and the headline cash balance in table 3 of statement 9 of Budget Paper No. 1 </a:t>
            </a:r>
          </a:p>
          <a:p>
            <a:pPr>
              <a:buNone/>
            </a:pPr>
            <a:endParaRPr lang="en-AU" sz="1600" b="1" dirty="0" smtClean="0"/>
          </a:p>
          <a:p>
            <a:pPr>
              <a:buNone/>
            </a:pPr>
            <a:r>
              <a:rPr lang="en-AU" sz="1800" b="1" dirty="0" smtClean="0"/>
              <a:t>Fiscal balance (accrual)</a:t>
            </a:r>
          </a:p>
          <a:p>
            <a:pPr marL="0" indent="0">
              <a:buNone/>
            </a:pPr>
            <a:endParaRPr lang="en-AU" sz="1600" dirty="0" smtClean="0"/>
          </a:p>
          <a:p>
            <a:pPr marL="0" indent="0">
              <a:buNone/>
            </a:pPr>
            <a:r>
              <a:rPr lang="en-AU" sz="1600" dirty="0" smtClean="0"/>
              <a:t>The fiscal balance is the accrual counterpart to underlying cash balance</a:t>
            </a:r>
          </a:p>
          <a:p>
            <a:pPr marL="0" indent="0">
              <a:buNone/>
            </a:pPr>
            <a:endParaRPr lang="en-AU" sz="1600" dirty="0" smtClean="0"/>
          </a:p>
          <a:p>
            <a:pPr marL="0" indent="0">
              <a:buNone/>
            </a:pPr>
            <a:r>
              <a:rPr lang="en-AU" sz="1600" dirty="0" smtClean="0"/>
              <a:t>To explain the fiscal balance, it is necessary to explain the difference between cash and accrual accounting</a:t>
            </a:r>
          </a:p>
          <a:p>
            <a:pPr lvl="2" indent="-360000">
              <a:buFont typeface="Wingdings" pitchFamily="2" charset="2"/>
              <a:buChar char="§"/>
            </a:pPr>
            <a:r>
              <a:rPr lang="en-AU" sz="1600" dirty="0" smtClean="0"/>
              <a:t>two examples: public service superannuation and asset purchases</a:t>
            </a:r>
          </a:p>
          <a:p>
            <a:pPr>
              <a:buNone/>
            </a:pPr>
            <a:endParaRPr lang="en-A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0649"/>
            <a:ext cx="8424936" cy="5544616"/>
          </a:xfrm>
        </p:spPr>
        <p:txBody>
          <a:bodyPr>
            <a:normAutofit fontScale="92500" lnSpcReduction="20000"/>
          </a:bodyPr>
          <a:lstStyle/>
          <a:p>
            <a:pPr>
              <a:buNone/>
            </a:pPr>
            <a:r>
              <a:rPr lang="en-AU" sz="1600" dirty="0" smtClean="0"/>
              <a:t>Public service superannuation</a:t>
            </a:r>
          </a:p>
          <a:p>
            <a:pPr marL="0" indent="0">
              <a:buNone/>
            </a:pPr>
            <a:endParaRPr lang="en-AU" sz="1600" dirty="0" smtClean="0"/>
          </a:p>
          <a:p>
            <a:pPr marL="0" indent="0">
              <a:buNone/>
            </a:pPr>
            <a:r>
              <a:rPr lang="en-AU" sz="1600" dirty="0" smtClean="0"/>
              <a:t>Under cash accounting, the only thing that is recorded on the expenses (expenditure) side is the amount actually paid to public servants</a:t>
            </a:r>
          </a:p>
          <a:p>
            <a:pPr>
              <a:buNone/>
            </a:pPr>
            <a:endParaRPr lang="en-AU" sz="1600" dirty="0" smtClean="0"/>
          </a:p>
          <a:p>
            <a:pPr>
              <a:buNone/>
            </a:pPr>
            <a:r>
              <a:rPr lang="en-AU" sz="1600" dirty="0" smtClean="0"/>
              <a:t>However, the liability for superannuation is increasing every year</a:t>
            </a:r>
          </a:p>
          <a:p>
            <a:pPr lvl="2">
              <a:buFont typeface="Wingdings" pitchFamily="2" charset="2"/>
              <a:buChar char="§"/>
            </a:pPr>
            <a:r>
              <a:rPr lang="en-AU" sz="1600" dirty="0" smtClean="0"/>
              <a:t>cash accounting thus recognises only part of the total superannuation expense</a:t>
            </a:r>
          </a:p>
          <a:p>
            <a:pPr marL="0" indent="0">
              <a:buNone/>
            </a:pPr>
            <a:endParaRPr lang="en-AU" sz="1600" dirty="0" smtClean="0"/>
          </a:p>
          <a:p>
            <a:pPr marL="0" indent="0">
              <a:buNone/>
            </a:pPr>
            <a:r>
              <a:rPr lang="en-AU" sz="1600" dirty="0" smtClean="0"/>
              <a:t>Accrual accounting recognises both the cash outlaid, and the increase in the liability (by a book entry)</a:t>
            </a:r>
          </a:p>
          <a:p>
            <a:pPr marL="0" indent="0">
              <a:buNone/>
            </a:pPr>
            <a:endParaRPr lang="en-AU" sz="1600" dirty="0" smtClean="0"/>
          </a:p>
          <a:p>
            <a:pPr marL="0" indent="0">
              <a:buNone/>
            </a:pPr>
            <a:r>
              <a:rPr lang="en-AU" sz="1600" dirty="0" smtClean="0"/>
              <a:t>Accrual accounting thus gives a superior measure of the superannuation expense in any one year</a:t>
            </a:r>
          </a:p>
          <a:p>
            <a:pPr marL="0" indent="0">
              <a:buNone/>
            </a:pPr>
            <a:endParaRPr lang="en-AU" sz="1600" dirty="0" smtClean="0"/>
          </a:p>
          <a:p>
            <a:pPr marL="0" indent="0">
              <a:buNone/>
            </a:pPr>
            <a:r>
              <a:rPr lang="en-AU" sz="1600" dirty="0" smtClean="0"/>
              <a:t>Asset purchases</a:t>
            </a:r>
          </a:p>
          <a:p>
            <a:pPr marL="0" indent="0">
              <a:buNone/>
            </a:pPr>
            <a:endParaRPr lang="en-AU" sz="1600" dirty="0" smtClean="0"/>
          </a:p>
          <a:p>
            <a:pPr marL="0" indent="0">
              <a:buNone/>
            </a:pPr>
            <a:r>
              <a:rPr lang="en-AU" sz="1600" dirty="0" smtClean="0"/>
              <a:t>Under cash accounting, the purchase of a major asset is treated as cash out</a:t>
            </a:r>
          </a:p>
          <a:p>
            <a:pPr marL="0" indent="0">
              <a:buNone/>
            </a:pPr>
            <a:endParaRPr lang="en-AU" sz="1600" dirty="0" smtClean="0"/>
          </a:p>
          <a:p>
            <a:pPr marL="0" indent="0">
              <a:buNone/>
            </a:pPr>
            <a:r>
              <a:rPr lang="en-AU" sz="1600" dirty="0" smtClean="0"/>
              <a:t>Accrual accounting recognises that an asset may yield services over several years</a:t>
            </a:r>
          </a:p>
          <a:p>
            <a:pPr lvl="2">
              <a:buFont typeface="Wingdings" pitchFamily="2" charset="2"/>
              <a:buChar char="§"/>
            </a:pPr>
            <a:r>
              <a:rPr lang="en-AU" sz="1600" dirty="0" smtClean="0"/>
              <a:t>accrual accounting brings the asset onto the balance sheet and writes it off over its lifetime as  depreciation</a:t>
            </a:r>
          </a:p>
          <a:p>
            <a:pPr marL="0" indent="0">
              <a:buNone/>
            </a:pPr>
            <a:endParaRPr lang="en-AU" sz="1600" dirty="0" smtClean="0"/>
          </a:p>
          <a:p>
            <a:pPr marL="0" indent="0">
              <a:buNone/>
            </a:pPr>
            <a:r>
              <a:rPr lang="en-AU" sz="1600" dirty="0" smtClean="0"/>
              <a:t>The jargon for expenditures measured in accrual terms is ‘expenses’</a:t>
            </a:r>
          </a:p>
          <a:p>
            <a:pPr marL="0" indent="0">
              <a:buNone/>
            </a:pPr>
            <a:endParaRPr lang="en-AU" sz="1600" b="1" dirty="0" smtClean="0"/>
          </a:p>
          <a:p>
            <a:pPr marL="0" indent="0">
              <a:buNone/>
            </a:pPr>
            <a:r>
              <a:rPr lang="en-AU" sz="1600" b="1" dirty="0" smtClean="0"/>
              <a:t>NOTE: most tables in the Budget papers are in accrual terms</a:t>
            </a:r>
          </a:p>
          <a:p>
            <a:pPr marL="0" indent="0">
              <a:buNone/>
            </a:pPr>
            <a:endParaRPr lang="en-AU" sz="1500" dirty="0" smtClean="0"/>
          </a:p>
          <a:p>
            <a:pPr>
              <a:buNone/>
            </a:pPr>
            <a:endParaRPr lang="en-A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8640"/>
            <a:ext cx="8229600" cy="5894115"/>
          </a:xfrm>
        </p:spPr>
        <p:txBody>
          <a:bodyPr>
            <a:normAutofit/>
          </a:bodyPr>
          <a:lstStyle/>
          <a:p>
            <a:pPr marL="0" indent="0">
              <a:buNone/>
            </a:pPr>
            <a:endParaRPr lang="en-AU" sz="1500" dirty="0" smtClean="0"/>
          </a:p>
          <a:p>
            <a:pPr marL="0" indent="0">
              <a:buNone/>
            </a:pPr>
            <a:endParaRPr lang="en-AU" sz="1500" dirty="0" smtClean="0"/>
          </a:p>
          <a:p>
            <a:pPr marL="0" indent="0">
              <a:buNone/>
            </a:pPr>
            <a:endParaRPr lang="en-AU" sz="1500" dirty="0" smtClean="0"/>
          </a:p>
          <a:p>
            <a:pPr marL="0" indent="0">
              <a:buNone/>
            </a:pPr>
            <a:r>
              <a:rPr lang="en-AU" sz="1500" dirty="0" smtClean="0"/>
              <a:t> The Budget contains two financial statements—in accrual terms—for the general government sector</a:t>
            </a:r>
          </a:p>
          <a:p>
            <a:pPr lvl="2">
              <a:buFont typeface="Wingdings" pitchFamily="2" charset="2"/>
              <a:buChar char="§"/>
            </a:pPr>
            <a:r>
              <a:rPr lang="en-AU" sz="1500" dirty="0" smtClean="0"/>
              <a:t> operating statement</a:t>
            </a:r>
          </a:p>
          <a:p>
            <a:pPr lvl="2">
              <a:buFont typeface="Wingdings" pitchFamily="2" charset="2"/>
              <a:buChar char="§"/>
            </a:pPr>
            <a:r>
              <a:rPr lang="en-AU" sz="1500" dirty="0" smtClean="0"/>
              <a:t>balance sheet</a:t>
            </a:r>
          </a:p>
          <a:p>
            <a:pPr marL="0" indent="0">
              <a:buNone/>
            </a:pPr>
            <a:endParaRPr lang="en-AU" sz="1500" b="1" dirty="0" smtClean="0"/>
          </a:p>
          <a:p>
            <a:pPr marL="0" indent="0">
              <a:buNone/>
            </a:pPr>
            <a:r>
              <a:rPr lang="en-AU" sz="1500" b="1" dirty="0" smtClean="0"/>
              <a:t>The fiscal balance measure of the Budget outcome appears in the operating statement</a:t>
            </a:r>
            <a:endParaRPr lang="en-AU" sz="1500" dirty="0" smtClean="0"/>
          </a:p>
          <a:p>
            <a:pPr lvl="2">
              <a:buFont typeface="Wingdings" pitchFamily="2" charset="2"/>
              <a:buChar char="§"/>
            </a:pPr>
            <a:r>
              <a:rPr lang="en-AU" sz="1500" dirty="0" smtClean="0"/>
              <a:t>the operating statement is in statement 9 of Budget Paper No. 1</a:t>
            </a:r>
          </a:p>
          <a:p>
            <a:pPr marL="0" indent="0">
              <a:buNone/>
            </a:pPr>
            <a:endParaRPr lang="en-AU" sz="2200" dirty="0" smtClean="0"/>
          </a:p>
          <a:p>
            <a:pPr>
              <a:buNone/>
            </a:pPr>
            <a:endParaRPr lang="en-A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able 1: Australian Government general government sector operating statement"/>
          <p:cNvPicPr>
            <a:picLocks noGrp="1"/>
          </p:cNvPicPr>
          <p:nvPr>
            <p:ph idx="1"/>
          </p:nvPr>
        </p:nvPicPr>
        <p:blipFill>
          <a:blip r:embed="rId2" cstate="print"/>
          <a:srcRect/>
          <a:stretch>
            <a:fillRect/>
          </a:stretch>
        </p:blipFill>
        <p:spPr bwMode="auto">
          <a:xfrm>
            <a:off x="971600" y="116632"/>
            <a:ext cx="6624736" cy="561662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368152"/>
          </a:xfrm>
        </p:spPr>
        <p:txBody>
          <a:bodyPr>
            <a:normAutofit/>
          </a:bodyPr>
          <a:lstStyle/>
          <a:p>
            <a:r>
              <a:rPr lang="en-AU" sz="4000" b="1" dirty="0" smtClean="0"/>
              <a:t>Fiscal Environment and Strategy</a:t>
            </a:r>
            <a:endParaRPr lang="en-AU" sz="4000" b="1" dirty="0"/>
          </a:p>
        </p:txBody>
      </p:sp>
      <p:sp>
        <p:nvSpPr>
          <p:cNvPr id="3" name="Content Placeholder 2"/>
          <p:cNvSpPr>
            <a:spLocks noGrp="1"/>
          </p:cNvSpPr>
          <p:nvPr>
            <p:ph idx="1"/>
          </p:nvPr>
        </p:nvSpPr>
        <p:spPr>
          <a:xfrm>
            <a:off x="467544" y="2924944"/>
            <a:ext cx="8229600" cy="2088232"/>
          </a:xfrm>
        </p:spPr>
        <p:txBody>
          <a:bodyPr/>
          <a:lstStyle/>
          <a:p>
            <a:pPr algn="ctr">
              <a:buNone/>
            </a:pPr>
            <a:r>
              <a:rPr lang="en-AU" dirty="0" smtClean="0">
                <a:solidFill>
                  <a:schemeClr val="tx1">
                    <a:lumMod val="50000"/>
                    <a:lumOff val="50000"/>
                  </a:schemeClr>
                </a:solidFill>
              </a:rPr>
              <a:t>Anne Holmes</a:t>
            </a:r>
          </a:p>
          <a:p>
            <a:pPr algn="ctr">
              <a:buNone/>
            </a:pPr>
            <a:r>
              <a:rPr lang="en-AU" dirty="0" smtClean="0">
                <a:solidFill>
                  <a:schemeClr val="tx1">
                    <a:lumMod val="50000"/>
                    <a:lumOff val="50000"/>
                  </a:schemeClr>
                </a:solidFill>
              </a:rPr>
              <a:t>Director, Economics Section</a:t>
            </a:r>
          </a:p>
          <a:p>
            <a:pPr algn="ctr">
              <a:buNone/>
            </a:pPr>
            <a:r>
              <a:rPr lang="en-AU" dirty="0" smtClean="0">
                <a:solidFill>
                  <a:schemeClr val="tx1">
                    <a:lumMod val="50000"/>
                    <a:lumOff val="50000"/>
                  </a:schemeClr>
                </a:solidFill>
              </a:rPr>
              <a:t>Parliamentary Library</a:t>
            </a:r>
          </a:p>
          <a:p>
            <a:endParaRPr lang="en-A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9"/>
            <a:ext cx="8229600" cy="5544616"/>
          </a:xfrm>
        </p:spPr>
        <p:txBody>
          <a:bodyPr>
            <a:normAutofit/>
          </a:bodyPr>
          <a:lstStyle/>
          <a:p>
            <a:pPr>
              <a:buNone/>
            </a:pPr>
            <a:endParaRPr lang="en-AU" sz="2000" dirty="0" smtClean="0"/>
          </a:p>
          <a:p>
            <a:pPr>
              <a:buNone/>
            </a:pPr>
            <a:r>
              <a:rPr lang="en-AU" sz="1500" dirty="0" smtClean="0"/>
              <a:t>The fiscal balance has two components</a:t>
            </a:r>
          </a:p>
          <a:p>
            <a:pPr>
              <a:buNone/>
            </a:pPr>
            <a:endParaRPr lang="en-AU" sz="1900" dirty="0" smtClean="0"/>
          </a:p>
          <a:p>
            <a:pPr lvl="2">
              <a:buFont typeface="Wingdings" pitchFamily="2" charset="2"/>
              <a:buChar char="§"/>
            </a:pPr>
            <a:r>
              <a:rPr lang="en-AU" sz="1500" dirty="0" smtClean="0"/>
              <a:t>net operating balance, and</a:t>
            </a:r>
          </a:p>
          <a:p>
            <a:pPr lvl="2">
              <a:buNone/>
            </a:pPr>
            <a:endParaRPr lang="en-AU" sz="1500" dirty="0" smtClean="0"/>
          </a:p>
          <a:p>
            <a:pPr lvl="2">
              <a:buFont typeface="Wingdings" pitchFamily="2" charset="2"/>
              <a:buChar char="§"/>
            </a:pPr>
            <a:r>
              <a:rPr lang="en-AU" sz="1500" dirty="0" smtClean="0"/>
              <a:t>net acquisition of non-financial assets (buildings, land etc) </a:t>
            </a:r>
          </a:p>
          <a:p>
            <a:pPr lvl="2">
              <a:buNone/>
            </a:pPr>
            <a:endParaRPr lang="en-AU" sz="1500" dirty="0" smtClean="0"/>
          </a:p>
          <a:p>
            <a:pPr lvl="3">
              <a:buFont typeface="Calibri" pitchFamily="34" charset="0"/>
              <a:buChar char="–"/>
            </a:pPr>
            <a:r>
              <a:rPr lang="en-AU" sz="1500" dirty="0" smtClean="0"/>
              <a:t>‘other economic flows’ are essentially book entries and do not affect the fiscal balance</a:t>
            </a:r>
          </a:p>
          <a:p>
            <a:pPr>
              <a:buNone/>
            </a:pPr>
            <a:endParaRPr lang="en-A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88641"/>
            <a:ext cx="8640960" cy="5616624"/>
          </a:xfrm>
        </p:spPr>
        <p:txBody>
          <a:bodyPr>
            <a:normAutofit/>
          </a:bodyPr>
          <a:lstStyle/>
          <a:p>
            <a:pPr>
              <a:buNone/>
            </a:pPr>
            <a:r>
              <a:rPr lang="en-AU" sz="2200" b="1" dirty="0" smtClean="0">
                <a:solidFill>
                  <a:schemeClr val="tx1">
                    <a:lumMod val="65000"/>
                    <a:lumOff val="35000"/>
                  </a:schemeClr>
                </a:solidFill>
              </a:rPr>
              <a:t>1.3 Budget aggregates</a:t>
            </a:r>
          </a:p>
          <a:p>
            <a:pPr>
              <a:buNone/>
            </a:pPr>
            <a:endParaRPr lang="en-AU" sz="1600" dirty="0" smtClean="0"/>
          </a:p>
          <a:p>
            <a:pPr>
              <a:buNone/>
            </a:pPr>
            <a:r>
              <a:rPr lang="en-AU" sz="1500" dirty="0" smtClean="0"/>
              <a:t>The Budget aggregates are</a:t>
            </a:r>
            <a:r>
              <a:rPr lang="en-AU" sz="1500" b="1" dirty="0" smtClean="0"/>
              <a:t> </a:t>
            </a:r>
            <a:r>
              <a:rPr lang="en-AU" sz="1500" dirty="0" smtClean="0"/>
              <a:t>the underlying cash balance and the fiscal balance</a:t>
            </a:r>
          </a:p>
          <a:p>
            <a:pPr>
              <a:buNone/>
            </a:pPr>
            <a:endParaRPr lang="en-AU" sz="1500" dirty="0" smtClean="0"/>
          </a:p>
          <a:p>
            <a:pPr lvl="2" indent="-360000">
              <a:buFont typeface="Wingdings" pitchFamily="2" charset="2"/>
              <a:buChar char="§"/>
            </a:pPr>
            <a:r>
              <a:rPr lang="en-AU" sz="1500" dirty="0" smtClean="0"/>
              <a:t> they appear in statement 1 of Budget Paper No. 1</a:t>
            </a:r>
          </a:p>
          <a:p>
            <a:pPr lvl="2">
              <a:buNone/>
            </a:pPr>
            <a:endParaRPr lang="en-AU" sz="2000" dirty="0" smtClean="0"/>
          </a:p>
          <a:p>
            <a:pPr lvl="2">
              <a:buNone/>
            </a:pPr>
            <a:endParaRPr lang="en-AU" sz="2000" dirty="0" smtClean="0"/>
          </a:p>
          <a:p>
            <a:pPr lvl="2">
              <a:buNone/>
            </a:pPr>
            <a:endParaRPr lang="en-AU" sz="2000" dirty="0" smtClean="0"/>
          </a:p>
          <a:p>
            <a:pPr lvl="2">
              <a:buNone/>
            </a:pPr>
            <a:endParaRPr lang="en-AU" sz="2000" dirty="0" smtClean="0"/>
          </a:p>
          <a:p>
            <a:pPr lvl="2">
              <a:buNone/>
            </a:pPr>
            <a:endParaRPr lang="en-AU" sz="2000" dirty="0" smtClean="0"/>
          </a:p>
          <a:p>
            <a:pPr marL="0" indent="0">
              <a:buNone/>
            </a:pPr>
            <a:endParaRPr lang="en-AU" sz="2200" dirty="0" smtClean="0"/>
          </a:p>
          <a:p>
            <a:pPr marL="0" indent="0">
              <a:buNone/>
            </a:pPr>
            <a:r>
              <a:rPr lang="en-AU" sz="1500" dirty="0" smtClean="0"/>
              <a:t>Note that in addition to the dollar amounts (billions), the aggregates are expressed as a percentage of gross domestic product (GDP)</a:t>
            </a:r>
          </a:p>
          <a:p>
            <a:pPr lvl="2" indent="-360000">
              <a:buFont typeface="Wingdings" pitchFamily="2" charset="2"/>
              <a:buChar char="§"/>
            </a:pPr>
            <a:r>
              <a:rPr lang="en-AU" sz="1500" dirty="0" smtClean="0"/>
              <a:t>the budget outcome expressed as a percentage of GDP is often the more relevant concept in discussions of the Budget than the size of the Budget outcome in dollar terms</a:t>
            </a:r>
          </a:p>
          <a:p>
            <a:pPr marL="0" indent="0">
              <a:buNone/>
            </a:pPr>
            <a:endParaRPr lang="en-AU" sz="1500" b="1" dirty="0" smtClean="0"/>
          </a:p>
          <a:p>
            <a:pPr marL="0" indent="0">
              <a:buNone/>
            </a:pPr>
            <a:r>
              <a:rPr lang="en-AU" sz="1500" b="1" dirty="0" smtClean="0"/>
              <a:t>NOTE: </a:t>
            </a:r>
            <a:r>
              <a:rPr lang="en-AU" sz="1500" dirty="0" smtClean="0"/>
              <a:t>you can find an</a:t>
            </a:r>
            <a:r>
              <a:rPr lang="en-AU" sz="1500" b="1" dirty="0" smtClean="0"/>
              <a:t> historical series </a:t>
            </a:r>
            <a:r>
              <a:rPr lang="en-AU" sz="1500" dirty="0" smtClean="0"/>
              <a:t>of the</a:t>
            </a:r>
            <a:r>
              <a:rPr lang="en-AU" sz="1500" b="1" dirty="0" smtClean="0"/>
              <a:t> </a:t>
            </a:r>
            <a:r>
              <a:rPr lang="en-AU" sz="1500" dirty="0" smtClean="0"/>
              <a:t>underlying cash balance in dollar terms and as a percentage of GDP in statement 10 of Budget Paper No. 1 (goes back to 1970-71)</a:t>
            </a:r>
          </a:p>
          <a:p>
            <a:pPr lvl="2">
              <a:buNone/>
            </a:pPr>
            <a:endParaRPr lang="en-AU" sz="2000" dirty="0" smtClean="0"/>
          </a:p>
          <a:p>
            <a:pPr>
              <a:buNone/>
            </a:pPr>
            <a:endParaRPr lang="en-AU" dirty="0"/>
          </a:p>
        </p:txBody>
      </p:sp>
      <p:pic>
        <p:nvPicPr>
          <p:cNvPr id="4" name="Picture 3" descr="Table 1: Budget aggregates"/>
          <p:cNvPicPr/>
          <p:nvPr/>
        </p:nvPicPr>
        <p:blipFill>
          <a:blip r:embed="rId2" cstate="print"/>
          <a:srcRect/>
          <a:stretch>
            <a:fillRect/>
          </a:stretch>
        </p:blipFill>
        <p:spPr bwMode="auto">
          <a:xfrm>
            <a:off x="971600" y="2060848"/>
            <a:ext cx="6480720" cy="115212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568952" cy="5822107"/>
          </a:xfrm>
        </p:spPr>
        <p:txBody>
          <a:bodyPr>
            <a:normAutofit/>
          </a:bodyPr>
          <a:lstStyle/>
          <a:p>
            <a:pPr>
              <a:buNone/>
            </a:pPr>
            <a:r>
              <a:rPr lang="en-AU" sz="2200" b="1" dirty="0" smtClean="0">
                <a:solidFill>
                  <a:schemeClr val="tx1">
                    <a:lumMod val="65000"/>
                    <a:lumOff val="35000"/>
                  </a:schemeClr>
                </a:solidFill>
              </a:rPr>
              <a:t>1.4 Other Budget concepts</a:t>
            </a:r>
          </a:p>
          <a:p>
            <a:pPr marL="0" indent="0">
              <a:buNone/>
            </a:pPr>
            <a:endParaRPr lang="en-AU" sz="1800" dirty="0" smtClean="0"/>
          </a:p>
          <a:p>
            <a:pPr marL="0" indent="0">
              <a:buNone/>
            </a:pPr>
            <a:r>
              <a:rPr lang="en-AU" sz="1500" dirty="0" smtClean="0"/>
              <a:t>There are two other concepts that you may encounter in discussions of the Budget</a:t>
            </a:r>
          </a:p>
          <a:p>
            <a:pPr lvl="2" indent="-360000">
              <a:buFont typeface="Wingdings" pitchFamily="2" charset="2"/>
              <a:buChar char="§"/>
            </a:pPr>
            <a:r>
              <a:rPr lang="en-AU" sz="1500" dirty="0" smtClean="0"/>
              <a:t>structural deficit and </a:t>
            </a:r>
          </a:p>
          <a:p>
            <a:pPr lvl="2" indent="-360000">
              <a:buFont typeface="Wingdings" pitchFamily="2" charset="2"/>
              <a:buChar char="§"/>
            </a:pPr>
            <a:r>
              <a:rPr lang="en-AU" sz="1500" dirty="0" smtClean="0"/>
              <a:t>cyclical deficit</a:t>
            </a:r>
          </a:p>
          <a:p>
            <a:pPr marL="0" indent="0">
              <a:buNone/>
            </a:pPr>
            <a:endParaRPr lang="en-AU" sz="1500" dirty="0" smtClean="0"/>
          </a:p>
          <a:p>
            <a:pPr marL="0" indent="0">
              <a:buNone/>
            </a:pPr>
            <a:r>
              <a:rPr lang="en-AU" sz="1500" dirty="0" smtClean="0"/>
              <a:t>The reason I mention these two concepts is because some advocate eliminating the structural deficit as a policy objective</a:t>
            </a:r>
          </a:p>
          <a:p>
            <a:pPr marL="0" indent="0">
              <a:buNone/>
            </a:pPr>
            <a:endParaRPr lang="en-AU" sz="1500" dirty="0" smtClean="0"/>
          </a:p>
          <a:p>
            <a:pPr marL="0" indent="0">
              <a:buNone/>
            </a:pPr>
            <a:r>
              <a:rPr lang="en-AU" sz="1500" dirty="0" smtClean="0"/>
              <a:t>The structural component of the Budget is driven by policy decisions (discretionary fiscal policy)</a:t>
            </a:r>
          </a:p>
          <a:p>
            <a:pPr lvl="2" indent="-360000">
              <a:buFont typeface="Wingdings" pitchFamily="2" charset="2"/>
              <a:buChar char="§"/>
            </a:pPr>
            <a:r>
              <a:rPr lang="en-AU" sz="1500" dirty="0" smtClean="0"/>
              <a:t>example of structural measure is the mining tax</a:t>
            </a:r>
          </a:p>
          <a:p>
            <a:pPr marL="0" indent="0">
              <a:buNone/>
            </a:pPr>
            <a:endParaRPr lang="en-AU" sz="1500" dirty="0" smtClean="0"/>
          </a:p>
          <a:p>
            <a:pPr marL="0" indent="0">
              <a:buNone/>
            </a:pPr>
            <a:r>
              <a:rPr lang="en-AU" sz="1500" dirty="0" smtClean="0"/>
              <a:t>The cyclical component of the budget is driven by fluctuations in economic activity</a:t>
            </a:r>
          </a:p>
          <a:p>
            <a:pPr lvl="2" indent="-360000">
              <a:buFont typeface="Wingdings" pitchFamily="2" charset="2"/>
              <a:buChar char="§"/>
            </a:pPr>
            <a:r>
              <a:rPr lang="en-AU" sz="1500" dirty="0" smtClean="0"/>
              <a:t>fluctuations affect revenues and expenses</a:t>
            </a:r>
          </a:p>
          <a:p>
            <a:pPr lvl="3" indent="-360000">
              <a:buFont typeface="Calibri" pitchFamily="34" charset="0"/>
              <a:buChar char="–"/>
            </a:pPr>
            <a:r>
              <a:rPr lang="en-AU" sz="1500" dirty="0" smtClean="0"/>
              <a:t>revenue: for example, income and company tax revenue</a:t>
            </a:r>
          </a:p>
          <a:p>
            <a:pPr lvl="3" indent="-360000">
              <a:buFont typeface="Calibri" pitchFamily="34" charset="0"/>
              <a:buChar char="–"/>
            </a:pPr>
            <a:r>
              <a:rPr lang="en-AU" sz="1500" dirty="0" smtClean="0"/>
              <a:t>expenses: for example, social security expenses (for example, unemployment benefits) </a:t>
            </a:r>
          </a:p>
          <a:p>
            <a:endParaRPr lang="en-A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9"/>
            <a:ext cx="8229600" cy="5184576"/>
          </a:xfrm>
        </p:spPr>
        <p:txBody>
          <a:bodyPr>
            <a:normAutofit/>
          </a:bodyPr>
          <a:lstStyle/>
          <a:p>
            <a:pPr marL="0" indent="0">
              <a:buNone/>
            </a:pPr>
            <a:endParaRPr lang="en-AU" sz="2000" dirty="0" smtClean="0"/>
          </a:p>
          <a:p>
            <a:pPr marL="0" indent="0">
              <a:buNone/>
            </a:pPr>
            <a:r>
              <a:rPr lang="en-AU" sz="1500" dirty="0" smtClean="0"/>
              <a:t>Note that you can have situation where the Budget is in structural deficit but still be in surplus (as measured by the underlying cash balance and the fiscal balance) because the cyclical effect of increasing revenues more than offsets the structural deficit</a:t>
            </a:r>
          </a:p>
          <a:p>
            <a:pPr marL="0" indent="0">
              <a:buNone/>
            </a:pPr>
            <a:endParaRPr lang="en-AU" sz="1500" dirty="0" smtClean="0"/>
          </a:p>
          <a:p>
            <a:pPr marL="0" indent="0">
              <a:buNone/>
            </a:pPr>
            <a:r>
              <a:rPr lang="en-AU" sz="1500" dirty="0" smtClean="0"/>
              <a:t>The Budget Paper No. 1 normally does not include measures of the structural and cyclical components of a budget outcome</a:t>
            </a:r>
          </a:p>
          <a:p>
            <a:pPr marL="0" indent="0">
              <a:buNone/>
            </a:pPr>
            <a:endParaRPr lang="en-AU" sz="1500" dirty="0" smtClean="0"/>
          </a:p>
          <a:p>
            <a:pPr lvl="2" indent="-360000">
              <a:buFont typeface="Wingdings" pitchFamily="2" charset="2"/>
              <a:buChar char="§"/>
            </a:pPr>
            <a:r>
              <a:rPr lang="en-AU" sz="1500" dirty="0" smtClean="0">
                <a:solidFill>
                  <a:schemeClr val="tx1">
                    <a:lumMod val="75000"/>
                    <a:lumOff val="25000"/>
                  </a:schemeClr>
                </a:solidFill>
              </a:rPr>
              <a:t>but statement 4 of Budget paper No. 1 for 2009-10 did</a:t>
            </a:r>
          </a:p>
          <a:p>
            <a:pPr marL="0" indent="0">
              <a:buNone/>
            </a:pPr>
            <a:endParaRPr lang="en-AU" sz="1500" dirty="0" smtClean="0"/>
          </a:p>
          <a:p>
            <a:pPr marL="0" indent="0">
              <a:buNone/>
            </a:pPr>
            <a:endParaRPr lang="en-AU" sz="1500" dirty="0" smtClean="0"/>
          </a:p>
          <a:p>
            <a:pPr marL="0" indent="0">
              <a:buNone/>
            </a:pPr>
            <a:r>
              <a:rPr lang="en-AU" sz="1500" dirty="0" smtClean="0"/>
              <a:t>Problem: inherently very difficult to estimate the two components</a:t>
            </a:r>
          </a:p>
          <a:p>
            <a:endParaRPr lang="en-A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52737"/>
            <a:ext cx="7772400" cy="1512167"/>
          </a:xfrm>
        </p:spPr>
        <p:txBody>
          <a:bodyPr>
            <a:normAutofit/>
          </a:bodyPr>
          <a:lstStyle/>
          <a:p>
            <a:r>
              <a:rPr lang="en-AU" sz="4000" b="1" dirty="0" smtClean="0"/>
              <a:t>Finding Budget Information</a:t>
            </a:r>
            <a:endParaRPr lang="en-AU" sz="4000" b="1" dirty="0"/>
          </a:p>
        </p:txBody>
      </p:sp>
      <p:sp>
        <p:nvSpPr>
          <p:cNvPr id="3" name="Subtitle 2"/>
          <p:cNvSpPr>
            <a:spLocks noGrp="1"/>
          </p:cNvSpPr>
          <p:nvPr>
            <p:ph type="subTitle" idx="1"/>
          </p:nvPr>
        </p:nvSpPr>
        <p:spPr>
          <a:xfrm>
            <a:off x="1371600" y="2852936"/>
            <a:ext cx="6400800" cy="1944216"/>
          </a:xfrm>
        </p:spPr>
        <p:txBody>
          <a:bodyPr/>
          <a:lstStyle/>
          <a:p>
            <a:r>
              <a:rPr lang="en-AU" dirty="0" smtClean="0"/>
              <a:t>Richard Webb</a:t>
            </a:r>
          </a:p>
          <a:p>
            <a:r>
              <a:rPr lang="en-AU" dirty="0" smtClean="0"/>
              <a:t>Senior Researcher, Economics Section</a:t>
            </a:r>
          </a:p>
          <a:p>
            <a:r>
              <a:rPr lang="en-AU" dirty="0" smtClean="0"/>
              <a:t>Parliamentary Library</a:t>
            </a:r>
            <a:endParaRPr lang="en-A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0649"/>
            <a:ext cx="8352928" cy="5544616"/>
          </a:xfrm>
        </p:spPr>
        <p:txBody>
          <a:bodyPr>
            <a:normAutofit/>
          </a:bodyPr>
          <a:lstStyle/>
          <a:p>
            <a:pPr>
              <a:buNone/>
            </a:pPr>
            <a:r>
              <a:rPr lang="en-AU" sz="2600" b="1" dirty="0" smtClean="0">
                <a:solidFill>
                  <a:schemeClr val="tx1"/>
                </a:solidFill>
              </a:rPr>
              <a:t>2. Finding Budget information</a:t>
            </a:r>
          </a:p>
          <a:p>
            <a:pPr>
              <a:buNone/>
            </a:pPr>
            <a:endParaRPr lang="en-AU" sz="1500" dirty="0" smtClean="0"/>
          </a:p>
          <a:p>
            <a:pPr>
              <a:buNone/>
            </a:pPr>
            <a:r>
              <a:rPr lang="en-AU" sz="1500" dirty="0" smtClean="0"/>
              <a:t>The Budget speech</a:t>
            </a:r>
          </a:p>
          <a:p>
            <a:pPr>
              <a:buNone/>
            </a:pPr>
            <a:endParaRPr lang="en-AU" sz="1500" dirty="0" smtClean="0"/>
          </a:p>
          <a:p>
            <a:pPr>
              <a:buNone/>
            </a:pPr>
            <a:r>
              <a:rPr lang="en-AU" sz="1500" dirty="0" smtClean="0"/>
              <a:t>The Budget overview</a:t>
            </a:r>
          </a:p>
          <a:p>
            <a:pPr>
              <a:buNone/>
            </a:pPr>
            <a:endParaRPr lang="en-AU" sz="1500" dirty="0" smtClean="0"/>
          </a:p>
          <a:p>
            <a:pPr>
              <a:buNone/>
            </a:pPr>
            <a:r>
              <a:rPr lang="en-AU" sz="1500" dirty="0" smtClean="0"/>
              <a:t>The Budget Papers</a:t>
            </a:r>
          </a:p>
          <a:p>
            <a:pPr lvl="2" indent="-360000">
              <a:buFont typeface="Wingdings" pitchFamily="2" charset="2"/>
              <a:buChar char="§"/>
            </a:pPr>
            <a:r>
              <a:rPr lang="en-AU" sz="1500" dirty="0" smtClean="0">
                <a:solidFill>
                  <a:schemeClr val="tx1">
                    <a:lumMod val="75000"/>
                    <a:lumOff val="25000"/>
                  </a:schemeClr>
                </a:solidFill>
              </a:rPr>
              <a:t>BP1:  Budget Strategy and Outlook</a:t>
            </a:r>
          </a:p>
          <a:p>
            <a:pPr lvl="2" indent="-360000">
              <a:buFont typeface="Wingdings" pitchFamily="2" charset="2"/>
              <a:buChar char="§"/>
            </a:pPr>
            <a:r>
              <a:rPr lang="en-AU" sz="1500" dirty="0" smtClean="0">
                <a:solidFill>
                  <a:schemeClr val="tx1">
                    <a:lumMod val="75000"/>
                    <a:lumOff val="25000"/>
                  </a:schemeClr>
                </a:solidFill>
              </a:rPr>
              <a:t>BP2:  Budget Measures</a:t>
            </a:r>
          </a:p>
          <a:p>
            <a:pPr lvl="2" indent="-360000">
              <a:buFont typeface="Wingdings" pitchFamily="2" charset="2"/>
              <a:buChar char="§"/>
            </a:pPr>
            <a:r>
              <a:rPr lang="en-AU" sz="1500" dirty="0" smtClean="0">
                <a:solidFill>
                  <a:schemeClr val="tx1">
                    <a:lumMod val="75000"/>
                    <a:lumOff val="25000"/>
                  </a:schemeClr>
                </a:solidFill>
              </a:rPr>
              <a:t>BP3:  Australia’s Federal Relations</a:t>
            </a:r>
          </a:p>
          <a:p>
            <a:pPr lvl="2" indent="-360000">
              <a:buFont typeface="Wingdings" pitchFamily="2" charset="2"/>
              <a:buChar char="§"/>
            </a:pPr>
            <a:r>
              <a:rPr lang="en-AU" sz="1500" dirty="0" smtClean="0">
                <a:solidFill>
                  <a:schemeClr val="tx1">
                    <a:lumMod val="75000"/>
                    <a:lumOff val="25000"/>
                  </a:schemeClr>
                </a:solidFill>
              </a:rPr>
              <a:t>BP4:  Agency Resourcing</a:t>
            </a:r>
          </a:p>
          <a:p>
            <a:pPr>
              <a:buNone/>
            </a:pPr>
            <a:endParaRPr lang="en-AU" sz="1500" dirty="0" smtClean="0"/>
          </a:p>
          <a:p>
            <a:pPr>
              <a:buNone/>
            </a:pPr>
            <a:r>
              <a:rPr lang="en-AU" sz="1500" dirty="0" smtClean="0"/>
              <a:t>Portfolio Budget Statements</a:t>
            </a:r>
          </a:p>
          <a:p>
            <a:pPr lvl="2" indent="-360000">
              <a:buFont typeface="Wingdings" pitchFamily="2" charset="2"/>
              <a:buChar char="§"/>
            </a:pPr>
            <a:r>
              <a:rPr lang="en-AU" sz="1500" dirty="0" smtClean="0">
                <a:solidFill>
                  <a:schemeClr val="tx1">
                    <a:lumMod val="75000"/>
                    <a:lumOff val="25000"/>
                  </a:schemeClr>
                </a:solidFill>
              </a:rPr>
              <a:t>main source of information on agency funding and activities</a:t>
            </a:r>
          </a:p>
          <a:p>
            <a:pPr>
              <a:buNone/>
            </a:pPr>
            <a:endParaRPr lang="en-AU" sz="1500" dirty="0" smtClean="0"/>
          </a:p>
          <a:p>
            <a:pPr>
              <a:buNone/>
            </a:pPr>
            <a:r>
              <a:rPr lang="en-AU" sz="1500" dirty="0" smtClean="0"/>
              <a:t>Other sources</a:t>
            </a:r>
          </a:p>
          <a:p>
            <a:pPr lvl="2" indent="-360000">
              <a:buFont typeface="Wingdings" pitchFamily="2" charset="2"/>
              <a:buChar char="§"/>
            </a:pPr>
            <a:r>
              <a:rPr lang="en-AU" sz="1500" dirty="0" smtClean="0">
                <a:solidFill>
                  <a:schemeClr val="tx1">
                    <a:lumMod val="75000"/>
                    <a:lumOff val="25000"/>
                  </a:schemeClr>
                </a:solidFill>
              </a:rPr>
              <a:t>ministerial press releases and media kits</a:t>
            </a:r>
          </a:p>
          <a:p>
            <a:endParaRPr lang="en-AU"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9"/>
            <a:ext cx="8640960" cy="5472607"/>
          </a:xfrm>
        </p:spPr>
        <p:txBody>
          <a:bodyPr>
            <a:normAutofit fontScale="40000" lnSpcReduction="20000"/>
          </a:bodyPr>
          <a:lstStyle/>
          <a:p>
            <a:pPr>
              <a:buNone/>
            </a:pPr>
            <a:r>
              <a:rPr lang="en-AU" sz="5500" b="1" dirty="0" smtClean="0">
                <a:solidFill>
                  <a:schemeClr val="tx1">
                    <a:lumMod val="65000"/>
                    <a:lumOff val="35000"/>
                  </a:schemeClr>
                </a:solidFill>
              </a:rPr>
              <a:t>2.1 Budget papers</a:t>
            </a:r>
          </a:p>
          <a:p>
            <a:pPr>
              <a:buNone/>
            </a:pPr>
            <a:endParaRPr lang="en-AU" sz="3800" b="1" dirty="0" smtClean="0"/>
          </a:p>
          <a:p>
            <a:pPr>
              <a:buNone/>
            </a:pPr>
            <a:r>
              <a:rPr lang="en-AU" sz="4300" b="1" dirty="0" smtClean="0"/>
              <a:t>Budget Paper No. 1: Budget strategy and outlook</a:t>
            </a:r>
          </a:p>
          <a:p>
            <a:pPr>
              <a:buNone/>
            </a:pPr>
            <a:r>
              <a:rPr lang="en-AU" sz="3800" dirty="0" smtClean="0"/>
              <a:t>Contains 10 statements</a:t>
            </a:r>
          </a:p>
          <a:p>
            <a:pPr lvl="2" indent="-360000">
              <a:buFont typeface="Wingdings" pitchFamily="2" charset="2"/>
              <a:buChar char="§"/>
            </a:pPr>
            <a:r>
              <a:rPr lang="en-AU" sz="3800" dirty="0" smtClean="0"/>
              <a:t>statement 1: budget overview</a:t>
            </a:r>
          </a:p>
          <a:p>
            <a:pPr lvl="2" indent="-360000">
              <a:buFont typeface="Wingdings" pitchFamily="2" charset="2"/>
              <a:buChar char="§"/>
            </a:pPr>
            <a:r>
              <a:rPr lang="en-AU" sz="3800" smtClean="0"/>
              <a:t>statement 2: </a:t>
            </a:r>
            <a:r>
              <a:rPr lang="en-AU" sz="3800" dirty="0" smtClean="0"/>
              <a:t>economic outlook </a:t>
            </a:r>
          </a:p>
          <a:p>
            <a:pPr lvl="2" indent="-360000">
              <a:buFont typeface="Wingdings" pitchFamily="2" charset="2"/>
              <a:buChar char="§"/>
            </a:pPr>
            <a:r>
              <a:rPr lang="en-AU" sz="3800" dirty="0" smtClean="0"/>
              <a:t>statement 3: fiscal strategy and outlook </a:t>
            </a:r>
          </a:p>
          <a:p>
            <a:pPr lvl="2" indent="-360000">
              <a:buFont typeface="Wingdings" pitchFamily="2" charset="2"/>
              <a:buChar char="§"/>
            </a:pPr>
            <a:r>
              <a:rPr lang="en-AU" sz="3800" dirty="0" smtClean="0"/>
              <a:t>statement 4: topic differs from year to year</a:t>
            </a:r>
          </a:p>
          <a:p>
            <a:pPr lvl="2" indent="-360000">
              <a:buFont typeface="Wingdings" pitchFamily="2" charset="2"/>
              <a:buChar char="§"/>
            </a:pPr>
            <a:r>
              <a:rPr lang="en-AU" sz="3800" dirty="0" smtClean="0"/>
              <a:t>statement 5: revenue</a:t>
            </a:r>
          </a:p>
          <a:p>
            <a:pPr lvl="2" indent="-360000">
              <a:buFont typeface="Wingdings" pitchFamily="2" charset="2"/>
              <a:buChar char="§"/>
            </a:pPr>
            <a:r>
              <a:rPr lang="en-AU" sz="3800" dirty="0" smtClean="0"/>
              <a:t>statement 6: expenses and net capital investment</a:t>
            </a:r>
          </a:p>
          <a:p>
            <a:pPr lvl="2" indent="-360000">
              <a:buFont typeface="Wingdings" pitchFamily="2" charset="2"/>
              <a:buChar char="§"/>
            </a:pPr>
            <a:r>
              <a:rPr lang="en-AU" sz="3800" dirty="0" smtClean="0"/>
              <a:t>statement 7: asset and liability management</a:t>
            </a:r>
          </a:p>
          <a:p>
            <a:pPr lvl="2" indent="-360000">
              <a:buFont typeface="Wingdings" pitchFamily="2" charset="2"/>
              <a:buChar char="§"/>
            </a:pPr>
            <a:r>
              <a:rPr lang="en-AU" sz="3800" dirty="0" smtClean="0"/>
              <a:t>statement 8: statement of risks</a:t>
            </a:r>
          </a:p>
          <a:p>
            <a:pPr lvl="2" indent="-360000">
              <a:buFont typeface="Wingdings" pitchFamily="2" charset="2"/>
              <a:buChar char="§"/>
            </a:pPr>
            <a:r>
              <a:rPr lang="en-AU" sz="3800" dirty="0" smtClean="0"/>
              <a:t>statement 9: budget financial statements</a:t>
            </a:r>
          </a:p>
          <a:p>
            <a:pPr lvl="2" indent="-360000">
              <a:buFont typeface="Wingdings" pitchFamily="2" charset="2"/>
              <a:buChar char="§"/>
            </a:pPr>
            <a:r>
              <a:rPr lang="en-AU" sz="3800" dirty="0" smtClean="0"/>
              <a:t>statement 10: historical Australian government data</a:t>
            </a:r>
          </a:p>
          <a:p>
            <a:pPr marL="0" indent="0">
              <a:buNone/>
            </a:pPr>
            <a:endParaRPr lang="en-AU" sz="3800" dirty="0" smtClean="0"/>
          </a:p>
          <a:p>
            <a:pPr marL="0" indent="0">
              <a:buNone/>
            </a:pPr>
            <a:r>
              <a:rPr lang="en-AU" sz="3800" dirty="0" smtClean="0"/>
              <a:t>Will look at only a few of these (based on experience of requests that the Library receives)</a:t>
            </a:r>
          </a:p>
          <a:p>
            <a:pPr>
              <a:buNone/>
            </a:pPr>
            <a:endParaRPr lang="en-AU" sz="3800" b="1" dirty="0" smtClean="0"/>
          </a:p>
          <a:p>
            <a:pPr>
              <a:buNone/>
            </a:pPr>
            <a:r>
              <a:rPr lang="en-AU" sz="4300" b="1" dirty="0" smtClean="0"/>
              <a:t>Statement 5: revenue</a:t>
            </a:r>
          </a:p>
          <a:p>
            <a:pPr marL="0" indent="0">
              <a:buNone/>
            </a:pPr>
            <a:endParaRPr lang="en-AU" sz="3800" dirty="0" smtClean="0"/>
          </a:p>
          <a:p>
            <a:pPr marL="0" indent="0">
              <a:buNone/>
            </a:pPr>
            <a:r>
              <a:rPr lang="en-AU" sz="3800" dirty="0" smtClean="0"/>
              <a:t>Main suggestion: look at the appendices especially Appendix A which contains details of revenue classified by source</a:t>
            </a:r>
          </a:p>
          <a:p>
            <a:pPr marL="0" indent="0">
              <a:buNone/>
            </a:pPr>
            <a:endParaRPr lang="en-AU" sz="3800" dirty="0" smtClean="0"/>
          </a:p>
          <a:p>
            <a:pPr marL="0" indent="0">
              <a:buNone/>
            </a:pPr>
            <a:r>
              <a:rPr lang="en-AU" sz="3800" dirty="0" smtClean="0"/>
              <a:t>The following table is accrual revenue  </a:t>
            </a:r>
          </a:p>
          <a:p>
            <a:pPr>
              <a:buNone/>
            </a:pPr>
            <a:endParaRPr lang="en-AU"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able A1: Australian Government general government (accrual) revenue"/>
          <p:cNvPicPr>
            <a:picLocks noGrp="1"/>
          </p:cNvPicPr>
          <p:nvPr>
            <p:ph idx="1"/>
          </p:nvPr>
        </p:nvPicPr>
        <p:blipFill>
          <a:blip r:embed="rId2" cstate="print"/>
          <a:srcRect/>
          <a:stretch>
            <a:fillRect/>
          </a:stretch>
        </p:blipFill>
        <p:spPr bwMode="auto">
          <a:xfrm>
            <a:off x="971600" y="116632"/>
            <a:ext cx="5688632" cy="56886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16632"/>
            <a:ext cx="8445624" cy="5688632"/>
          </a:xfrm>
        </p:spPr>
        <p:txBody>
          <a:bodyPr>
            <a:normAutofit fontScale="25000" lnSpcReduction="20000"/>
          </a:bodyPr>
          <a:lstStyle/>
          <a:p>
            <a:pPr>
              <a:buNone/>
            </a:pPr>
            <a:r>
              <a:rPr lang="en-AU" sz="6800" b="1" dirty="0" smtClean="0"/>
              <a:t>Statement 6: Expenses and Net Capital Investment</a:t>
            </a:r>
          </a:p>
          <a:p>
            <a:pPr>
              <a:buNone/>
            </a:pPr>
            <a:endParaRPr lang="en-AU" sz="6000" dirty="0" smtClean="0"/>
          </a:p>
          <a:p>
            <a:pPr>
              <a:buNone/>
            </a:pPr>
            <a:r>
              <a:rPr lang="en-AU" sz="6000" dirty="0" smtClean="0"/>
              <a:t>Statement 6 lists estimated expenses and net capital investment classified by function and sub-function</a:t>
            </a:r>
          </a:p>
          <a:p>
            <a:pPr>
              <a:buNone/>
            </a:pPr>
            <a:endParaRPr lang="en-AU" sz="6000" dirty="0" smtClean="0"/>
          </a:p>
          <a:p>
            <a:pPr>
              <a:buNone/>
            </a:pPr>
            <a:r>
              <a:rPr lang="en-AU" sz="6000" dirty="0" smtClean="0"/>
              <a:t>This is the contents page in Statement 6</a:t>
            </a:r>
          </a:p>
          <a:p>
            <a:pPr>
              <a:buNone/>
            </a:pPr>
            <a:endParaRPr lang="en-AU" sz="4000" b="1" dirty="0" smtClean="0"/>
          </a:p>
          <a:p>
            <a:pPr>
              <a:buNone/>
            </a:pPr>
            <a:r>
              <a:rPr lang="en-AU" sz="4000" b="1" dirty="0" smtClean="0"/>
              <a:t>Overview ..................................................................................................................... 6-3</a:t>
            </a:r>
            <a:endParaRPr lang="en-AU" sz="4000" dirty="0" smtClean="0"/>
          </a:p>
          <a:p>
            <a:pPr>
              <a:buNone/>
            </a:pPr>
            <a:r>
              <a:rPr lang="en-AU" sz="4000" b="1" dirty="0" smtClean="0"/>
              <a:t>General government sector expenses ..................................................................... 6-4</a:t>
            </a:r>
            <a:endParaRPr lang="en-AU" sz="4000" dirty="0" smtClean="0"/>
          </a:p>
          <a:p>
            <a:pPr>
              <a:buNone/>
            </a:pPr>
            <a:r>
              <a:rPr lang="en-AU" sz="4000" dirty="0" smtClean="0"/>
              <a:t>Reconciliation of expenses since the 2010-11 Budget ................................................ 6-4</a:t>
            </a:r>
          </a:p>
          <a:p>
            <a:pPr>
              <a:buNone/>
            </a:pPr>
            <a:r>
              <a:rPr lang="en-AU" sz="4000" dirty="0" smtClean="0"/>
              <a:t>Estimated expenses by function .................................................................................. 6-5</a:t>
            </a:r>
          </a:p>
          <a:p>
            <a:pPr>
              <a:buNone/>
            </a:pPr>
            <a:r>
              <a:rPr lang="en-AU" sz="4000" dirty="0" smtClean="0"/>
              <a:t>Major savings ............................................................................................................... 6-9</a:t>
            </a:r>
          </a:p>
          <a:p>
            <a:pPr>
              <a:buNone/>
            </a:pPr>
            <a:r>
              <a:rPr lang="en-AU" sz="4000" dirty="0" smtClean="0"/>
              <a:t>Program expenses ..................................................................................................... 6-10</a:t>
            </a:r>
          </a:p>
          <a:p>
            <a:pPr>
              <a:buNone/>
            </a:pPr>
            <a:r>
              <a:rPr lang="en-AU" sz="4000" dirty="0" smtClean="0"/>
              <a:t>General public services .............................................................................................. 6-12</a:t>
            </a:r>
          </a:p>
          <a:p>
            <a:pPr>
              <a:buNone/>
            </a:pPr>
            <a:r>
              <a:rPr lang="en-AU" sz="4000" dirty="0" smtClean="0"/>
              <a:t>Defence ...................................................................................................................... 6-15</a:t>
            </a:r>
          </a:p>
          <a:p>
            <a:pPr>
              <a:buNone/>
            </a:pPr>
            <a:r>
              <a:rPr lang="en-AU" sz="4000" dirty="0" smtClean="0"/>
              <a:t>Public order and safety .............................................................................................. 6-17</a:t>
            </a:r>
          </a:p>
          <a:p>
            <a:pPr>
              <a:buNone/>
            </a:pPr>
            <a:r>
              <a:rPr lang="en-AU" sz="4000" dirty="0" smtClean="0"/>
              <a:t>Education ................................................................................................................... 6-18</a:t>
            </a:r>
          </a:p>
          <a:p>
            <a:pPr>
              <a:buNone/>
            </a:pPr>
            <a:r>
              <a:rPr lang="en-AU" sz="4000" dirty="0" smtClean="0"/>
              <a:t>Health ......................................................................................................................... 6-21</a:t>
            </a:r>
          </a:p>
          <a:p>
            <a:pPr>
              <a:buNone/>
            </a:pPr>
            <a:r>
              <a:rPr lang="en-AU" sz="4000" dirty="0" smtClean="0"/>
              <a:t>Social security and welfare ........................................................................................ 6-26</a:t>
            </a:r>
          </a:p>
          <a:p>
            <a:pPr>
              <a:buNone/>
            </a:pPr>
            <a:r>
              <a:rPr lang="en-AU" sz="4000" dirty="0" smtClean="0"/>
              <a:t>Housing and community amenities ............................................................................ 6-31</a:t>
            </a:r>
          </a:p>
          <a:p>
            <a:pPr>
              <a:buNone/>
            </a:pPr>
            <a:r>
              <a:rPr lang="en-AU" sz="4000" dirty="0" smtClean="0"/>
              <a:t>Recreation and culture ............................................................................................... 6-33</a:t>
            </a:r>
          </a:p>
          <a:p>
            <a:pPr>
              <a:buNone/>
            </a:pPr>
            <a:r>
              <a:rPr lang="en-AU" sz="4000" dirty="0" smtClean="0"/>
              <a:t>Fuel and energy ......................................................................................................... 6-35</a:t>
            </a:r>
          </a:p>
          <a:p>
            <a:pPr>
              <a:buNone/>
            </a:pPr>
            <a:r>
              <a:rPr lang="en-AU" sz="4000" dirty="0" smtClean="0"/>
              <a:t>Agriculture, forestry and fishing .................................................................................. 6-37</a:t>
            </a:r>
          </a:p>
          <a:p>
            <a:pPr>
              <a:buNone/>
            </a:pPr>
            <a:r>
              <a:rPr lang="en-AU" sz="4000" dirty="0" smtClean="0"/>
              <a:t>Mining, manufacturing and construction .................................................................... 6-39</a:t>
            </a:r>
          </a:p>
          <a:p>
            <a:pPr>
              <a:buNone/>
            </a:pPr>
            <a:r>
              <a:rPr lang="en-AU" sz="4000" dirty="0" smtClean="0"/>
              <a:t>Transport and communication .................................................................................... 6-40</a:t>
            </a:r>
          </a:p>
          <a:p>
            <a:pPr>
              <a:buNone/>
            </a:pPr>
            <a:r>
              <a:rPr lang="en-AU" sz="4000" dirty="0" smtClean="0"/>
              <a:t>Other economic affairs ............................................................................................... 6-42</a:t>
            </a:r>
          </a:p>
          <a:p>
            <a:pPr>
              <a:buNone/>
            </a:pPr>
            <a:r>
              <a:rPr lang="en-AU" sz="4000" dirty="0" smtClean="0"/>
              <a:t>Other purposes ........................................................................................................... 6-44</a:t>
            </a:r>
          </a:p>
          <a:p>
            <a:pPr>
              <a:buNone/>
            </a:pPr>
            <a:r>
              <a:rPr lang="en-AU" sz="4000" b="1" dirty="0" smtClean="0"/>
              <a:t>General government net capital investment ......................................................... 6-46</a:t>
            </a:r>
            <a:endParaRPr lang="en-AU" sz="4000" dirty="0" smtClean="0"/>
          </a:p>
          <a:p>
            <a:pPr>
              <a:buNone/>
            </a:pPr>
            <a:r>
              <a:rPr lang="en-AU" sz="4000" dirty="0" smtClean="0"/>
              <a:t>Reconciliation of net capital investment since the 2010-11 Budget ........................... 6-46</a:t>
            </a:r>
          </a:p>
          <a:p>
            <a:pPr>
              <a:buNone/>
            </a:pPr>
            <a:r>
              <a:rPr lang="en-AU" sz="4000" dirty="0" smtClean="0"/>
              <a:t>Net capital investment estimates by function ............................................................. 6-48</a:t>
            </a:r>
          </a:p>
          <a:p>
            <a:pPr>
              <a:buNone/>
            </a:pPr>
            <a:r>
              <a:rPr lang="en-AU" sz="4000" dirty="0" smtClean="0"/>
              <a:t>Trends in Australian Government staffing .................................................................. 6-51</a:t>
            </a:r>
          </a:p>
          <a:p>
            <a:pPr>
              <a:buNone/>
            </a:pPr>
            <a:r>
              <a:rPr lang="en-AU" sz="4000" dirty="0" smtClean="0"/>
              <a:t>Appendix A: Expense by function and sub-function ................................................... 6-52</a:t>
            </a:r>
          </a:p>
          <a:p>
            <a:pPr>
              <a:buNone/>
            </a:pPr>
            <a:r>
              <a:rPr lang="en-AU" sz="4000" dirty="0" smtClean="0"/>
              <a:t>Appendix B: The Contingency Reserve ..................................................................... 6-55</a:t>
            </a:r>
          </a:p>
          <a:p>
            <a:pPr>
              <a:buNone/>
            </a:pPr>
            <a:r>
              <a:rPr lang="en-AU" sz="4000" dirty="0" smtClean="0"/>
              <a:t>Appendix C: Additional Agency Statistics .................................................................. 6-57</a:t>
            </a:r>
          </a:p>
          <a:p>
            <a:pPr>
              <a:buNone/>
            </a:pPr>
            <a:endParaRPr lang="en-AU"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229600" cy="5678091"/>
          </a:xfrm>
        </p:spPr>
        <p:txBody>
          <a:bodyPr/>
          <a:lstStyle/>
          <a:p>
            <a:pPr>
              <a:buNone/>
            </a:pPr>
            <a:r>
              <a:rPr lang="en-AU" sz="1500" dirty="0" smtClean="0"/>
              <a:t>The following are the tables for education expense sub-functions</a:t>
            </a:r>
          </a:p>
          <a:p>
            <a:pPr>
              <a:buNone/>
            </a:pPr>
            <a:endParaRPr lang="en-AU" sz="1500" b="1" dirty="0" smtClean="0"/>
          </a:p>
          <a:p>
            <a:pPr>
              <a:buNone/>
            </a:pPr>
            <a:r>
              <a:rPr lang="en-AU" sz="1500" b="1" dirty="0" smtClean="0"/>
              <a:t>Table 7: Summary of expenses — education</a:t>
            </a:r>
          </a:p>
          <a:p>
            <a:pPr>
              <a:buNone/>
            </a:pPr>
            <a:endParaRPr lang="en-AU" sz="1500" dirty="0" smtClean="0"/>
          </a:p>
          <a:p>
            <a:endParaRPr lang="en-AU" dirty="0"/>
          </a:p>
        </p:txBody>
      </p:sp>
      <p:pic>
        <p:nvPicPr>
          <p:cNvPr id="4" name="Picture 3" descr="Table 7: Summary of expenses — education"/>
          <p:cNvPicPr/>
          <p:nvPr/>
        </p:nvPicPr>
        <p:blipFill>
          <a:blip r:embed="rId2" cstate="print"/>
          <a:srcRect/>
          <a:stretch>
            <a:fillRect/>
          </a:stretch>
        </p:blipFill>
        <p:spPr bwMode="auto">
          <a:xfrm>
            <a:off x="539552" y="1484784"/>
            <a:ext cx="6552728" cy="33123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b="1" dirty="0" smtClean="0"/>
              <a:t>Fiscal policy is limited</a:t>
            </a:r>
            <a:endParaRPr lang="en-AU" sz="4000" b="1" dirty="0"/>
          </a:p>
        </p:txBody>
      </p:sp>
      <p:sp>
        <p:nvSpPr>
          <p:cNvPr id="3" name="Content Placeholder 2"/>
          <p:cNvSpPr>
            <a:spLocks noGrp="1"/>
          </p:cNvSpPr>
          <p:nvPr>
            <p:ph idx="1"/>
          </p:nvPr>
        </p:nvSpPr>
        <p:spPr>
          <a:xfrm>
            <a:off x="1331640" y="1556793"/>
            <a:ext cx="6696744" cy="4032448"/>
          </a:xfrm>
        </p:spPr>
        <p:txBody>
          <a:bodyPr/>
          <a:lstStyle/>
          <a:p>
            <a:pPr>
              <a:buFont typeface="Wingdings" pitchFamily="2" charset="2"/>
              <a:buChar char="§"/>
            </a:pPr>
            <a:r>
              <a:rPr lang="en-AU" sz="2000" dirty="0" smtClean="0"/>
              <a:t>Total Commonwealth spending in 2011-12 Budget:</a:t>
            </a:r>
          </a:p>
          <a:p>
            <a:pPr lvl="3" indent="-360000">
              <a:buFont typeface="Calibri" pitchFamily="34" charset="0"/>
              <a:buChar char="–"/>
            </a:pPr>
            <a:r>
              <a:rPr lang="en-AU" dirty="0" smtClean="0"/>
              <a:t>$366 billion</a:t>
            </a:r>
          </a:p>
          <a:p>
            <a:pPr>
              <a:buFont typeface="Wingdings" pitchFamily="2" charset="2"/>
              <a:buChar char="§"/>
            </a:pPr>
            <a:endParaRPr lang="en-AU" sz="2000" dirty="0" smtClean="0"/>
          </a:p>
          <a:p>
            <a:pPr>
              <a:buFont typeface="Wingdings" pitchFamily="2" charset="2"/>
              <a:buChar char="§"/>
            </a:pPr>
            <a:endParaRPr lang="en-AU" sz="2000" dirty="0" smtClean="0"/>
          </a:p>
          <a:p>
            <a:pPr>
              <a:buFont typeface="Wingdings" pitchFamily="2" charset="2"/>
              <a:buChar char="§"/>
            </a:pPr>
            <a:r>
              <a:rPr lang="en-AU" sz="2000" dirty="0" smtClean="0"/>
              <a:t>Increase in spending in 2011-12 Budget over 2011-12:</a:t>
            </a:r>
          </a:p>
          <a:p>
            <a:pPr lvl="3" indent="-360000">
              <a:buFont typeface="Calibri" pitchFamily="34" charset="0"/>
              <a:buChar char="–"/>
            </a:pPr>
            <a:r>
              <a:rPr lang="en-AU" dirty="0" smtClean="0"/>
              <a:t>$16 billion </a:t>
            </a:r>
          </a:p>
          <a:p>
            <a:pPr>
              <a:buFont typeface="Wingdings" pitchFamily="2" charset="2"/>
              <a:buChar char="§"/>
            </a:pPr>
            <a:endParaRPr lang="en-AU" sz="2000" dirty="0" smtClean="0"/>
          </a:p>
          <a:p>
            <a:pPr>
              <a:buFont typeface="Wingdings" pitchFamily="2" charset="2"/>
              <a:buChar char="§"/>
            </a:pPr>
            <a:endParaRPr lang="en-AU" sz="2000" dirty="0" smtClean="0"/>
          </a:p>
          <a:p>
            <a:pPr>
              <a:buFont typeface="Wingdings" pitchFamily="2" charset="2"/>
              <a:buChar char="§"/>
            </a:pPr>
            <a:r>
              <a:rPr lang="en-AU" sz="2000" dirty="0" smtClean="0"/>
              <a:t>Increase in revenue in 2011-12 Budget:</a:t>
            </a:r>
          </a:p>
          <a:p>
            <a:pPr lvl="3" indent="-360000">
              <a:buFont typeface="Calibri" pitchFamily="34" charset="0"/>
              <a:buChar char="–"/>
            </a:pPr>
            <a:r>
              <a:rPr lang="en-AU" dirty="0" smtClean="0"/>
              <a:t>$19 billion</a:t>
            </a:r>
          </a:p>
          <a:p>
            <a:endParaRPr lang="en-AU"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229600" cy="5534075"/>
          </a:xfrm>
        </p:spPr>
        <p:txBody>
          <a:bodyPr>
            <a:normAutofit/>
          </a:bodyPr>
          <a:lstStyle/>
          <a:p>
            <a:pPr>
              <a:buNone/>
            </a:pPr>
            <a:r>
              <a:rPr lang="en-AU" sz="1500" b="1" dirty="0" smtClean="0"/>
              <a:t>Table 7.1: Trends in the major components of vocational and other education </a:t>
            </a:r>
            <a:r>
              <a:rPr lang="en-AU" sz="1500" b="1" dirty="0" err="1" smtClean="0"/>
              <a:t>sub‑function</a:t>
            </a:r>
            <a:r>
              <a:rPr lang="en-AU" sz="1500" b="1" dirty="0" smtClean="0"/>
              <a:t> expenses</a:t>
            </a:r>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r>
              <a:rPr lang="en-AU" sz="1500" b="1" dirty="0" smtClean="0"/>
              <a:t>Table 7.2: Trends in the major components of student assistance </a:t>
            </a:r>
            <a:r>
              <a:rPr lang="en-AU" sz="1500" b="1" dirty="0" err="1" smtClean="0"/>
              <a:t>sub‑function</a:t>
            </a:r>
            <a:r>
              <a:rPr lang="en-AU" sz="1500" b="1" dirty="0" smtClean="0"/>
              <a:t> expe</a:t>
            </a:r>
            <a:r>
              <a:rPr lang="en-AU" sz="1600" b="1" dirty="0" smtClean="0"/>
              <a:t>nses</a:t>
            </a:r>
          </a:p>
          <a:p>
            <a:pPr>
              <a:buNone/>
            </a:pPr>
            <a:endParaRPr lang="en-AU" sz="1500" b="1" dirty="0" smtClean="0"/>
          </a:p>
          <a:p>
            <a:pPr>
              <a:buNone/>
            </a:pPr>
            <a:endParaRPr lang="en-AU" sz="1500" b="1" dirty="0" smtClean="0"/>
          </a:p>
          <a:p>
            <a:pPr>
              <a:buNone/>
            </a:pPr>
            <a:endParaRPr lang="en-AU" sz="1500" dirty="0"/>
          </a:p>
        </p:txBody>
      </p:sp>
      <p:pic>
        <p:nvPicPr>
          <p:cNvPr id="4" name="Picture 3" descr="Table 7.1: Trends in the major components of vocational and other education sub‑function expenses"/>
          <p:cNvPicPr/>
          <p:nvPr/>
        </p:nvPicPr>
        <p:blipFill>
          <a:blip r:embed="rId2" cstate="print"/>
          <a:srcRect/>
          <a:stretch>
            <a:fillRect/>
          </a:stretch>
        </p:blipFill>
        <p:spPr bwMode="auto">
          <a:xfrm>
            <a:off x="539552" y="1052736"/>
            <a:ext cx="6336704" cy="1800199"/>
          </a:xfrm>
          <a:prstGeom prst="rect">
            <a:avLst/>
          </a:prstGeom>
          <a:noFill/>
          <a:ln w="9525">
            <a:noFill/>
            <a:miter lim="800000"/>
            <a:headEnd/>
            <a:tailEnd/>
          </a:ln>
        </p:spPr>
      </p:pic>
      <p:pic>
        <p:nvPicPr>
          <p:cNvPr id="5" name="Picture 4" descr="Table 7.2: Trends in the major components of student assistance sub‑function expenses"/>
          <p:cNvPicPr/>
          <p:nvPr/>
        </p:nvPicPr>
        <p:blipFill>
          <a:blip r:embed="rId3" cstate="print"/>
          <a:srcRect/>
          <a:stretch>
            <a:fillRect/>
          </a:stretch>
        </p:blipFill>
        <p:spPr bwMode="auto">
          <a:xfrm>
            <a:off x="539552" y="3861048"/>
            <a:ext cx="6408712" cy="158417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229600" cy="5678091"/>
          </a:xfrm>
        </p:spPr>
        <p:txBody>
          <a:bodyPr>
            <a:normAutofit/>
          </a:bodyPr>
          <a:lstStyle/>
          <a:p>
            <a:pPr>
              <a:buNone/>
            </a:pPr>
            <a:r>
              <a:rPr lang="en-AU" sz="1500" dirty="0" smtClean="0">
                <a:solidFill>
                  <a:schemeClr val="tx1">
                    <a:lumMod val="65000"/>
                    <a:lumOff val="35000"/>
                  </a:schemeClr>
                </a:solidFill>
              </a:rPr>
              <a:t>Net capital investment</a:t>
            </a:r>
          </a:p>
          <a:p>
            <a:pPr>
              <a:buNone/>
            </a:pPr>
            <a:endParaRPr lang="en-AU" sz="1500" dirty="0" smtClean="0"/>
          </a:p>
          <a:p>
            <a:pPr>
              <a:buNone/>
            </a:pPr>
            <a:r>
              <a:rPr lang="en-AU" sz="1500" dirty="0" smtClean="0"/>
              <a:t>The Commonwealth invests relatively little for its own purposes</a:t>
            </a:r>
          </a:p>
          <a:p>
            <a:pPr lvl="2" indent="-360000">
              <a:buFont typeface="Wingdings" pitchFamily="2" charset="2"/>
              <a:buChar char="§"/>
            </a:pPr>
            <a:r>
              <a:rPr lang="en-AU" sz="1500" dirty="0" smtClean="0"/>
              <a:t>the main area of investment is defence</a:t>
            </a:r>
          </a:p>
          <a:p>
            <a:pPr>
              <a:buNone/>
            </a:pPr>
            <a:endParaRPr lang="en-AU" sz="1500" dirty="0" smtClean="0"/>
          </a:p>
          <a:p>
            <a:pPr>
              <a:buNone/>
            </a:pPr>
            <a:r>
              <a:rPr lang="en-AU" sz="1500" dirty="0" smtClean="0"/>
              <a:t>If newspaper articles are correct about cuts to defence expenditure, statement 6 is a good place to start</a:t>
            </a:r>
          </a:p>
          <a:p>
            <a:pPr lvl="2" indent="-360000">
              <a:buFont typeface="Wingdings" pitchFamily="2" charset="2"/>
              <a:buChar char="§"/>
            </a:pPr>
            <a:r>
              <a:rPr lang="en-AU" sz="1500" dirty="0" smtClean="0"/>
              <a:t>for more information, go to the Defence portfolio budget statement</a:t>
            </a:r>
          </a:p>
          <a:p>
            <a:pPr marL="0" indent="0">
              <a:buNone/>
            </a:pPr>
            <a:endParaRPr lang="en-AU" sz="1500" b="1" dirty="0" smtClean="0"/>
          </a:p>
          <a:p>
            <a:pPr marL="0" indent="0">
              <a:buNone/>
            </a:pPr>
            <a:r>
              <a:rPr lang="en-AU" sz="1500" b="1" dirty="0" smtClean="0"/>
              <a:t>Note</a:t>
            </a:r>
            <a:r>
              <a:rPr lang="en-AU" sz="1500" dirty="0" smtClean="0"/>
              <a:t>: Commonwealth funding for capital purposes such as schools and roads is treated as grants to the states as is thus an expense (under ‘other purposes’ function)  </a:t>
            </a:r>
          </a:p>
          <a:p>
            <a:pPr>
              <a:buNone/>
            </a:pPr>
            <a:endParaRPr lang="en-AU" sz="1500" b="1" dirty="0" smtClean="0"/>
          </a:p>
          <a:p>
            <a:pPr>
              <a:buNone/>
            </a:pPr>
            <a:r>
              <a:rPr lang="en-AU" sz="1700" b="1" dirty="0" smtClean="0"/>
              <a:t>Statement 10: historical Australian government data </a:t>
            </a:r>
          </a:p>
          <a:p>
            <a:pPr marL="0" indent="0">
              <a:buNone/>
            </a:pPr>
            <a:endParaRPr lang="en-AU" sz="1500" dirty="0" smtClean="0"/>
          </a:p>
          <a:p>
            <a:pPr marL="0" indent="0">
              <a:buNone/>
            </a:pPr>
            <a:r>
              <a:rPr lang="en-AU" sz="1500" dirty="0" smtClean="0"/>
              <a:t>I mentioned earlier that</a:t>
            </a:r>
            <a:r>
              <a:rPr lang="en-AU" sz="1500" b="1" dirty="0" smtClean="0"/>
              <a:t> </a:t>
            </a:r>
            <a:r>
              <a:rPr lang="en-AU" sz="1500" dirty="0" smtClean="0"/>
              <a:t>you can find an</a:t>
            </a:r>
            <a:r>
              <a:rPr lang="en-AU" sz="1500" b="1" dirty="0" smtClean="0"/>
              <a:t> </a:t>
            </a:r>
            <a:r>
              <a:rPr lang="en-AU" sz="1500" dirty="0" smtClean="0"/>
              <a:t>historical series</a:t>
            </a:r>
            <a:r>
              <a:rPr lang="en-AU" sz="1500" b="1" dirty="0" smtClean="0"/>
              <a:t> </a:t>
            </a:r>
            <a:r>
              <a:rPr lang="en-AU" sz="1500" dirty="0" smtClean="0"/>
              <a:t>of the</a:t>
            </a:r>
            <a:r>
              <a:rPr lang="en-AU" sz="1500" b="1" dirty="0" smtClean="0"/>
              <a:t> </a:t>
            </a:r>
            <a:r>
              <a:rPr lang="en-AU" sz="1500" dirty="0" smtClean="0"/>
              <a:t>underlying cash balance in dollar terms and as a percentage of GDP in statement 10 of Budget Paper No. 1 (goes back to 1970-71)</a:t>
            </a:r>
          </a:p>
          <a:p>
            <a:pPr marL="0" indent="0">
              <a:buNone/>
            </a:pPr>
            <a:endParaRPr lang="en-AU" sz="1500" dirty="0" smtClean="0"/>
          </a:p>
          <a:p>
            <a:pPr marL="0" indent="0">
              <a:buNone/>
            </a:pPr>
            <a:r>
              <a:rPr lang="en-AU" sz="1500" dirty="0" smtClean="0"/>
              <a:t>Statement 10 also contains other historical data series such as net debt, interest payments and taxation receipts  </a:t>
            </a:r>
          </a:p>
          <a:p>
            <a:endParaRPr lang="en-AU"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1"/>
            <a:ext cx="8229600" cy="5184576"/>
          </a:xfrm>
        </p:spPr>
        <p:txBody>
          <a:bodyPr>
            <a:normAutofit/>
          </a:bodyPr>
          <a:lstStyle/>
          <a:p>
            <a:pPr>
              <a:buNone/>
            </a:pPr>
            <a:r>
              <a:rPr lang="en-AU" sz="1700" b="1" dirty="0" smtClean="0"/>
              <a:t>Budget Paper No. 2: Budget measures</a:t>
            </a:r>
          </a:p>
          <a:p>
            <a:pPr>
              <a:buNone/>
            </a:pPr>
            <a:endParaRPr lang="en-AU" sz="1500" dirty="0" smtClean="0"/>
          </a:p>
          <a:p>
            <a:pPr>
              <a:buNone/>
            </a:pPr>
            <a:r>
              <a:rPr lang="en-AU" sz="1500" dirty="0" smtClean="0"/>
              <a:t>This contains information on measures proposed in the Budget arranged by portfolio</a:t>
            </a:r>
          </a:p>
          <a:p>
            <a:pPr lvl="2" indent="-360000">
              <a:buFont typeface="Wingdings" pitchFamily="2" charset="2"/>
              <a:buChar char="§"/>
            </a:pPr>
            <a:r>
              <a:rPr lang="en-AU" sz="1500" dirty="0" smtClean="0"/>
              <a:t>covers expense, revenue and capital measures as can be seen from the contents page below</a:t>
            </a:r>
          </a:p>
          <a:p>
            <a:pPr marL="0" indent="0">
              <a:buNone/>
            </a:pPr>
            <a:endParaRPr lang="en-AU" sz="1500" dirty="0" smtClean="0"/>
          </a:p>
          <a:p>
            <a:pPr marL="0" indent="0">
              <a:buNone/>
            </a:pPr>
            <a:r>
              <a:rPr lang="en-AU" sz="1500" dirty="0" smtClean="0"/>
              <a:t>Note that BP 2 contains CHANGES to expenses, revenues and capital investment; it does not contain levels</a:t>
            </a:r>
          </a:p>
          <a:p>
            <a:pPr lvl="2" indent="-360000">
              <a:buFont typeface="Wingdings" pitchFamily="2" charset="2"/>
              <a:buChar char="§"/>
            </a:pPr>
            <a:r>
              <a:rPr lang="en-AU" sz="1500" dirty="0" smtClean="0"/>
              <a:t>you can find information on levels of expenditure in the Portfolio Budget Statements</a:t>
            </a:r>
          </a:p>
          <a:p>
            <a:pPr>
              <a:buNone/>
            </a:pPr>
            <a:endParaRPr lang="en-AU"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332656"/>
            <a:ext cx="8229600" cy="5750099"/>
          </a:xfrm>
        </p:spPr>
        <p:txBody>
          <a:bodyPr>
            <a:normAutofit fontScale="47500" lnSpcReduction="20000"/>
          </a:bodyPr>
          <a:lstStyle/>
          <a:p>
            <a:pPr>
              <a:buNone/>
            </a:pPr>
            <a:endParaRPr lang="en-AU" sz="2500" b="1" dirty="0" smtClean="0"/>
          </a:p>
          <a:p>
            <a:pPr>
              <a:buNone/>
            </a:pPr>
            <a:r>
              <a:rPr lang="en-AU" sz="2500" b="1" dirty="0" smtClean="0"/>
              <a:t>Part 1: Revenue Measures ........................................................................................... 1</a:t>
            </a:r>
            <a:endParaRPr lang="en-AU" sz="2500" dirty="0" smtClean="0"/>
          </a:p>
          <a:p>
            <a:pPr>
              <a:buNone/>
            </a:pPr>
            <a:r>
              <a:rPr lang="en-AU" sz="2500" dirty="0" smtClean="0"/>
              <a:t>Agriculture, Fisheries and Forestry ................................................................................. 8</a:t>
            </a:r>
          </a:p>
          <a:p>
            <a:pPr>
              <a:buNone/>
            </a:pPr>
            <a:r>
              <a:rPr lang="en-AU" sz="2500" dirty="0" smtClean="0"/>
              <a:t>Attorney-General's .......................................................................................................... 9</a:t>
            </a:r>
          </a:p>
          <a:p>
            <a:pPr>
              <a:buNone/>
            </a:pPr>
            <a:r>
              <a:rPr lang="en-AU" sz="2500" dirty="0" smtClean="0"/>
              <a:t>Climate Change and Energy Efficiency ........................................................................ 10</a:t>
            </a:r>
          </a:p>
          <a:p>
            <a:pPr>
              <a:buNone/>
            </a:pPr>
            <a:r>
              <a:rPr lang="en-AU" sz="2500" dirty="0" smtClean="0"/>
              <a:t>Education, Employment and Workplace Relations ....................................................... 11</a:t>
            </a:r>
          </a:p>
          <a:p>
            <a:pPr>
              <a:buNone/>
            </a:pPr>
            <a:r>
              <a:rPr lang="en-AU" sz="2500" dirty="0" smtClean="0"/>
              <a:t>Immigration and Citizenship .......................................................................................... 12</a:t>
            </a:r>
          </a:p>
          <a:p>
            <a:pPr>
              <a:buNone/>
            </a:pPr>
            <a:r>
              <a:rPr lang="en-AU" sz="2500" dirty="0" smtClean="0"/>
              <a:t>Treasury ........................................................................................................................ 13</a:t>
            </a:r>
          </a:p>
          <a:p>
            <a:pPr>
              <a:buNone/>
            </a:pPr>
            <a:r>
              <a:rPr lang="en-AU" sz="2500" b="1" dirty="0" smtClean="0"/>
              <a:t>Part 2: Expense Measures .......................................................................................... 53</a:t>
            </a:r>
            <a:endParaRPr lang="en-AU" sz="2500" dirty="0" smtClean="0"/>
          </a:p>
          <a:p>
            <a:pPr>
              <a:buNone/>
            </a:pPr>
            <a:r>
              <a:rPr lang="en-AU" sz="2500" dirty="0" smtClean="0"/>
              <a:t>Agriculture, Fisheries and Forestry ............................................................................... 86</a:t>
            </a:r>
          </a:p>
          <a:p>
            <a:pPr>
              <a:buNone/>
            </a:pPr>
            <a:r>
              <a:rPr lang="en-AU" sz="2500" dirty="0" smtClean="0"/>
              <a:t>Attorney-General's ........................................................................................................ 94</a:t>
            </a:r>
          </a:p>
          <a:p>
            <a:pPr>
              <a:buNone/>
            </a:pPr>
            <a:r>
              <a:rPr lang="en-AU" sz="2500" dirty="0" smtClean="0"/>
              <a:t>Broadband, Communications and the Digital Economy .............................................. 111</a:t>
            </a:r>
          </a:p>
          <a:p>
            <a:pPr>
              <a:buNone/>
            </a:pPr>
            <a:r>
              <a:rPr lang="en-AU" sz="2500" dirty="0" smtClean="0"/>
              <a:t>Climate Change and Energy Efficiency ...................................................................... 121</a:t>
            </a:r>
          </a:p>
          <a:p>
            <a:pPr>
              <a:buNone/>
            </a:pPr>
            <a:r>
              <a:rPr lang="en-AU" sz="2500" dirty="0" smtClean="0"/>
              <a:t>Cross Portfolio ............................................................................................................. 125</a:t>
            </a:r>
          </a:p>
          <a:p>
            <a:pPr>
              <a:buNone/>
            </a:pPr>
            <a:r>
              <a:rPr lang="en-AU" sz="2500" dirty="0" smtClean="0"/>
              <a:t>Defence ....................................................................................................................... 126</a:t>
            </a:r>
          </a:p>
          <a:p>
            <a:pPr>
              <a:buNone/>
            </a:pPr>
            <a:r>
              <a:rPr lang="en-AU" sz="2500" dirty="0" smtClean="0"/>
              <a:t>Education, Employment and Workplace Relations ..................................................... 131</a:t>
            </a:r>
          </a:p>
          <a:p>
            <a:pPr>
              <a:buNone/>
            </a:pPr>
            <a:r>
              <a:rPr lang="en-AU" sz="2500" dirty="0" smtClean="0"/>
              <a:t>Families, Housing, Community Services and Indigenous Affairs ............................... 177</a:t>
            </a:r>
          </a:p>
          <a:p>
            <a:pPr>
              <a:buNone/>
            </a:pPr>
            <a:r>
              <a:rPr lang="en-AU" sz="2500" dirty="0" smtClean="0"/>
              <a:t>Finance and Deregulation ........................................................................................... 199</a:t>
            </a:r>
          </a:p>
          <a:p>
            <a:pPr>
              <a:buNone/>
            </a:pPr>
            <a:r>
              <a:rPr lang="en-AU" sz="2500" dirty="0" smtClean="0"/>
              <a:t>Foreign Affairs and Trade ........................................................................................... 201</a:t>
            </a:r>
          </a:p>
          <a:p>
            <a:pPr>
              <a:buNone/>
            </a:pPr>
            <a:r>
              <a:rPr lang="en-AU" sz="2500" dirty="0" smtClean="0"/>
              <a:t>Health and Ageing ....................................................................................................... 211</a:t>
            </a:r>
          </a:p>
          <a:p>
            <a:pPr>
              <a:buNone/>
            </a:pPr>
            <a:r>
              <a:rPr lang="en-AU" sz="2500" dirty="0" smtClean="0"/>
              <a:t>Human Services .......................................................................................................... 246</a:t>
            </a:r>
          </a:p>
          <a:p>
            <a:pPr>
              <a:buNone/>
            </a:pPr>
            <a:r>
              <a:rPr lang="en-AU" sz="2500" dirty="0" smtClean="0"/>
              <a:t>Immigration and Citizenship ........................................................................................ 256</a:t>
            </a:r>
          </a:p>
          <a:p>
            <a:pPr>
              <a:buNone/>
            </a:pPr>
            <a:r>
              <a:rPr lang="en-AU" sz="2500" dirty="0" smtClean="0"/>
              <a:t>Infrastructure and Transport ........................................................................................ 266</a:t>
            </a:r>
          </a:p>
          <a:p>
            <a:pPr>
              <a:buNone/>
            </a:pPr>
            <a:r>
              <a:rPr lang="en-AU" sz="2500" dirty="0" smtClean="0"/>
              <a:t>Innovation, Industry, Science and Research .............................................................. 275</a:t>
            </a:r>
          </a:p>
          <a:p>
            <a:pPr>
              <a:buNone/>
            </a:pPr>
            <a:r>
              <a:rPr lang="en-AU" sz="2500" dirty="0" smtClean="0"/>
              <a:t>Parliament ................................................................................................................... 282</a:t>
            </a:r>
          </a:p>
          <a:p>
            <a:pPr>
              <a:buNone/>
            </a:pPr>
            <a:r>
              <a:rPr lang="en-AU" sz="2500" dirty="0" smtClean="0"/>
              <a:t>Prime Minister and Cabinet ......................................................................................... 284</a:t>
            </a:r>
          </a:p>
          <a:p>
            <a:pPr>
              <a:buNone/>
            </a:pPr>
            <a:r>
              <a:rPr lang="en-AU" sz="2500" dirty="0" smtClean="0"/>
              <a:t>Regional Australia, Regional Development and Local Government ........................... 289</a:t>
            </a:r>
          </a:p>
          <a:p>
            <a:pPr>
              <a:buNone/>
            </a:pPr>
            <a:r>
              <a:rPr lang="en-AU" sz="2500" dirty="0" smtClean="0"/>
              <a:t>Resources, Energy and Tourism ................................................................................. 298</a:t>
            </a:r>
          </a:p>
          <a:p>
            <a:pPr>
              <a:buNone/>
            </a:pPr>
            <a:r>
              <a:rPr lang="en-AU" sz="2500" dirty="0" smtClean="0"/>
              <a:t>Sustainability, Environment, Water, Population and Communities ............................. 30</a:t>
            </a:r>
          </a:p>
          <a:p>
            <a:endParaRPr lang="en-AU"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8640"/>
            <a:ext cx="8136904" cy="5688631"/>
          </a:xfrm>
        </p:spPr>
        <p:txBody>
          <a:bodyPr>
            <a:normAutofit/>
          </a:bodyPr>
          <a:lstStyle/>
          <a:p>
            <a:pPr>
              <a:buNone/>
            </a:pPr>
            <a:r>
              <a:rPr lang="en-AU" sz="1500" dirty="0" smtClean="0"/>
              <a:t>The following is an example of an expense</a:t>
            </a:r>
          </a:p>
          <a:p>
            <a:pPr>
              <a:buNone/>
            </a:pPr>
            <a:endParaRPr lang="en-AU" sz="1500" b="1" dirty="0" smtClean="0"/>
          </a:p>
          <a:p>
            <a:pPr>
              <a:buNone/>
            </a:pPr>
            <a:r>
              <a:rPr lang="en-AU" sz="1500" b="1" dirty="0" smtClean="0"/>
              <a:t>Crime Stoppers Australia — continuation of funding </a:t>
            </a:r>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marL="0" indent="0">
              <a:buNone/>
            </a:pPr>
            <a:r>
              <a:rPr lang="en-AU" sz="1500" dirty="0" smtClean="0"/>
              <a:t>The Government will provide $2.0 million over four years to continue support for Crime Stoppers Australia Ltd. This funding will enable Crime Stoppers Australia to continue to provide community services including operation of the Crime Stoppers telephone hotline and initiatives to educate the community on crime reporting and prevention.</a:t>
            </a:r>
          </a:p>
          <a:p>
            <a:pPr>
              <a:buNone/>
            </a:pPr>
            <a:endParaRPr lang="en-AU" sz="1500" dirty="0" smtClean="0"/>
          </a:p>
          <a:p>
            <a:pPr>
              <a:buNone/>
            </a:pPr>
            <a:r>
              <a:rPr lang="en-AU" sz="1500" dirty="0" smtClean="0"/>
              <a:t>The tables show five years data</a:t>
            </a:r>
          </a:p>
          <a:p>
            <a:pPr lvl="2" indent="-360000">
              <a:buFont typeface="Wingdings" pitchFamily="2" charset="2"/>
              <a:buChar char="§"/>
            </a:pPr>
            <a:r>
              <a:rPr lang="en-AU" sz="1500" dirty="0" smtClean="0"/>
              <a:t>the first column is for the past budget year </a:t>
            </a:r>
          </a:p>
          <a:p>
            <a:pPr lvl="2" indent="-360000">
              <a:buFont typeface="Wingdings" pitchFamily="2" charset="2"/>
              <a:buChar char="§"/>
            </a:pPr>
            <a:r>
              <a:rPr lang="en-AU" sz="1500" dirty="0" smtClean="0"/>
              <a:t>the second column is for the current budget year, </a:t>
            </a:r>
          </a:p>
          <a:p>
            <a:pPr lvl="2" indent="-360000">
              <a:buFont typeface="Wingdings" pitchFamily="2" charset="2"/>
              <a:buChar char="§"/>
            </a:pPr>
            <a:r>
              <a:rPr lang="en-AU" sz="1500" dirty="0" smtClean="0"/>
              <a:t>columns three, four and five are known as the forward years </a:t>
            </a:r>
          </a:p>
          <a:p>
            <a:pPr marL="0" indent="0">
              <a:buNone/>
            </a:pPr>
            <a:endParaRPr lang="en-AU" sz="1500" b="1" dirty="0" smtClean="0"/>
          </a:p>
          <a:p>
            <a:pPr marL="0" indent="0">
              <a:buNone/>
            </a:pPr>
            <a:r>
              <a:rPr lang="en-AU" sz="1500" b="1" dirty="0" smtClean="0"/>
              <a:t>Note</a:t>
            </a:r>
            <a:r>
              <a:rPr lang="en-AU" sz="1500" dirty="0" smtClean="0"/>
              <a:t>: when ministers say how much will be spent on a particular program, they tend to quote four years figures, namely, for the Budget year plus the three forward years </a:t>
            </a:r>
          </a:p>
          <a:p>
            <a:pPr>
              <a:buNone/>
            </a:pPr>
            <a:endParaRPr lang="en-AU" sz="1500" dirty="0" smtClean="0"/>
          </a:p>
          <a:p>
            <a:endParaRPr lang="en-AU" dirty="0"/>
          </a:p>
        </p:txBody>
      </p:sp>
      <p:graphicFrame>
        <p:nvGraphicFramePr>
          <p:cNvPr id="4" name="Table 3"/>
          <p:cNvGraphicFramePr>
            <a:graphicFrameLocks noGrp="1"/>
          </p:cNvGraphicFramePr>
          <p:nvPr/>
        </p:nvGraphicFramePr>
        <p:xfrm>
          <a:off x="611560" y="1052737"/>
          <a:ext cx="7416822" cy="1224136"/>
        </p:xfrm>
        <a:graphic>
          <a:graphicData uri="http://schemas.openxmlformats.org/drawingml/2006/table">
            <a:tbl>
              <a:tblPr firstRow="1" bandRow="1">
                <a:tableStyleId>{5C22544A-7EE6-4342-B048-85BDC9FD1C3A}</a:tableStyleId>
              </a:tblPr>
              <a:tblGrid>
                <a:gridCol w="2952326"/>
                <a:gridCol w="936104"/>
                <a:gridCol w="864096"/>
                <a:gridCol w="936104"/>
                <a:gridCol w="864096"/>
                <a:gridCol w="864096"/>
              </a:tblGrid>
              <a:tr h="329575">
                <a:tc gridSpan="6">
                  <a:txBody>
                    <a:bodyPr/>
                    <a:lstStyle/>
                    <a:p>
                      <a:r>
                        <a:rPr lang="en-AU" sz="1500" b="1" kern="1200" baseline="0" dirty="0" smtClean="0">
                          <a:solidFill>
                            <a:schemeClr val="lt1"/>
                          </a:solidFill>
                          <a:latin typeface="+mn-lt"/>
                          <a:ea typeface="+mn-ea"/>
                          <a:cs typeface="+mn-cs"/>
                        </a:rPr>
                        <a:t>Expense ($m)</a:t>
                      </a:r>
                      <a:endParaRPr lang="en-AU" sz="1500" baseline="0"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c hMerge="1">
                  <a:txBody>
                    <a:bodyPr/>
                    <a:lstStyle/>
                    <a:p>
                      <a:endParaRPr lang="en-AU" dirty="0"/>
                    </a:p>
                  </a:txBody>
                  <a:tcPr/>
                </a:tc>
              </a:tr>
              <a:tr h="329575">
                <a:tc>
                  <a:txBody>
                    <a:bodyPr/>
                    <a:lstStyle/>
                    <a:p>
                      <a:endParaRPr lang="en-AU" sz="1500" baseline="0" dirty="0"/>
                    </a:p>
                  </a:txBody>
                  <a:tcPr marL="45720" marR="45720"/>
                </a:tc>
                <a:tc>
                  <a:txBody>
                    <a:bodyPr/>
                    <a:lstStyle/>
                    <a:p>
                      <a:pPr algn="r"/>
                      <a:r>
                        <a:rPr lang="en-AU" sz="1500" kern="1200" baseline="0" dirty="0" smtClean="0">
                          <a:solidFill>
                            <a:schemeClr val="dk1"/>
                          </a:solidFill>
                          <a:latin typeface="+mn-lt"/>
                          <a:ea typeface="+mn-ea"/>
                          <a:cs typeface="+mn-cs"/>
                        </a:rPr>
                        <a:t>2010‑11</a:t>
                      </a:r>
                      <a:endParaRPr lang="en-AU" sz="1500" baseline="0" dirty="0"/>
                    </a:p>
                  </a:txBody>
                  <a:tcPr marL="45720" marR="45720"/>
                </a:tc>
                <a:tc>
                  <a:txBody>
                    <a:bodyPr/>
                    <a:lstStyle/>
                    <a:p>
                      <a:pPr algn="r"/>
                      <a:r>
                        <a:rPr lang="en-AU" sz="1500" baseline="0" dirty="0" smtClean="0"/>
                        <a:t>2011-12</a:t>
                      </a:r>
                      <a:endParaRPr lang="en-AU" sz="1500" baseline="0" dirty="0"/>
                    </a:p>
                  </a:txBody>
                  <a:tcPr marL="45720" marR="45720"/>
                </a:tc>
                <a:tc>
                  <a:txBody>
                    <a:bodyPr/>
                    <a:lstStyle/>
                    <a:p>
                      <a:pPr algn="r"/>
                      <a:r>
                        <a:rPr lang="en-AU" sz="1500" baseline="0" dirty="0" smtClean="0"/>
                        <a:t>2012-13</a:t>
                      </a:r>
                      <a:endParaRPr lang="en-AU" sz="1500" baseline="0" dirty="0"/>
                    </a:p>
                  </a:txBody>
                  <a:tcPr marL="45720" marR="45720"/>
                </a:tc>
                <a:tc>
                  <a:txBody>
                    <a:bodyPr/>
                    <a:lstStyle/>
                    <a:p>
                      <a:pPr algn="r"/>
                      <a:r>
                        <a:rPr lang="en-AU" sz="1500" baseline="0" dirty="0" smtClean="0"/>
                        <a:t>2013-14</a:t>
                      </a:r>
                      <a:endParaRPr lang="en-AU" sz="1500" baseline="0" dirty="0"/>
                    </a:p>
                  </a:txBody>
                  <a:tcPr marL="45720" marR="45720"/>
                </a:tc>
                <a:tc>
                  <a:txBody>
                    <a:bodyPr/>
                    <a:lstStyle/>
                    <a:p>
                      <a:pPr algn="r"/>
                      <a:r>
                        <a:rPr lang="en-AU" sz="1500" baseline="0" dirty="0" smtClean="0"/>
                        <a:t>2014-15</a:t>
                      </a:r>
                      <a:endParaRPr lang="en-AU" sz="1500" baseline="0" dirty="0"/>
                    </a:p>
                  </a:txBody>
                  <a:tcPr marL="45720" marR="45720"/>
                </a:tc>
              </a:tr>
              <a:tr h="564986">
                <a:tc>
                  <a:txBody>
                    <a:bodyPr/>
                    <a:lstStyle/>
                    <a:p>
                      <a:pPr algn="l"/>
                      <a:r>
                        <a:rPr lang="en-AU" sz="1500" kern="1200" baseline="0" dirty="0" err="1" smtClean="0">
                          <a:solidFill>
                            <a:schemeClr val="dk1"/>
                          </a:solidFill>
                          <a:latin typeface="+mn-lt"/>
                          <a:ea typeface="+mn-ea"/>
                          <a:cs typeface="+mn-cs"/>
                        </a:rPr>
                        <a:t>Attorney‑General's</a:t>
                      </a:r>
                      <a:r>
                        <a:rPr lang="en-AU" sz="1500" kern="1200" baseline="0" dirty="0" smtClean="0">
                          <a:solidFill>
                            <a:schemeClr val="dk1"/>
                          </a:solidFill>
                          <a:latin typeface="+mn-lt"/>
                          <a:ea typeface="+mn-ea"/>
                          <a:cs typeface="+mn-cs"/>
                        </a:rPr>
                        <a:t> Department </a:t>
                      </a:r>
                      <a:endParaRPr lang="en-AU" sz="1500" baseline="0" dirty="0"/>
                    </a:p>
                  </a:txBody>
                  <a:tcPr marL="45720" marR="45720"/>
                </a:tc>
                <a:tc>
                  <a:txBody>
                    <a:bodyPr/>
                    <a:lstStyle/>
                    <a:p>
                      <a:pPr algn="r"/>
                      <a:r>
                        <a:rPr lang="en-AU" sz="1500" baseline="0" dirty="0" smtClean="0"/>
                        <a:t>--</a:t>
                      </a:r>
                      <a:endParaRPr lang="en-AU" sz="1500" baseline="0" dirty="0"/>
                    </a:p>
                  </a:txBody>
                  <a:tcPr marL="45720" marR="45720"/>
                </a:tc>
                <a:tc>
                  <a:txBody>
                    <a:bodyPr/>
                    <a:lstStyle/>
                    <a:p>
                      <a:pPr algn="r"/>
                      <a:r>
                        <a:rPr lang="en-AU" sz="1500" baseline="0" dirty="0" smtClean="0"/>
                        <a:t>0.5</a:t>
                      </a:r>
                      <a:endParaRPr lang="en-AU" sz="1500" baseline="0" dirty="0"/>
                    </a:p>
                  </a:txBody>
                  <a:tcPr marL="45720" marR="45720"/>
                </a:tc>
                <a:tc>
                  <a:txBody>
                    <a:bodyPr/>
                    <a:lstStyle/>
                    <a:p>
                      <a:pPr algn="r"/>
                      <a:r>
                        <a:rPr lang="en-AU" sz="1500" baseline="0" dirty="0" smtClean="0"/>
                        <a:t>0.5</a:t>
                      </a:r>
                      <a:endParaRPr lang="en-AU" sz="1500" baseline="0" dirty="0"/>
                    </a:p>
                  </a:txBody>
                  <a:tcPr marL="45720" marR="45720"/>
                </a:tc>
                <a:tc>
                  <a:txBody>
                    <a:bodyPr/>
                    <a:lstStyle/>
                    <a:p>
                      <a:pPr algn="r"/>
                      <a:r>
                        <a:rPr lang="en-AU" sz="1500" baseline="0" dirty="0" smtClean="0"/>
                        <a:t>0.5</a:t>
                      </a:r>
                      <a:endParaRPr lang="en-AU" sz="1500" baseline="0" dirty="0"/>
                    </a:p>
                  </a:txBody>
                  <a:tcPr marL="45720" marR="45720"/>
                </a:tc>
                <a:tc>
                  <a:txBody>
                    <a:bodyPr/>
                    <a:lstStyle/>
                    <a:p>
                      <a:pPr algn="r"/>
                      <a:r>
                        <a:rPr lang="en-AU" sz="1500" baseline="0" dirty="0" smtClean="0"/>
                        <a:t>0.5</a:t>
                      </a:r>
                    </a:p>
                    <a:p>
                      <a:pPr algn="r"/>
                      <a:endParaRPr lang="en-AU" sz="1500" baseline="0" dirty="0"/>
                    </a:p>
                  </a:txBody>
                  <a:tcPr marL="45720" marR="45720"/>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8640"/>
            <a:ext cx="7848872" cy="5832649"/>
          </a:xfrm>
        </p:spPr>
        <p:txBody>
          <a:bodyPr>
            <a:normAutofit fontScale="32500" lnSpcReduction="20000"/>
          </a:bodyPr>
          <a:lstStyle/>
          <a:p>
            <a:pPr>
              <a:buNone/>
            </a:pPr>
            <a:r>
              <a:rPr lang="en-AU" sz="5200" b="1" dirty="0" smtClean="0"/>
              <a:t>Budget Paper No. 3: Australia’s Federal relations</a:t>
            </a:r>
          </a:p>
          <a:p>
            <a:pPr>
              <a:buNone/>
            </a:pPr>
            <a:r>
              <a:rPr lang="en-AU" sz="4600" dirty="0" smtClean="0"/>
              <a:t>BP3 contains information on payments to the states</a:t>
            </a:r>
          </a:p>
          <a:p>
            <a:pPr>
              <a:buNone/>
            </a:pPr>
            <a:endParaRPr lang="en-AU" b="1" dirty="0" smtClean="0"/>
          </a:p>
          <a:p>
            <a:pPr>
              <a:buNone/>
            </a:pPr>
            <a:r>
              <a:rPr lang="en-AU" b="1" dirty="0" smtClean="0"/>
              <a:t>Foreword ....................................................................................................................... iii</a:t>
            </a:r>
            <a:endParaRPr lang="en-AU" dirty="0" smtClean="0"/>
          </a:p>
          <a:p>
            <a:pPr>
              <a:buNone/>
            </a:pPr>
            <a:r>
              <a:rPr lang="en-AU" b="1" dirty="0" smtClean="0"/>
              <a:t>Executive Summary ...................................................................................................... 1</a:t>
            </a:r>
            <a:endParaRPr lang="en-AU" dirty="0" smtClean="0"/>
          </a:p>
          <a:p>
            <a:pPr>
              <a:buNone/>
            </a:pPr>
            <a:r>
              <a:rPr lang="en-AU" b="1" dirty="0" smtClean="0"/>
              <a:t>Part 1: Australia’s Federal Relations .......................................................................... 3</a:t>
            </a:r>
            <a:endParaRPr lang="en-AU" dirty="0" smtClean="0"/>
          </a:p>
          <a:p>
            <a:pPr>
              <a:buNone/>
            </a:pPr>
            <a:r>
              <a:rPr lang="en-AU" dirty="0" smtClean="0"/>
              <a:t>Overview ......................................................................................................................... 3</a:t>
            </a:r>
          </a:p>
          <a:p>
            <a:pPr>
              <a:buNone/>
            </a:pPr>
            <a:r>
              <a:rPr lang="en-AU" dirty="0" smtClean="0"/>
              <a:t>Major Government reforms and new developments ....................................................... 4</a:t>
            </a:r>
          </a:p>
          <a:p>
            <a:pPr>
              <a:buNone/>
            </a:pPr>
            <a:r>
              <a:rPr lang="en-AU" dirty="0" smtClean="0"/>
              <a:t>COAG agenda ............................................................................................................... 10</a:t>
            </a:r>
          </a:p>
          <a:p>
            <a:pPr>
              <a:buNone/>
            </a:pPr>
            <a:r>
              <a:rPr lang="en-AU" dirty="0" smtClean="0"/>
              <a:t>Reviews relating to Commonwealth-State relations ..................................................... 10</a:t>
            </a:r>
          </a:p>
          <a:p>
            <a:pPr>
              <a:buNone/>
            </a:pPr>
            <a:r>
              <a:rPr lang="en-AU" dirty="0" smtClean="0"/>
              <a:t>Total payments to the States ........................................................................................ 12</a:t>
            </a:r>
          </a:p>
          <a:p>
            <a:pPr>
              <a:buNone/>
            </a:pPr>
            <a:r>
              <a:rPr lang="en-AU" b="1" dirty="0" smtClean="0"/>
              <a:t>Part 2: Payments for Specific Purposes ................................................................... 17</a:t>
            </a:r>
            <a:endParaRPr lang="en-AU" dirty="0" smtClean="0"/>
          </a:p>
          <a:p>
            <a:pPr>
              <a:buNone/>
            </a:pPr>
            <a:r>
              <a:rPr lang="en-AU" dirty="0" smtClean="0"/>
              <a:t>Overview of payments ................................................................................................... 17</a:t>
            </a:r>
          </a:p>
          <a:p>
            <a:pPr>
              <a:buNone/>
            </a:pPr>
            <a:r>
              <a:rPr lang="en-AU" dirty="0" smtClean="0"/>
              <a:t>Health ............................................................................................................................ 22</a:t>
            </a:r>
          </a:p>
          <a:p>
            <a:pPr>
              <a:buNone/>
            </a:pPr>
            <a:r>
              <a:rPr lang="en-AU" dirty="0" smtClean="0"/>
              <a:t>Education ..................................................................................................................... 48</a:t>
            </a:r>
          </a:p>
          <a:p>
            <a:pPr>
              <a:buNone/>
            </a:pPr>
            <a:r>
              <a:rPr lang="en-AU" dirty="0" smtClean="0"/>
              <a:t>Skills and workforce development ................................................................................. 59</a:t>
            </a:r>
          </a:p>
          <a:p>
            <a:pPr>
              <a:buNone/>
            </a:pPr>
            <a:r>
              <a:rPr lang="en-AU" dirty="0" smtClean="0"/>
              <a:t>Community services ...................................................................................................... 63</a:t>
            </a:r>
          </a:p>
          <a:p>
            <a:pPr>
              <a:buNone/>
            </a:pPr>
            <a:r>
              <a:rPr lang="en-AU" dirty="0" smtClean="0"/>
              <a:t>Affordable housing ........................................................................................................ 70</a:t>
            </a:r>
          </a:p>
          <a:p>
            <a:pPr>
              <a:buNone/>
            </a:pPr>
            <a:r>
              <a:rPr lang="en-AU" dirty="0" smtClean="0"/>
              <a:t>Infrastructure ................................................................................................................. 74</a:t>
            </a:r>
          </a:p>
          <a:p>
            <a:pPr>
              <a:buNone/>
            </a:pPr>
            <a:r>
              <a:rPr lang="en-AU" dirty="0" smtClean="0"/>
              <a:t>Environment .................................................................................................................. 87</a:t>
            </a:r>
          </a:p>
          <a:p>
            <a:pPr>
              <a:buNone/>
            </a:pPr>
            <a:r>
              <a:rPr lang="en-AU" dirty="0" smtClean="0"/>
              <a:t>Contingent payments .................................................................................................... 92</a:t>
            </a:r>
          </a:p>
          <a:p>
            <a:pPr>
              <a:buNone/>
            </a:pPr>
            <a:r>
              <a:rPr lang="en-AU" dirty="0" smtClean="0"/>
              <a:t>Other national partnership payments ............................................................................ 94</a:t>
            </a:r>
          </a:p>
          <a:p>
            <a:pPr>
              <a:buNone/>
            </a:pPr>
            <a:r>
              <a:rPr lang="en-AU" dirty="0" smtClean="0"/>
              <a:t>Financial assistance grants to local government ........................................................ 101</a:t>
            </a:r>
          </a:p>
          <a:p>
            <a:pPr>
              <a:buNone/>
            </a:pPr>
            <a:r>
              <a:rPr lang="en-AU" b="1" dirty="0" smtClean="0"/>
              <a:t>Part 3: General Revenue Assistance ...................................................................... 103</a:t>
            </a:r>
            <a:endParaRPr lang="en-AU" dirty="0" smtClean="0"/>
          </a:p>
          <a:p>
            <a:pPr>
              <a:buNone/>
            </a:pPr>
            <a:r>
              <a:rPr lang="en-AU" dirty="0" smtClean="0"/>
              <a:t>Overview of payments ................................................................................................. 103</a:t>
            </a:r>
          </a:p>
          <a:p>
            <a:pPr>
              <a:buNone/>
            </a:pPr>
            <a:r>
              <a:rPr lang="en-AU" dirty="0" smtClean="0"/>
              <a:t>GST payments to States ............................................................................................. 103</a:t>
            </a:r>
          </a:p>
          <a:p>
            <a:pPr>
              <a:buNone/>
            </a:pPr>
            <a:r>
              <a:rPr lang="en-AU" dirty="0" smtClean="0"/>
              <a:t>Other general revenue assistance .............................................................................. 110</a:t>
            </a:r>
          </a:p>
          <a:p>
            <a:pPr>
              <a:buNone/>
            </a:pPr>
            <a:r>
              <a:rPr lang="en-AU" dirty="0" smtClean="0"/>
              <a:t>Mirror tax arrangements .............................................................................................. 112</a:t>
            </a:r>
          </a:p>
          <a:p>
            <a:pPr>
              <a:buNone/>
            </a:pPr>
            <a:r>
              <a:rPr lang="en-AU" b="1" dirty="0" smtClean="0"/>
              <a:t>Part 4: Developments in the Consolidated Non-financial Public Sector ............ 113</a:t>
            </a:r>
            <a:endParaRPr lang="en-AU" dirty="0" smtClean="0"/>
          </a:p>
          <a:p>
            <a:pPr>
              <a:buNone/>
            </a:pPr>
            <a:r>
              <a:rPr lang="en-AU" dirty="0" smtClean="0"/>
              <a:t>Introduction .................................................................................................................. 113</a:t>
            </a:r>
          </a:p>
          <a:p>
            <a:pPr>
              <a:buNone/>
            </a:pPr>
            <a:r>
              <a:rPr lang="en-AU" dirty="0" smtClean="0"/>
              <a:t>Net operating balance ................................................................................................. 114</a:t>
            </a:r>
          </a:p>
          <a:p>
            <a:pPr>
              <a:buNone/>
            </a:pPr>
            <a:r>
              <a:rPr lang="en-AU" dirty="0" smtClean="0"/>
              <a:t>Fiscal and cash balances ............................................................................................ 115</a:t>
            </a:r>
          </a:p>
          <a:p>
            <a:pPr>
              <a:buNone/>
            </a:pPr>
            <a:r>
              <a:rPr lang="en-AU" dirty="0" smtClean="0"/>
              <a:t>Net debt ....................................................................................................................... 117</a:t>
            </a:r>
          </a:p>
          <a:p>
            <a:pPr>
              <a:buNone/>
            </a:pPr>
            <a:r>
              <a:rPr lang="en-AU" dirty="0" smtClean="0"/>
              <a:t>Net interest payments ................................................................................................. 118</a:t>
            </a:r>
          </a:p>
          <a:p>
            <a:pPr>
              <a:buNone/>
            </a:pPr>
            <a:r>
              <a:rPr lang="en-AU" dirty="0" smtClean="0"/>
              <a:t>The Australian Loan Council ....................................................................................... 119</a:t>
            </a:r>
          </a:p>
          <a:p>
            <a:endParaRPr lang="en-AU"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9"/>
            <a:ext cx="8229600" cy="5112568"/>
          </a:xfrm>
        </p:spPr>
        <p:txBody>
          <a:bodyPr>
            <a:normAutofit/>
          </a:bodyPr>
          <a:lstStyle/>
          <a:p>
            <a:pPr>
              <a:buNone/>
            </a:pPr>
            <a:endParaRPr lang="en-AU" sz="1500" dirty="0" smtClean="0"/>
          </a:p>
          <a:p>
            <a:pPr>
              <a:buNone/>
            </a:pPr>
            <a:r>
              <a:rPr lang="en-AU" sz="1500" dirty="0" smtClean="0"/>
              <a:t>Payments to the states (and territories and local governments) take two forms: </a:t>
            </a:r>
          </a:p>
          <a:p>
            <a:pPr lvl="2" indent="-360000">
              <a:buFont typeface="Wingdings" pitchFamily="2" charset="2"/>
              <a:buChar char="§"/>
            </a:pPr>
            <a:r>
              <a:rPr lang="en-AU" sz="1500" dirty="0" smtClean="0"/>
              <a:t>specific purpose payments and </a:t>
            </a:r>
          </a:p>
          <a:p>
            <a:pPr lvl="2" indent="-360000">
              <a:buFont typeface="Wingdings" pitchFamily="2" charset="2"/>
              <a:buChar char="§"/>
            </a:pPr>
            <a:r>
              <a:rPr lang="en-AU" sz="1500" dirty="0" smtClean="0"/>
              <a:t>general revenue assistance</a:t>
            </a:r>
          </a:p>
          <a:p>
            <a:pPr>
              <a:buNone/>
            </a:pPr>
            <a:endParaRPr lang="en-AU" sz="1500" b="1" dirty="0" smtClean="0"/>
          </a:p>
          <a:p>
            <a:pPr>
              <a:buNone/>
            </a:pPr>
            <a:r>
              <a:rPr lang="en-AU" sz="1500" dirty="0" smtClean="0"/>
              <a:t>Specific purpose payments</a:t>
            </a:r>
          </a:p>
          <a:p>
            <a:pPr marL="0" indent="0">
              <a:buNone/>
            </a:pPr>
            <a:endParaRPr lang="en-AU" sz="1500" dirty="0" smtClean="0"/>
          </a:p>
          <a:p>
            <a:pPr marL="0" indent="0">
              <a:buNone/>
            </a:pPr>
            <a:r>
              <a:rPr lang="en-AU" sz="1500" dirty="0" smtClean="0"/>
              <a:t>These are payments made to fund a variety of activities that the states undertake such as health and education</a:t>
            </a:r>
          </a:p>
          <a:p>
            <a:pPr lvl="2" indent="-360000">
              <a:buFont typeface="Wingdings" pitchFamily="2" charset="2"/>
              <a:buChar char="§"/>
            </a:pPr>
            <a:r>
              <a:rPr lang="en-AU" sz="1500" dirty="0" smtClean="0"/>
              <a:t>a feature of specific purpose payments (SPPs) is that the states must spend the money on the purposes for which funds are allocated</a:t>
            </a:r>
          </a:p>
          <a:p>
            <a:pPr>
              <a:buNone/>
            </a:pPr>
            <a:endParaRPr lang="en-AU" sz="1500" dirty="0" smtClean="0"/>
          </a:p>
          <a:p>
            <a:pPr>
              <a:buNone/>
            </a:pPr>
            <a:r>
              <a:rPr lang="en-AU" sz="1500" dirty="0" smtClean="0"/>
              <a:t>There are several categories of SPPs as shown in the following summary table for health </a:t>
            </a:r>
          </a:p>
          <a:p>
            <a:pPr>
              <a:buNone/>
            </a:pPr>
            <a:endParaRPr lang="en-AU" dirty="0" smtClean="0"/>
          </a:p>
          <a:p>
            <a:endParaRPr lang="en-AU"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16632"/>
            <a:ext cx="8208912" cy="5688633"/>
          </a:xfrm>
        </p:spPr>
        <p:txBody>
          <a:bodyPr/>
          <a:lstStyle/>
          <a:p>
            <a:pPr>
              <a:buNone/>
            </a:pPr>
            <a:r>
              <a:rPr lang="en-AU" sz="1500" b="1" dirty="0" smtClean="0"/>
              <a:t>Table 2.3: Payments to support state health services</a:t>
            </a:r>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b="1" dirty="0" smtClean="0"/>
          </a:p>
          <a:p>
            <a:pPr>
              <a:buNone/>
            </a:pPr>
            <a:endParaRPr lang="en-AU" sz="1500" dirty="0" smtClean="0"/>
          </a:p>
          <a:p>
            <a:pPr>
              <a:buNone/>
            </a:pPr>
            <a:endParaRPr lang="en-AU" sz="1500" dirty="0" smtClean="0"/>
          </a:p>
          <a:p>
            <a:pPr>
              <a:buNone/>
            </a:pPr>
            <a:endParaRPr lang="en-AU" sz="1500" dirty="0" smtClean="0"/>
          </a:p>
          <a:p>
            <a:pPr>
              <a:buNone/>
            </a:pPr>
            <a:r>
              <a:rPr lang="en-AU" sz="1500" dirty="0" smtClean="0"/>
              <a:t>There are many more detailed tables about particular initiatives such as the following</a:t>
            </a:r>
          </a:p>
          <a:p>
            <a:pPr marL="0" indent="0">
              <a:buNone/>
            </a:pPr>
            <a:endParaRPr lang="en-AU" sz="1500" b="1" dirty="0" smtClean="0"/>
          </a:p>
          <a:p>
            <a:pPr marL="0" indent="0">
              <a:buNone/>
            </a:pPr>
            <a:r>
              <a:rPr lang="en-AU" sz="1500" b="1" dirty="0" smtClean="0"/>
              <a:t>Four hour national access target for emergency departments — capital funding component</a:t>
            </a:r>
          </a:p>
          <a:p>
            <a:endParaRPr lang="en-AU" dirty="0"/>
          </a:p>
        </p:txBody>
      </p:sp>
      <p:pic>
        <p:nvPicPr>
          <p:cNvPr id="4" name="Picture 3" descr="Table 2.3: Payments to support state health services"/>
          <p:cNvPicPr/>
          <p:nvPr/>
        </p:nvPicPr>
        <p:blipFill>
          <a:blip r:embed="rId2" cstate="print"/>
          <a:srcRect/>
          <a:stretch>
            <a:fillRect/>
          </a:stretch>
        </p:blipFill>
        <p:spPr bwMode="auto">
          <a:xfrm>
            <a:off x="467545" y="548680"/>
            <a:ext cx="6336704" cy="2880320"/>
          </a:xfrm>
          <a:prstGeom prst="rect">
            <a:avLst/>
          </a:prstGeom>
          <a:noFill/>
          <a:ln w="9525">
            <a:noFill/>
            <a:miter lim="800000"/>
            <a:headEnd/>
            <a:tailEnd/>
          </a:ln>
        </p:spPr>
      </p:pic>
      <p:pic>
        <p:nvPicPr>
          <p:cNvPr id="5" name="Picture 4" descr="Four hour national access target for emergency departments — capital funding component"/>
          <p:cNvPicPr/>
          <p:nvPr/>
        </p:nvPicPr>
        <p:blipFill>
          <a:blip r:embed="rId3" cstate="print"/>
          <a:srcRect/>
          <a:stretch>
            <a:fillRect/>
          </a:stretch>
        </p:blipFill>
        <p:spPr bwMode="auto">
          <a:xfrm>
            <a:off x="467544" y="4509120"/>
            <a:ext cx="6336704" cy="122413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229600" cy="5678091"/>
          </a:xfrm>
        </p:spPr>
        <p:txBody>
          <a:bodyPr/>
          <a:lstStyle/>
          <a:p>
            <a:pPr>
              <a:buNone/>
            </a:pPr>
            <a:r>
              <a:rPr lang="en-AU" sz="1500" dirty="0" smtClean="0"/>
              <a:t>General revenue assistance</a:t>
            </a:r>
          </a:p>
          <a:p>
            <a:pPr>
              <a:buNone/>
            </a:pPr>
            <a:endParaRPr lang="en-AU" sz="1500" dirty="0" smtClean="0"/>
          </a:p>
          <a:p>
            <a:pPr>
              <a:buNone/>
            </a:pPr>
            <a:r>
              <a:rPr lang="en-AU" sz="1500" dirty="0" smtClean="0"/>
              <a:t>The following table shows general revenue assistance</a:t>
            </a:r>
          </a:p>
          <a:p>
            <a:pPr lvl="2" indent="-360000">
              <a:buFont typeface="Wingdings" pitchFamily="2" charset="2"/>
              <a:buChar char="§"/>
            </a:pPr>
            <a:r>
              <a:rPr lang="en-AU" sz="1500" dirty="0" smtClean="0"/>
              <a:t>a feature of general revenue assistance is that unlike SPPs, the states can spend the funds as they wish</a:t>
            </a:r>
          </a:p>
          <a:p>
            <a:pPr>
              <a:buNone/>
            </a:pPr>
            <a:endParaRPr lang="en-AU" sz="1500" dirty="0" smtClean="0"/>
          </a:p>
          <a:p>
            <a:pPr>
              <a:buNone/>
            </a:pPr>
            <a:r>
              <a:rPr lang="en-AU" sz="1500" dirty="0" smtClean="0"/>
              <a:t>GST is the main component of general revenue assistance</a:t>
            </a:r>
          </a:p>
          <a:p>
            <a:pPr>
              <a:buNone/>
            </a:pPr>
            <a:endParaRPr lang="en-AU" sz="1500" b="1" dirty="0" smtClean="0"/>
          </a:p>
          <a:p>
            <a:pPr>
              <a:buNone/>
            </a:pPr>
            <a:r>
              <a:rPr lang="en-AU" sz="1500" b="1" dirty="0" smtClean="0"/>
              <a:t>Table 3.1: General revenue assistance</a:t>
            </a:r>
            <a:endParaRPr lang="en-AU" sz="1500" dirty="0" smtClean="0"/>
          </a:p>
          <a:p>
            <a:endParaRPr lang="en-AU" dirty="0"/>
          </a:p>
        </p:txBody>
      </p:sp>
      <p:pic>
        <p:nvPicPr>
          <p:cNvPr id="4" name="Picture 3" descr="Table 3.1: General revenue assistance"/>
          <p:cNvPicPr/>
          <p:nvPr/>
        </p:nvPicPr>
        <p:blipFill>
          <a:blip r:embed="rId2" cstate="print"/>
          <a:srcRect/>
          <a:stretch>
            <a:fillRect/>
          </a:stretch>
        </p:blipFill>
        <p:spPr bwMode="auto">
          <a:xfrm>
            <a:off x="539552" y="3140968"/>
            <a:ext cx="6696744" cy="17281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3"/>
            <a:ext cx="8229600" cy="5184576"/>
          </a:xfrm>
        </p:spPr>
        <p:txBody>
          <a:bodyPr/>
          <a:lstStyle/>
          <a:p>
            <a:pPr>
              <a:buNone/>
            </a:pPr>
            <a:r>
              <a:rPr lang="en-AU" sz="1500" dirty="0" smtClean="0"/>
              <a:t>The following table shows each state’s GST entitlement </a:t>
            </a:r>
          </a:p>
          <a:p>
            <a:pPr>
              <a:buNone/>
            </a:pPr>
            <a:endParaRPr lang="en-AU" sz="1500" b="1" dirty="0" smtClean="0"/>
          </a:p>
          <a:p>
            <a:pPr>
              <a:buNone/>
            </a:pPr>
            <a:r>
              <a:rPr lang="en-AU" sz="1500" b="1" dirty="0" smtClean="0"/>
              <a:t>Table 3.9: Distribution of the GST entitlement pool over budget year and forward estimates</a:t>
            </a:r>
          </a:p>
          <a:p>
            <a:pPr>
              <a:buNone/>
            </a:pPr>
            <a:endParaRPr lang="en-AU" sz="1500" dirty="0" smtClean="0"/>
          </a:p>
          <a:p>
            <a:endParaRPr lang="en-AU" dirty="0"/>
          </a:p>
        </p:txBody>
      </p:sp>
      <p:pic>
        <p:nvPicPr>
          <p:cNvPr id="4" name="Picture 3" descr="Table 3.9: Distribution of the GST entitlement pool over budget year and forward estimates"/>
          <p:cNvPicPr/>
          <p:nvPr/>
        </p:nvPicPr>
        <p:blipFill>
          <a:blip r:embed="rId2" cstate="print"/>
          <a:srcRect/>
          <a:stretch>
            <a:fillRect/>
          </a:stretch>
        </p:blipFill>
        <p:spPr bwMode="auto">
          <a:xfrm>
            <a:off x="539552" y="1556792"/>
            <a:ext cx="6840760" cy="158417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smtClean="0"/>
              <a:t>Medium term fiscal strategy aims at..</a:t>
            </a:r>
            <a:r>
              <a:rPr lang="en-AU" dirty="0" smtClean="0"/>
              <a:t>.</a:t>
            </a:r>
            <a:endParaRPr lang="en-AU" dirty="0"/>
          </a:p>
        </p:txBody>
      </p:sp>
      <p:sp>
        <p:nvSpPr>
          <p:cNvPr id="3" name="Content Placeholder 2"/>
          <p:cNvSpPr>
            <a:spLocks noGrp="1"/>
          </p:cNvSpPr>
          <p:nvPr>
            <p:ph idx="1"/>
          </p:nvPr>
        </p:nvSpPr>
        <p:spPr>
          <a:xfrm>
            <a:off x="467544" y="1556793"/>
            <a:ext cx="8229600" cy="3888431"/>
          </a:xfrm>
        </p:spPr>
        <p:txBody>
          <a:bodyPr/>
          <a:lstStyle/>
          <a:p>
            <a:pPr>
              <a:buFont typeface="Wingdings" pitchFamily="2" charset="2"/>
              <a:buChar char="§"/>
            </a:pPr>
            <a:endParaRPr lang="en-AU" sz="2000" dirty="0" smtClean="0"/>
          </a:p>
          <a:p>
            <a:pPr>
              <a:buFont typeface="Wingdings" pitchFamily="2" charset="2"/>
              <a:buChar char="§"/>
            </a:pPr>
            <a:r>
              <a:rPr lang="en-AU" sz="2000" dirty="0" smtClean="0"/>
              <a:t>Budget surpluses, on average, over medium term</a:t>
            </a:r>
          </a:p>
          <a:p>
            <a:pPr>
              <a:buFont typeface="Wingdings" pitchFamily="2" charset="2"/>
              <a:buChar char="§"/>
            </a:pPr>
            <a:endParaRPr lang="en-AU" sz="2000" dirty="0" smtClean="0"/>
          </a:p>
          <a:p>
            <a:pPr>
              <a:buFont typeface="Wingdings" pitchFamily="2" charset="2"/>
              <a:buChar char="§"/>
            </a:pPr>
            <a:r>
              <a:rPr lang="en-AU" sz="2000" dirty="0" smtClean="0"/>
              <a:t>Taxation &lt; 23.5 per cent of GDP</a:t>
            </a:r>
          </a:p>
          <a:p>
            <a:pPr>
              <a:buFont typeface="Wingdings" pitchFamily="2" charset="2"/>
              <a:buChar char="§"/>
            </a:pPr>
            <a:endParaRPr lang="en-AU" sz="2000" dirty="0" smtClean="0"/>
          </a:p>
          <a:p>
            <a:pPr>
              <a:buFont typeface="Wingdings" pitchFamily="2" charset="2"/>
              <a:buChar char="§"/>
            </a:pPr>
            <a:r>
              <a:rPr lang="en-AU" sz="2000" dirty="0" smtClean="0"/>
              <a:t>Improvement in Government’s net financial worth</a:t>
            </a:r>
          </a:p>
          <a:p>
            <a:pPr>
              <a:buFont typeface="Wingdings" pitchFamily="2" charset="2"/>
              <a:buChar char="§"/>
            </a:pPr>
            <a:endParaRPr lang="en-AU" sz="2000" dirty="0" smtClean="0"/>
          </a:p>
          <a:p>
            <a:pPr>
              <a:buFont typeface="Wingdings" pitchFamily="2" charset="2"/>
              <a:buChar char="§"/>
            </a:pPr>
            <a:r>
              <a:rPr lang="en-AU" sz="2000" dirty="0" smtClean="0"/>
              <a:t>Return to surplus by holding real growth in outlays to 2 per cent a year</a:t>
            </a:r>
          </a:p>
          <a:p>
            <a:endParaRPr lang="en-AU"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5328592"/>
          </a:xfrm>
        </p:spPr>
        <p:txBody>
          <a:bodyPr>
            <a:normAutofit/>
          </a:bodyPr>
          <a:lstStyle/>
          <a:p>
            <a:pPr>
              <a:buNone/>
            </a:pPr>
            <a:r>
              <a:rPr lang="en-AU" sz="1700" b="1" dirty="0" smtClean="0"/>
              <a:t>Budget Paper No. 4: agency resourcing</a:t>
            </a:r>
          </a:p>
          <a:p>
            <a:pPr>
              <a:buNone/>
            </a:pPr>
            <a:endParaRPr lang="en-AU" sz="1700" dirty="0" smtClean="0"/>
          </a:p>
          <a:p>
            <a:pPr>
              <a:buNone/>
            </a:pPr>
            <a:r>
              <a:rPr lang="en-AU" sz="1500" dirty="0" smtClean="0"/>
              <a:t>Contains</a:t>
            </a:r>
          </a:p>
          <a:p>
            <a:pPr lvl="2" indent="-360000">
              <a:buFont typeface="Wingdings" pitchFamily="2" charset="2"/>
              <a:buChar char="§"/>
            </a:pPr>
            <a:r>
              <a:rPr lang="en-AU" sz="1500" dirty="0" smtClean="0"/>
              <a:t>an introduction</a:t>
            </a:r>
          </a:p>
          <a:p>
            <a:pPr lvl="2" indent="-360000">
              <a:buFont typeface="Wingdings" pitchFamily="2" charset="2"/>
              <a:buChar char="§"/>
            </a:pPr>
            <a:r>
              <a:rPr lang="en-AU" sz="1500" dirty="0" smtClean="0"/>
              <a:t>summary of special appropriations</a:t>
            </a:r>
          </a:p>
          <a:p>
            <a:pPr lvl="2" indent="-360000">
              <a:buFont typeface="Wingdings" pitchFamily="2" charset="2"/>
              <a:buChar char="§"/>
            </a:pPr>
            <a:r>
              <a:rPr lang="en-AU" sz="1500" dirty="0" smtClean="0"/>
              <a:t>summary of special accounts, and </a:t>
            </a:r>
          </a:p>
          <a:p>
            <a:pPr lvl="2" indent="-360000">
              <a:buFont typeface="Wingdings" pitchFamily="2" charset="2"/>
              <a:buChar char="§"/>
            </a:pPr>
            <a:r>
              <a:rPr lang="en-AU" sz="1500" dirty="0" smtClean="0"/>
              <a:t>agency resourcing</a:t>
            </a:r>
          </a:p>
          <a:p>
            <a:pPr lvl="3" indent="-360000">
              <a:buFont typeface="Calibri" pitchFamily="34" charset="0"/>
              <a:buChar char="–"/>
            </a:pPr>
            <a:r>
              <a:rPr lang="en-AU" sz="1500" dirty="0" smtClean="0"/>
              <a:t>that’s another way of saying the sources of funding for each agency and how it will be spent </a:t>
            </a:r>
          </a:p>
          <a:p>
            <a:pPr>
              <a:buNone/>
            </a:pPr>
            <a:endParaRPr lang="en-AU" sz="1500" b="1" dirty="0" smtClean="0"/>
          </a:p>
          <a:p>
            <a:pPr>
              <a:buNone/>
            </a:pPr>
            <a:r>
              <a:rPr lang="en-AU" sz="1500" b="1" dirty="0" smtClean="0"/>
              <a:t>I STRONGLY RECOMMEND READING THE INTRODUCTION</a:t>
            </a:r>
            <a:endParaRPr lang="en-AU" sz="1500" dirty="0" smtClean="0"/>
          </a:p>
          <a:p>
            <a:pPr lvl="2" indent="-360000">
              <a:buFont typeface="Wingdings" pitchFamily="2" charset="2"/>
              <a:buChar char="§"/>
            </a:pPr>
            <a:endParaRPr lang="en-AU" sz="1500" dirty="0" smtClean="0"/>
          </a:p>
          <a:p>
            <a:pPr lvl="2" indent="-360000">
              <a:buFont typeface="Wingdings" pitchFamily="2" charset="2"/>
              <a:buChar char="§"/>
            </a:pPr>
            <a:r>
              <a:rPr lang="en-AU" sz="1500" dirty="0" smtClean="0"/>
              <a:t>it summarises how the system of appropriations operates and explains the terminology used, for example, annual appropriations, special appropriations, and departmental and administered expenses </a:t>
            </a:r>
          </a:p>
          <a:p>
            <a:pPr marL="0" indent="0">
              <a:buNone/>
            </a:pPr>
            <a:endParaRPr lang="en-AU" sz="1500" dirty="0" smtClean="0"/>
          </a:p>
          <a:p>
            <a:pPr marL="0" indent="0">
              <a:buNone/>
            </a:pPr>
            <a:r>
              <a:rPr lang="en-AU" sz="1500" dirty="0" smtClean="0"/>
              <a:t>I will talk about special appropriations and special accounts in the next section which deals with portfolio budget statements</a:t>
            </a:r>
          </a:p>
          <a:p>
            <a:pPr>
              <a:buNone/>
            </a:pPr>
            <a:endParaRPr lang="en-AU"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9"/>
            <a:ext cx="8229600" cy="5616624"/>
          </a:xfrm>
        </p:spPr>
        <p:txBody>
          <a:bodyPr>
            <a:normAutofit fontScale="92500" lnSpcReduction="20000"/>
          </a:bodyPr>
          <a:lstStyle/>
          <a:p>
            <a:pPr>
              <a:buNone/>
            </a:pPr>
            <a:r>
              <a:rPr lang="en-AU" sz="2400" b="1" dirty="0" smtClean="0">
                <a:solidFill>
                  <a:schemeClr val="tx1">
                    <a:lumMod val="65000"/>
                    <a:lumOff val="35000"/>
                  </a:schemeClr>
                </a:solidFill>
              </a:rPr>
              <a:t>2.2 Portfolio Budget Statements (PBS)</a:t>
            </a:r>
          </a:p>
          <a:p>
            <a:pPr marL="0" indent="0">
              <a:buNone/>
            </a:pPr>
            <a:endParaRPr lang="en-AU" sz="1600" dirty="0" smtClean="0"/>
          </a:p>
          <a:p>
            <a:pPr marL="0" indent="0">
              <a:buNone/>
            </a:pPr>
            <a:r>
              <a:rPr lang="en-AU" sz="1600" dirty="0" smtClean="0"/>
              <a:t>The PBS contains information on the budget of each agency, that is, where the money comes from and where it goes</a:t>
            </a:r>
          </a:p>
          <a:p>
            <a:pPr>
              <a:buNone/>
            </a:pPr>
            <a:endParaRPr lang="en-AU" sz="1600" dirty="0" smtClean="0"/>
          </a:p>
          <a:p>
            <a:pPr>
              <a:buNone/>
            </a:pPr>
            <a:r>
              <a:rPr lang="en-AU" sz="1600" dirty="0" smtClean="0"/>
              <a:t>The PBS contain a summary of the budget for each agency</a:t>
            </a:r>
          </a:p>
          <a:p>
            <a:pPr lvl="2" indent="-360000">
              <a:buFont typeface="Wingdings" pitchFamily="2" charset="2"/>
              <a:buChar char="§"/>
            </a:pPr>
            <a:r>
              <a:rPr lang="en-AU" sz="1600" dirty="0" smtClean="0"/>
              <a:t>called the agency resource statement</a:t>
            </a:r>
          </a:p>
          <a:p>
            <a:pPr>
              <a:buNone/>
            </a:pPr>
            <a:endParaRPr lang="en-AU" sz="1800" b="1" dirty="0" smtClean="0"/>
          </a:p>
          <a:p>
            <a:pPr>
              <a:buNone/>
            </a:pPr>
            <a:r>
              <a:rPr lang="en-AU" sz="1800" b="1" dirty="0" smtClean="0"/>
              <a:t>2.2.1 Where does the money come from?</a:t>
            </a:r>
          </a:p>
          <a:p>
            <a:pPr>
              <a:buNone/>
            </a:pPr>
            <a:endParaRPr lang="en-AU" sz="1600" dirty="0" smtClean="0"/>
          </a:p>
          <a:p>
            <a:pPr>
              <a:buNone/>
            </a:pPr>
            <a:r>
              <a:rPr lang="en-AU" sz="1600" dirty="0" smtClean="0"/>
              <a:t>Two broad categories of revenue</a:t>
            </a:r>
          </a:p>
          <a:p>
            <a:pPr lvl="2" indent="-360000">
              <a:buFont typeface="Wingdings" pitchFamily="2" charset="2"/>
              <a:buChar char="§"/>
            </a:pPr>
            <a:r>
              <a:rPr lang="en-AU" sz="1600" dirty="0" smtClean="0"/>
              <a:t>revenue from government</a:t>
            </a:r>
          </a:p>
          <a:p>
            <a:pPr lvl="2" indent="-360000">
              <a:buFont typeface="Wingdings" pitchFamily="2" charset="2"/>
              <a:buChar char="§"/>
            </a:pPr>
            <a:r>
              <a:rPr lang="en-AU" sz="1600" dirty="0" smtClean="0"/>
              <a:t>and own-source income</a:t>
            </a:r>
          </a:p>
          <a:p>
            <a:pPr>
              <a:buNone/>
            </a:pPr>
            <a:endParaRPr lang="en-AU" sz="1600" dirty="0" smtClean="0"/>
          </a:p>
          <a:p>
            <a:pPr>
              <a:buNone/>
            </a:pPr>
            <a:r>
              <a:rPr lang="en-AU" sz="1600" dirty="0" smtClean="0"/>
              <a:t>Dealing with own-source income first: broadly falls into two categories</a:t>
            </a:r>
          </a:p>
          <a:p>
            <a:pPr lvl="2" indent="-360000">
              <a:buFont typeface="Wingdings" pitchFamily="2" charset="2"/>
              <a:buChar char="§"/>
            </a:pPr>
            <a:r>
              <a:rPr lang="en-AU" sz="1600" dirty="0" smtClean="0"/>
              <a:t>sale of goods and services</a:t>
            </a:r>
          </a:p>
          <a:p>
            <a:pPr lvl="3" indent="-360000">
              <a:buFont typeface="Calibri" pitchFamily="34" charset="0"/>
              <a:buChar char="–"/>
            </a:pPr>
            <a:r>
              <a:rPr lang="en-AU" sz="1600" dirty="0" smtClean="0"/>
              <a:t>an example is Department of Immigration passport fees</a:t>
            </a:r>
          </a:p>
          <a:p>
            <a:pPr lvl="2" indent="-360000">
              <a:buFont typeface="Wingdings" pitchFamily="2" charset="2"/>
              <a:buChar char="§"/>
            </a:pPr>
            <a:r>
              <a:rPr lang="en-AU" sz="1600" dirty="0" smtClean="0"/>
              <a:t>other (for example, rents, insurance) </a:t>
            </a:r>
          </a:p>
          <a:p>
            <a:pPr>
              <a:buNone/>
            </a:pPr>
            <a:endParaRPr lang="en-AU" sz="1600" dirty="0" smtClean="0"/>
          </a:p>
          <a:p>
            <a:pPr>
              <a:buNone/>
            </a:pPr>
            <a:r>
              <a:rPr lang="en-AU" sz="1600" dirty="0" smtClean="0"/>
              <a:t> Revenue from government: three main sources </a:t>
            </a:r>
          </a:p>
          <a:p>
            <a:pPr lvl="2" indent="-360000">
              <a:buFont typeface="Wingdings" pitchFamily="2" charset="2"/>
              <a:buChar char="§"/>
            </a:pPr>
            <a:r>
              <a:rPr lang="en-AU" sz="1600" dirty="0" smtClean="0"/>
              <a:t>annual appropriations</a:t>
            </a:r>
          </a:p>
          <a:p>
            <a:pPr lvl="2" indent="-360000">
              <a:buFont typeface="Wingdings" pitchFamily="2" charset="2"/>
              <a:buChar char="§"/>
            </a:pPr>
            <a:r>
              <a:rPr lang="en-AU" sz="1600" dirty="0" smtClean="0"/>
              <a:t>special appropriations</a:t>
            </a:r>
          </a:p>
          <a:p>
            <a:pPr lvl="3" indent="-360000">
              <a:buFont typeface="Calibri" pitchFamily="34" charset="0"/>
              <a:buChar char="–"/>
            </a:pPr>
            <a:r>
              <a:rPr lang="en-AU" sz="1600" dirty="0" smtClean="0"/>
              <a:t>special accounts</a:t>
            </a:r>
          </a:p>
          <a:p>
            <a:endParaRPr lang="en-AU"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332656"/>
            <a:ext cx="8229600" cy="5750099"/>
          </a:xfrm>
        </p:spPr>
        <p:txBody>
          <a:bodyPr>
            <a:normAutofit lnSpcReduction="10000"/>
          </a:bodyPr>
          <a:lstStyle/>
          <a:p>
            <a:pPr>
              <a:buNone/>
            </a:pPr>
            <a:r>
              <a:rPr lang="en-AU" sz="1700" b="1" dirty="0" smtClean="0"/>
              <a:t>Annual appropriations</a:t>
            </a:r>
          </a:p>
          <a:p>
            <a:pPr marL="0" indent="0">
              <a:buNone/>
            </a:pPr>
            <a:endParaRPr lang="en-AU" sz="1500" dirty="0" smtClean="0"/>
          </a:p>
          <a:p>
            <a:pPr marL="0" indent="0">
              <a:buNone/>
            </a:pPr>
            <a:r>
              <a:rPr lang="en-AU" sz="1500" dirty="0" smtClean="0"/>
              <a:t>Annual appropriations account for probably less than 20 per cent of total Budget funding</a:t>
            </a:r>
          </a:p>
          <a:p>
            <a:pPr>
              <a:buNone/>
            </a:pPr>
            <a:endParaRPr lang="en-AU" sz="1500" dirty="0" smtClean="0"/>
          </a:p>
          <a:p>
            <a:pPr>
              <a:buNone/>
            </a:pPr>
            <a:r>
              <a:rPr lang="en-AU" sz="1500" dirty="0" smtClean="0"/>
              <a:t>Constitutional requirements that there be two annual appropriation Bills</a:t>
            </a:r>
          </a:p>
          <a:p>
            <a:pPr lvl="2" indent="-360000">
              <a:buFont typeface="Wingdings" pitchFamily="2" charset="2"/>
              <a:buChar char="§"/>
            </a:pPr>
            <a:r>
              <a:rPr lang="en-AU" sz="1500" dirty="0" smtClean="0"/>
              <a:t>section 53 provides that the Senate may not amend proposed laws appropriating money for the ordinary annual services of the government</a:t>
            </a:r>
          </a:p>
          <a:p>
            <a:pPr lvl="2" indent="-360000">
              <a:buFont typeface="Wingdings" pitchFamily="2" charset="2"/>
              <a:buChar char="§"/>
            </a:pPr>
            <a:r>
              <a:rPr lang="en-AU" sz="1500" dirty="0" smtClean="0"/>
              <a:t>under section 54, a proposed law appropriating money for the ordinary annual services of the government can deal only with such appropriations. </a:t>
            </a:r>
          </a:p>
          <a:p>
            <a:pPr marL="0" indent="0">
              <a:buNone/>
            </a:pPr>
            <a:endParaRPr lang="en-AU" sz="1500" dirty="0" smtClean="0"/>
          </a:p>
          <a:p>
            <a:pPr marL="0" indent="0">
              <a:buNone/>
            </a:pPr>
            <a:r>
              <a:rPr lang="en-AU" sz="1500" dirty="0" smtClean="0"/>
              <a:t>Hence the annual appropriations are split into two Bills that provide for (a) the ordinary annual services of the government and (b) ‘other’ services </a:t>
            </a:r>
          </a:p>
          <a:p>
            <a:pPr lvl="2" indent="-360000">
              <a:buFont typeface="Wingdings" pitchFamily="2" charset="2"/>
              <a:buChar char="§"/>
            </a:pPr>
            <a:r>
              <a:rPr lang="en-AU" sz="1500" dirty="0" smtClean="0"/>
              <a:t>payments for ordinary annual services are authorised under Appropriation Bill (No. 1)</a:t>
            </a:r>
          </a:p>
          <a:p>
            <a:pPr lvl="2" indent="-360000">
              <a:buFont typeface="Wingdings" pitchFamily="2" charset="2"/>
              <a:buChar char="§"/>
            </a:pPr>
            <a:r>
              <a:rPr lang="en-AU" sz="1500" dirty="0" smtClean="0"/>
              <a:t>payments for other services are authorised under Appropriation Bill (No. 2)</a:t>
            </a:r>
          </a:p>
          <a:p>
            <a:pPr marL="0" indent="0">
              <a:buNone/>
            </a:pPr>
            <a:endParaRPr lang="en-AU" sz="1500" dirty="0" smtClean="0"/>
          </a:p>
          <a:p>
            <a:pPr marL="0" indent="0">
              <a:buNone/>
            </a:pPr>
            <a:r>
              <a:rPr lang="en-AU" sz="1500" dirty="0" smtClean="0"/>
              <a:t>Nobody really knows what ordinary annual services are but essentially they are for on-going programs not authorised by special appropriations</a:t>
            </a:r>
          </a:p>
          <a:p>
            <a:pPr lvl="2" indent="-360000">
              <a:buFont typeface="Wingdings" pitchFamily="2" charset="2"/>
              <a:buChar char="§"/>
            </a:pPr>
            <a:r>
              <a:rPr lang="en-AU" sz="1500" dirty="0" smtClean="0"/>
              <a:t>most of the ordinary annual services funding is for departmental expenses (I’ll explain this term later)</a:t>
            </a:r>
          </a:p>
          <a:p>
            <a:pPr lvl="2" indent="-360000">
              <a:buFont typeface="Wingdings" pitchFamily="2" charset="2"/>
              <a:buChar char="§"/>
            </a:pPr>
            <a:r>
              <a:rPr lang="en-AU" sz="1500" dirty="0" smtClean="0"/>
              <a:t>but some programs are funded under Appropriation Bill (No. 1)</a:t>
            </a:r>
          </a:p>
          <a:p>
            <a:pPr lvl="2" indent="-360000">
              <a:buFont typeface="Wingdings" pitchFamily="2" charset="2"/>
              <a:buChar char="§"/>
            </a:pPr>
            <a:r>
              <a:rPr lang="en-AU" sz="1500" dirty="0" smtClean="0"/>
              <a:t>examples are the Bass Strait passenger vehicle subsidy scheme and the LPG conversion scheme for cars</a:t>
            </a:r>
          </a:p>
          <a:p>
            <a:pPr lvl="2" indent="-360000">
              <a:buFont typeface="Wingdings" pitchFamily="2" charset="2"/>
              <a:buChar char="§"/>
            </a:pPr>
            <a:endParaRPr lang="en-AU" sz="1500" dirty="0" smtClean="0"/>
          </a:p>
          <a:p>
            <a:endParaRPr lang="en-AU"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6633"/>
            <a:ext cx="8229600" cy="5688631"/>
          </a:xfrm>
        </p:spPr>
        <p:txBody>
          <a:bodyPr>
            <a:normAutofit/>
          </a:bodyPr>
          <a:lstStyle/>
          <a:p>
            <a:pPr>
              <a:buNone/>
            </a:pPr>
            <a:r>
              <a:rPr lang="en-AU" sz="1500" dirty="0" smtClean="0"/>
              <a:t>Examples of ‘other’ services under Appropriation Bill (No. 2) include</a:t>
            </a:r>
          </a:p>
          <a:p>
            <a:pPr lvl="2" indent="-360000">
              <a:buFont typeface="Wingdings" pitchFamily="2" charset="2"/>
              <a:buChar char="§"/>
            </a:pPr>
            <a:r>
              <a:rPr lang="en-AU" sz="1500" dirty="0" smtClean="0"/>
              <a:t>so-called 'non‑operating' costs such as an equity injections into agencies to allow them to buy major assets</a:t>
            </a:r>
          </a:p>
          <a:p>
            <a:pPr lvl="2" indent="-360000">
              <a:buFont typeface="Wingdings" pitchFamily="2" charset="2"/>
              <a:buChar char="§"/>
            </a:pPr>
            <a:r>
              <a:rPr lang="en-AU" sz="1500" dirty="0" smtClean="0"/>
              <a:t> administered expenses (I’ll explain later) for new outcomes</a:t>
            </a:r>
          </a:p>
          <a:p>
            <a:pPr lvl="3" indent="-360000">
              <a:buFont typeface="Calibri" pitchFamily="34" charset="0"/>
              <a:buChar char="–"/>
            </a:pPr>
            <a:r>
              <a:rPr lang="en-AU" sz="1500" dirty="0" smtClean="0"/>
              <a:t>after a new outcome has been financed once under Appropriation Bill (No. 2), it is financed under Appropriation Bill (No. 1), that is, it becomes an ordinary annual service</a:t>
            </a:r>
          </a:p>
          <a:p>
            <a:pPr>
              <a:buNone/>
            </a:pPr>
            <a:endParaRPr lang="en-AU" sz="1700" b="1" dirty="0" smtClean="0"/>
          </a:p>
          <a:p>
            <a:pPr>
              <a:buNone/>
            </a:pPr>
            <a:r>
              <a:rPr lang="en-AU" sz="1700" b="1" dirty="0" smtClean="0"/>
              <a:t>Special appropriations</a:t>
            </a:r>
          </a:p>
          <a:p>
            <a:pPr>
              <a:buNone/>
            </a:pPr>
            <a:endParaRPr lang="en-AU" sz="1500" dirty="0" smtClean="0"/>
          </a:p>
          <a:p>
            <a:pPr marL="0" indent="0">
              <a:buNone/>
            </a:pPr>
            <a:r>
              <a:rPr lang="en-AU" sz="1500" dirty="0" smtClean="0"/>
              <a:t>The great majority of spending is authorised by special appropriations (perhaps about 80 per cent)</a:t>
            </a:r>
          </a:p>
          <a:p>
            <a:pPr lvl="2" indent="-360000">
              <a:buFont typeface="Wingdings" pitchFamily="2" charset="2"/>
              <a:buChar char="§"/>
            </a:pPr>
            <a:r>
              <a:rPr lang="en-AU" sz="1500" dirty="0" smtClean="0"/>
              <a:t>a special appropriation is a provision within an Act that provides authority to spend money for particular purposes, for example, to finance a particular project or to make social security payments</a:t>
            </a:r>
          </a:p>
          <a:p>
            <a:pPr>
              <a:buNone/>
            </a:pPr>
            <a:endParaRPr lang="en-AU" sz="1500" dirty="0" smtClean="0"/>
          </a:p>
          <a:p>
            <a:pPr>
              <a:buNone/>
            </a:pPr>
            <a:r>
              <a:rPr lang="en-AU" sz="1500" dirty="0" smtClean="0"/>
              <a:t>Most special appropriations are limited by criteria/entitlement</a:t>
            </a:r>
          </a:p>
          <a:p>
            <a:pPr lvl="2" indent="-360000">
              <a:buFont typeface="Wingdings" pitchFamily="2" charset="2"/>
              <a:buChar char="§"/>
            </a:pPr>
            <a:r>
              <a:rPr lang="en-AU" sz="1500" dirty="0" smtClean="0"/>
              <a:t>examples are most social welfare payments such as age and disability pensions and most payments to the states</a:t>
            </a:r>
          </a:p>
          <a:p>
            <a:pPr lvl="2" indent="-360000">
              <a:buFont typeface="Wingdings" pitchFamily="2" charset="2"/>
              <a:buChar char="§"/>
            </a:pPr>
            <a:r>
              <a:rPr lang="en-AU" sz="1500" dirty="0" smtClean="0"/>
              <a:t>such appropriations are open-ended in the sense that the amounts are not limited</a:t>
            </a:r>
          </a:p>
          <a:p>
            <a:pPr lvl="2" indent="-360000">
              <a:buFont typeface="Wingdings" pitchFamily="2" charset="2"/>
              <a:buChar char="§"/>
            </a:pPr>
            <a:r>
              <a:rPr lang="en-AU" sz="1500" dirty="0" smtClean="0"/>
              <a:t>note that as a consequence, most of the figures in the Budget are estimates and depend on assumptions of growth, unemployment, inflation etc</a:t>
            </a:r>
          </a:p>
          <a:p>
            <a:endParaRPr lang="en-AU"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16633"/>
            <a:ext cx="8445624" cy="5688632"/>
          </a:xfrm>
        </p:spPr>
        <p:txBody>
          <a:bodyPr>
            <a:normAutofit fontScale="25000" lnSpcReduction="20000"/>
          </a:bodyPr>
          <a:lstStyle/>
          <a:p>
            <a:pPr>
              <a:buNone/>
            </a:pPr>
            <a:r>
              <a:rPr lang="en-AU" sz="6800" b="1" dirty="0" smtClean="0"/>
              <a:t>Special accounts</a:t>
            </a:r>
          </a:p>
          <a:p>
            <a:pPr marL="0" indent="0">
              <a:buNone/>
            </a:pPr>
            <a:endParaRPr lang="en-AU" sz="6000" dirty="0" smtClean="0"/>
          </a:p>
          <a:p>
            <a:pPr marL="0" indent="0">
              <a:buNone/>
            </a:pPr>
            <a:r>
              <a:rPr lang="en-AU" sz="6000" dirty="0" smtClean="0"/>
              <a:t>A special account is an appropriation mechanism that sets aside an amount to be expended for a specific purpose</a:t>
            </a:r>
          </a:p>
          <a:p>
            <a:pPr lvl="2" indent="-360000">
              <a:buFont typeface="Wingdings" pitchFamily="2" charset="2"/>
              <a:buChar char="§"/>
            </a:pPr>
            <a:r>
              <a:rPr lang="en-AU" sz="6000" dirty="0" smtClean="0"/>
              <a:t>examples are the national cattle disease eradication account, the international marketing of education account, and the Murray-Darling basin account</a:t>
            </a:r>
          </a:p>
          <a:p>
            <a:pPr>
              <a:buNone/>
            </a:pPr>
            <a:endParaRPr lang="en-AU" sz="6000" dirty="0" smtClean="0"/>
          </a:p>
          <a:p>
            <a:pPr>
              <a:buNone/>
            </a:pPr>
            <a:endParaRPr lang="en-AU" sz="6000" dirty="0" smtClean="0"/>
          </a:p>
          <a:p>
            <a:pPr>
              <a:buNone/>
            </a:pPr>
            <a:r>
              <a:rPr lang="en-AU" sz="6000" dirty="0" smtClean="0"/>
              <a:t>All monies received and paid for the specific purpose pass through the special account</a:t>
            </a:r>
          </a:p>
          <a:p>
            <a:pPr>
              <a:buNone/>
            </a:pPr>
            <a:endParaRPr lang="en-AU" sz="6000" dirty="0" smtClean="0"/>
          </a:p>
          <a:p>
            <a:pPr>
              <a:buNone/>
            </a:pPr>
            <a:r>
              <a:rPr lang="en-AU" sz="6000" dirty="0" smtClean="0"/>
              <a:t>The money that goes into special accounts comes from annual and special appropriations</a:t>
            </a:r>
          </a:p>
          <a:p>
            <a:pPr>
              <a:buNone/>
            </a:pPr>
            <a:endParaRPr lang="en-AU" sz="6000" dirty="0" smtClean="0"/>
          </a:p>
          <a:p>
            <a:pPr>
              <a:buNone/>
            </a:pPr>
            <a:r>
              <a:rPr lang="en-AU" sz="6000" dirty="0" smtClean="0"/>
              <a:t>I will illustrate the above using the Department of Resources agency resource statement in a minute</a:t>
            </a:r>
          </a:p>
          <a:p>
            <a:pPr>
              <a:buNone/>
            </a:pPr>
            <a:endParaRPr lang="en-AU" sz="6000" dirty="0" smtClean="0"/>
          </a:p>
          <a:p>
            <a:pPr>
              <a:buNone/>
            </a:pPr>
            <a:endParaRPr lang="en-AU" sz="6000" dirty="0" smtClean="0"/>
          </a:p>
          <a:p>
            <a:pPr>
              <a:buNone/>
            </a:pPr>
            <a:r>
              <a:rPr lang="en-AU" sz="6000" dirty="0" smtClean="0"/>
              <a:t>But before I do that, I need to introduce two terms</a:t>
            </a:r>
          </a:p>
          <a:p>
            <a:pPr lvl="2" indent="-360000">
              <a:buFont typeface="Wingdings" pitchFamily="2" charset="2"/>
              <a:buChar char="§"/>
            </a:pPr>
            <a:r>
              <a:rPr lang="en-AU" sz="6000" dirty="0" smtClean="0"/>
              <a:t>departmental expenses and</a:t>
            </a:r>
          </a:p>
          <a:p>
            <a:pPr lvl="2" indent="-360000">
              <a:buFont typeface="Wingdings" pitchFamily="2" charset="2"/>
              <a:buChar char="§"/>
            </a:pPr>
            <a:r>
              <a:rPr lang="en-AU" sz="6000" dirty="0" smtClean="0"/>
              <a:t>administered expenses</a:t>
            </a:r>
          </a:p>
          <a:p>
            <a:pPr>
              <a:buNone/>
            </a:pPr>
            <a:endParaRPr lang="en-AU" sz="6000" dirty="0" smtClean="0"/>
          </a:p>
          <a:p>
            <a:pPr>
              <a:buNone/>
            </a:pPr>
            <a:r>
              <a:rPr lang="en-AU" sz="6000" dirty="0" smtClean="0"/>
              <a:t>Departmental expenses are the costs of running programs</a:t>
            </a:r>
          </a:p>
          <a:p>
            <a:pPr lvl="2" indent="-360000">
              <a:buFont typeface="Wingdings" pitchFamily="2" charset="2"/>
              <a:buChar char="§"/>
            </a:pPr>
            <a:r>
              <a:rPr lang="en-AU" sz="6000" dirty="0" smtClean="0"/>
              <a:t>examples are employee benefits, supplies, and depreciation</a:t>
            </a:r>
          </a:p>
          <a:p>
            <a:pPr lvl="3" indent="-360000">
              <a:buFont typeface="Calibri" pitchFamily="34" charset="0"/>
              <a:buChar char="–"/>
            </a:pPr>
            <a:r>
              <a:rPr lang="en-AU" sz="6000" dirty="0" smtClean="0"/>
              <a:t>a feature of departmental expenses is that any unspent amounts can be carried over into future years</a:t>
            </a:r>
          </a:p>
          <a:p>
            <a:pPr lvl="3" indent="-360000">
              <a:buFont typeface="Calibri" pitchFamily="34" charset="0"/>
              <a:buChar char="–"/>
            </a:pPr>
            <a:r>
              <a:rPr lang="en-AU" sz="6000" dirty="0" smtClean="0"/>
              <a:t>this can happen, for example, if there are delays in implementing programs</a:t>
            </a:r>
          </a:p>
          <a:p>
            <a:pPr lvl="2" indent="-360000">
              <a:buFont typeface="Wingdings" pitchFamily="2" charset="2"/>
              <a:buChar char="§"/>
            </a:pPr>
            <a:endParaRPr lang="en-AU" sz="6000" dirty="0" smtClean="0"/>
          </a:p>
          <a:p>
            <a:pPr>
              <a:buNone/>
            </a:pPr>
            <a:endParaRPr lang="en-AU" sz="6000" dirty="0" smtClean="0"/>
          </a:p>
          <a:p>
            <a:pPr>
              <a:buNone/>
            </a:pPr>
            <a:r>
              <a:rPr lang="en-AU" sz="6000" dirty="0" smtClean="0"/>
              <a:t/>
            </a:r>
            <a:br>
              <a:rPr lang="en-AU" sz="6000" dirty="0" smtClean="0"/>
            </a:br>
            <a:endParaRPr lang="en-AU" sz="60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8"/>
            <a:ext cx="8229600" cy="5544615"/>
          </a:xfrm>
        </p:spPr>
        <p:txBody>
          <a:bodyPr>
            <a:normAutofit/>
          </a:bodyPr>
          <a:lstStyle/>
          <a:p>
            <a:pPr>
              <a:buNone/>
            </a:pPr>
            <a:r>
              <a:rPr lang="en-AU" sz="1500" dirty="0" smtClean="0"/>
              <a:t>Administered expenses are the payments made under the programs</a:t>
            </a:r>
          </a:p>
          <a:p>
            <a:pPr lvl="2" indent="-360000">
              <a:buFont typeface="Wingdings" pitchFamily="2" charset="2"/>
              <a:buChar char="§"/>
            </a:pPr>
            <a:r>
              <a:rPr lang="en-AU" sz="1500" dirty="0" smtClean="0"/>
              <a:t>examples are age and disability support pensions</a:t>
            </a:r>
          </a:p>
          <a:p>
            <a:pPr>
              <a:buNone/>
            </a:pPr>
            <a:endParaRPr lang="en-AU" sz="1500" dirty="0" smtClean="0"/>
          </a:p>
          <a:p>
            <a:pPr>
              <a:buNone/>
            </a:pPr>
            <a:r>
              <a:rPr lang="en-AU" sz="1500" dirty="0" smtClean="0"/>
              <a:t>Now turn to the Department of Resources agency resource statement</a:t>
            </a:r>
          </a:p>
          <a:p>
            <a:pPr>
              <a:buNone/>
            </a:pPr>
            <a:endParaRPr lang="en-AU" dirty="0"/>
          </a:p>
        </p:txBody>
      </p:sp>
      <p:pic>
        <p:nvPicPr>
          <p:cNvPr id="4" name="Picture 3"/>
          <p:cNvPicPr/>
          <p:nvPr/>
        </p:nvPicPr>
        <p:blipFill>
          <a:blip r:embed="rId2" cstate="print"/>
          <a:srcRect/>
          <a:stretch>
            <a:fillRect/>
          </a:stretch>
        </p:blipFill>
        <p:spPr bwMode="auto">
          <a:xfrm>
            <a:off x="611560" y="1484784"/>
            <a:ext cx="6408712" cy="42484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cstate="print"/>
          <a:srcRect/>
          <a:stretch>
            <a:fillRect/>
          </a:stretch>
        </p:blipFill>
        <p:spPr bwMode="auto">
          <a:xfrm>
            <a:off x="755576" y="260648"/>
            <a:ext cx="6480720" cy="55446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9"/>
            <a:ext cx="8229600" cy="5544616"/>
          </a:xfrm>
        </p:spPr>
        <p:txBody>
          <a:bodyPr>
            <a:normAutofit lnSpcReduction="10000"/>
          </a:bodyPr>
          <a:lstStyle/>
          <a:p>
            <a:pPr>
              <a:buNone/>
            </a:pPr>
            <a:r>
              <a:rPr lang="en-AU" sz="1700" b="1" dirty="0" smtClean="0"/>
              <a:t>2.2.2 Where does the money go?</a:t>
            </a:r>
          </a:p>
          <a:p>
            <a:pPr>
              <a:lnSpc>
                <a:spcPct val="110000"/>
              </a:lnSpc>
              <a:buNone/>
            </a:pPr>
            <a:endParaRPr lang="en-AU" sz="1500" dirty="0" smtClean="0"/>
          </a:p>
          <a:p>
            <a:pPr>
              <a:lnSpc>
                <a:spcPct val="110000"/>
              </a:lnSpc>
              <a:buNone/>
            </a:pPr>
            <a:r>
              <a:rPr lang="en-AU" sz="1500" dirty="0" smtClean="0"/>
              <a:t>Expenses are classified by </a:t>
            </a:r>
            <a:r>
              <a:rPr lang="en-AU" sz="1500" b="1" dirty="0" smtClean="0"/>
              <a:t>outcomes</a:t>
            </a:r>
            <a:endParaRPr lang="en-AU" sz="1500" dirty="0" smtClean="0"/>
          </a:p>
          <a:p>
            <a:pPr lvl="2" indent="-360000">
              <a:lnSpc>
                <a:spcPct val="110000"/>
              </a:lnSpc>
              <a:buFont typeface="Wingdings" pitchFamily="2" charset="2"/>
              <a:buChar char="§"/>
            </a:pPr>
            <a:r>
              <a:rPr lang="en-AU" sz="1500" dirty="0" smtClean="0"/>
              <a:t>outcomes consist of </a:t>
            </a:r>
            <a:r>
              <a:rPr lang="en-AU" sz="1500" b="1" dirty="0" smtClean="0"/>
              <a:t>programs</a:t>
            </a:r>
            <a:r>
              <a:rPr lang="en-AU" sz="1500" dirty="0" smtClean="0"/>
              <a:t> and </a:t>
            </a:r>
            <a:r>
              <a:rPr lang="en-AU" sz="1500" b="1" dirty="0" smtClean="0"/>
              <a:t>sub-programs</a:t>
            </a:r>
            <a:endParaRPr lang="en-AU" sz="1500" dirty="0" smtClean="0"/>
          </a:p>
          <a:p>
            <a:pPr>
              <a:lnSpc>
                <a:spcPct val="110000"/>
              </a:lnSpc>
              <a:buNone/>
            </a:pPr>
            <a:endParaRPr lang="en-AU" sz="1500" dirty="0" smtClean="0"/>
          </a:p>
          <a:p>
            <a:pPr>
              <a:lnSpc>
                <a:spcPct val="110000"/>
              </a:lnSpc>
              <a:buNone/>
            </a:pPr>
            <a:r>
              <a:rPr lang="en-AU" sz="1500" dirty="0" smtClean="0"/>
              <a:t>For example, the Department of Immigration has six outcomes</a:t>
            </a:r>
          </a:p>
          <a:p>
            <a:pPr lvl="2" indent="-360000">
              <a:lnSpc>
                <a:spcPct val="110000"/>
              </a:lnSpc>
              <a:buFont typeface="Wingdings" pitchFamily="2" charset="2"/>
              <a:buChar char="§"/>
            </a:pPr>
            <a:r>
              <a:rPr lang="en-AU" sz="1500" dirty="0" smtClean="0"/>
              <a:t>outcome 1 deals with migration</a:t>
            </a:r>
          </a:p>
          <a:p>
            <a:pPr lvl="3" indent="-360000">
              <a:lnSpc>
                <a:spcPct val="110000"/>
              </a:lnSpc>
              <a:buFont typeface="Calibri" pitchFamily="34" charset="0"/>
              <a:buChar char="–"/>
            </a:pPr>
            <a:r>
              <a:rPr lang="en-AU" sz="1500" dirty="0" smtClean="0"/>
              <a:t>program 1.1 (visa and migration) is a program</a:t>
            </a:r>
          </a:p>
          <a:p>
            <a:pPr lvl="3" indent="-360000">
              <a:lnSpc>
                <a:spcPct val="110000"/>
              </a:lnSpc>
              <a:buFont typeface="Calibri" pitchFamily="34" charset="0"/>
              <a:buChar char="–"/>
            </a:pPr>
            <a:r>
              <a:rPr lang="en-AU" sz="1500" dirty="0" smtClean="0"/>
              <a:t>there are several sub-programs such as 1.1.1 (visa and migration-service delivery)</a:t>
            </a:r>
          </a:p>
          <a:p>
            <a:pPr>
              <a:lnSpc>
                <a:spcPct val="110000"/>
              </a:lnSpc>
              <a:buNone/>
            </a:pPr>
            <a:endParaRPr lang="en-AU" sz="1500" dirty="0" smtClean="0"/>
          </a:p>
          <a:p>
            <a:pPr>
              <a:lnSpc>
                <a:spcPct val="110000"/>
              </a:lnSpc>
              <a:buNone/>
            </a:pPr>
            <a:r>
              <a:rPr lang="en-AU" sz="1500" dirty="0" smtClean="0"/>
              <a:t>Expenses incurred for outcomes/programs/sub-programs fall into two categories:</a:t>
            </a:r>
          </a:p>
          <a:p>
            <a:pPr lvl="2" indent="-360000">
              <a:lnSpc>
                <a:spcPct val="110000"/>
              </a:lnSpc>
              <a:buFont typeface="Wingdings" pitchFamily="2" charset="2"/>
              <a:buChar char="§"/>
            </a:pPr>
            <a:r>
              <a:rPr lang="en-AU" sz="1500" dirty="0" smtClean="0"/>
              <a:t>departmental </a:t>
            </a:r>
          </a:p>
          <a:p>
            <a:pPr lvl="2" indent="-360000">
              <a:lnSpc>
                <a:spcPct val="110000"/>
              </a:lnSpc>
              <a:buFont typeface="Wingdings" pitchFamily="2" charset="2"/>
              <a:buChar char="§"/>
            </a:pPr>
            <a:r>
              <a:rPr lang="en-AU" sz="1500" dirty="0" smtClean="0"/>
              <a:t>Administered</a:t>
            </a:r>
          </a:p>
          <a:p>
            <a:pPr>
              <a:lnSpc>
                <a:spcPct val="110000"/>
              </a:lnSpc>
              <a:buNone/>
            </a:pPr>
            <a:endParaRPr lang="en-AU" sz="1500" dirty="0" smtClean="0"/>
          </a:p>
          <a:p>
            <a:pPr>
              <a:lnSpc>
                <a:spcPct val="110000"/>
              </a:lnSpc>
              <a:buNone/>
            </a:pPr>
            <a:r>
              <a:rPr lang="en-AU" sz="1500" dirty="0" smtClean="0"/>
              <a:t>Departmental expenses are the costs of running programs</a:t>
            </a:r>
          </a:p>
          <a:p>
            <a:pPr>
              <a:lnSpc>
                <a:spcPct val="110000"/>
              </a:lnSpc>
              <a:buNone/>
            </a:pPr>
            <a:endParaRPr lang="en-AU" sz="1500" dirty="0" smtClean="0"/>
          </a:p>
          <a:p>
            <a:pPr>
              <a:lnSpc>
                <a:spcPct val="110000"/>
              </a:lnSpc>
              <a:buNone/>
            </a:pPr>
            <a:r>
              <a:rPr lang="en-AU" sz="1500" dirty="0" smtClean="0"/>
              <a:t>Administered expenses are the payments made under the programs</a:t>
            </a:r>
          </a:p>
          <a:p>
            <a:pPr marL="0" indent="0">
              <a:lnSpc>
                <a:spcPct val="110000"/>
              </a:lnSpc>
              <a:buNone/>
            </a:pPr>
            <a:endParaRPr lang="en-AU" sz="1500" dirty="0" smtClean="0"/>
          </a:p>
          <a:p>
            <a:pPr marL="0" indent="0">
              <a:lnSpc>
                <a:spcPct val="110000"/>
              </a:lnSpc>
              <a:buNone/>
            </a:pPr>
            <a:r>
              <a:rPr lang="en-AU" sz="1500" dirty="0" smtClean="0"/>
              <a:t>Departmental and administered expenses are allocated to each outcome/program/sub-program so that each is fully costed </a:t>
            </a:r>
          </a:p>
          <a:p>
            <a:pPr>
              <a:buNone/>
            </a:pPr>
            <a:endParaRPr lang="en-AU" sz="15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8640"/>
            <a:ext cx="8229600" cy="5894115"/>
          </a:xfrm>
        </p:spPr>
        <p:txBody>
          <a:bodyPr/>
          <a:lstStyle/>
          <a:p>
            <a:pPr marL="0" indent="0">
              <a:buNone/>
            </a:pPr>
            <a:r>
              <a:rPr lang="en-AU" sz="1500" dirty="0" smtClean="0"/>
              <a:t>The following example is the expenses for program two (resources-related initiatives and management) for the Department of Resources</a:t>
            </a:r>
          </a:p>
          <a:p>
            <a:endParaRPr lang="en-AU" dirty="0"/>
          </a:p>
        </p:txBody>
      </p:sp>
      <p:pic>
        <p:nvPicPr>
          <p:cNvPr id="4" name="Picture 3"/>
          <p:cNvPicPr/>
          <p:nvPr/>
        </p:nvPicPr>
        <p:blipFill>
          <a:blip r:embed="rId2" cstate="print"/>
          <a:srcRect/>
          <a:stretch>
            <a:fillRect/>
          </a:stretch>
        </p:blipFill>
        <p:spPr bwMode="auto">
          <a:xfrm>
            <a:off x="611560" y="764704"/>
            <a:ext cx="5616624" cy="48965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b="1" dirty="0" smtClean="0"/>
              <a:t>The fiscal situation</a:t>
            </a:r>
            <a:endParaRPr lang="en-AU" sz="4000" b="1" dirty="0"/>
          </a:p>
        </p:txBody>
      </p:sp>
      <p:sp>
        <p:nvSpPr>
          <p:cNvPr id="3" name="Content Placeholder 2"/>
          <p:cNvSpPr>
            <a:spLocks noGrp="1"/>
          </p:cNvSpPr>
          <p:nvPr>
            <p:ph idx="1"/>
          </p:nvPr>
        </p:nvSpPr>
        <p:spPr>
          <a:xfrm>
            <a:off x="467544" y="1556793"/>
            <a:ext cx="8229600" cy="4032448"/>
          </a:xfrm>
        </p:spPr>
        <p:txBody>
          <a:bodyPr/>
          <a:lstStyle/>
          <a:p>
            <a:pPr>
              <a:buFont typeface="Wingdings" pitchFamily="2" charset="2"/>
              <a:buChar char="§"/>
            </a:pPr>
            <a:endParaRPr lang="en-AU" sz="2000" dirty="0" smtClean="0"/>
          </a:p>
          <a:p>
            <a:pPr>
              <a:buFont typeface="Wingdings" pitchFamily="2" charset="2"/>
              <a:buChar char="§"/>
            </a:pPr>
            <a:endParaRPr lang="en-AU" sz="2000" dirty="0" smtClean="0"/>
          </a:p>
          <a:p>
            <a:pPr>
              <a:buFont typeface="Wingdings" pitchFamily="2" charset="2"/>
              <a:buChar char="§"/>
            </a:pPr>
            <a:r>
              <a:rPr lang="en-AU" sz="2000" dirty="0" smtClean="0"/>
              <a:t>In 2010-11, the deficit was $49 billion, or 3.6 per cent of GDP</a:t>
            </a:r>
          </a:p>
          <a:p>
            <a:pPr>
              <a:buFont typeface="Wingdings" pitchFamily="2" charset="2"/>
              <a:buChar char="§"/>
            </a:pPr>
            <a:endParaRPr lang="en-AU" sz="2000" dirty="0" smtClean="0"/>
          </a:p>
          <a:p>
            <a:pPr>
              <a:buFont typeface="Wingdings" pitchFamily="2" charset="2"/>
              <a:buChar char="§"/>
            </a:pPr>
            <a:r>
              <a:rPr lang="en-AU" sz="2000" dirty="0" smtClean="0"/>
              <a:t>In the 2011-12 Budget, the deficit for 2011-12 was estimated to be $23 billion, or 1.5 per cent of GDP</a:t>
            </a:r>
          </a:p>
          <a:p>
            <a:pPr>
              <a:buFont typeface="Wingdings" pitchFamily="2" charset="2"/>
              <a:buChar char="§"/>
            </a:pPr>
            <a:endParaRPr lang="en-AU" sz="2000" dirty="0" smtClean="0"/>
          </a:p>
          <a:p>
            <a:pPr>
              <a:buFont typeface="Wingdings" pitchFamily="2" charset="2"/>
              <a:buChar char="§"/>
            </a:pPr>
            <a:r>
              <a:rPr lang="en-AU" sz="2000" dirty="0" smtClean="0"/>
              <a:t>In the mid-year economic and fiscal outlook, it was revised to $38.1 billion</a:t>
            </a:r>
          </a:p>
          <a:p>
            <a:pPr>
              <a:buNone/>
            </a:pPr>
            <a:endParaRPr lang="en-A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b="1" dirty="0" smtClean="0"/>
              <a:t>The fiscal situation</a:t>
            </a:r>
            <a:endParaRPr lang="en-AU" sz="4000" b="1" dirty="0"/>
          </a:p>
        </p:txBody>
      </p:sp>
      <p:graphicFrame>
        <p:nvGraphicFramePr>
          <p:cNvPr id="4" name="Content Placeholder 4"/>
          <p:cNvGraphicFramePr>
            <a:graphicFrameLocks noGrp="1"/>
          </p:cNvGraphicFramePr>
          <p:nvPr>
            <p:ph idx="1"/>
          </p:nvPr>
        </p:nvGraphicFramePr>
        <p:xfrm>
          <a:off x="468313" y="1557338"/>
          <a:ext cx="8229600" cy="384048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r>
                        <a:rPr lang="en-AU" dirty="0" smtClean="0"/>
                        <a:t>Source</a:t>
                      </a:r>
                      <a:endParaRPr lang="en-AU" dirty="0"/>
                    </a:p>
                  </a:txBody>
                  <a:tcPr/>
                </a:tc>
                <a:tc>
                  <a:txBody>
                    <a:bodyPr/>
                    <a:lstStyle/>
                    <a:p>
                      <a:r>
                        <a:rPr lang="en-AU" dirty="0" smtClean="0"/>
                        <a:t>Year referred to</a:t>
                      </a:r>
                      <a:endParaRPr lang="en-AU" dirty="0"/>
                    </a:p>
                  </a:txBody>
                  <a:tcPr/>
                </a:tc>
                <a:tc>
                  <a:txBody>
                    <a:bodyPr/>
                    <a:lstStyle/>
                    <a:p>
                      <a:r>
                        <a:rPr lang="en-AU" dirty="0" smtClean="0"/>
                        <a:t>Deficit/surplus</a:t>
                      </a:r>
                      <a:endParaRPr lang="en-AU" dirty="0"/>
                    </a:p>
                  </a:txBody>
                  <a:tcPr/>
                </a:tc>
                <a:tc>
                  <a:txBody>
                    <a:bodyPr/>
                    <a:lstStyle/>
                    <a:p>
                      <a:r>
                        <a:rPr lang="en-AU" dirty="0" smtClean="0"/>
                        <a:t>% of GDP</a:t>
                      </a:r>
                      <a:endParaRPr lang="en-AU" dirty="0"/>
                    </a:p>
                  </a:txBody>
                  <a:tcPr/>
                </a:tc>
                <a:tc>
                  <a:txBody>
                    <a:bodyPr/>
                    <a:lstStyle/>
                    <a:p>
                      <a:r>
                        <a:rPr lang="en-AU" dirty="0" smtClean="0"/>
                        <a:t>Forecast GDP growth %</a:t>
                      </a:r>
                      <a:endParaRPr lang="en-AU" dirty="0"/>
                    </a:p>
                  </a:txBody>
                  <a:tcPr/>
                </a:tc>
              </a:tr>
              <a:tr h="370840">
                <a:tc>
                  <a:txBody>
                    <a:bodyPr/>
                    <a:lstStyle/>
                    <a:p>
                      <a:r>
                        <a:rPr lang="en-AU" dirty="0" smtClean="0"/>
                        <a:t>2011-12 Budget</a:t>
                      </a:r>
                      <a:endParaRPr lang="en-AU" dirty="0"/>
                    </a:p>
                  </a:txBody>
                  <a:tcPr/>
                </a:tc>
                <a:tc>
                  <a:txBody>
                    <a:bodyPr/>
                    <a:lstStyle/>
                    <a:p>
                      <a:r>
                        <a:rPr lang="en-AU" dirty="0" smtClean="0"/>
                        <a:t>2010-11</a:t>
                      </a:r>
                      <a:endParaRPr lang="en-AU" dirty="0"/>
                    </a:p>
                  </a:txBody>
                  <a:tcPr/>
                </a:tc>
                <a:tc>
                  <a:txBody>
                    <a:bodyPr/>
                    <a:lstStyle/>
                    <a:p>
                      <a:r>
                        <a:rPr lang="en-AU" dirty="0" smtClean="0"/>
                        <a:t>- $49.4 billion</a:t>
                      </a:r>
                      <a:endParaRPr lang="en-AU" dirty="0"/>
                    </a:p>
                  </a:txBody>
                  <a:tcPr/>
                </a:tc>
                <a:tc>
                  <a:txBody>
                    <a:bodyPr/>
                    <a:lstStyle/>
                    <a:p>
                      <a:r>
                        <a:rPr lang="en-AU" dirty="0" smtClean="0"/>
                        <a:t>-3.6</a:t>
                      </a:r>
                      <a:endParaRPr lang="en-AU" dirty="0"/>
                    </a:p>
                  </a:txBody>
                  <a:tcPr/>
                </a:tc>
                <a:tc>
                  <a:txBody>
                    <a:bodyPr/>
                    <a:lstStyle/>
                    <a:p>
                      <a:r>
                        <a:rPr lang="en-AU" dirty="0" smtClean="0"/>
                        <a:t>2.25 (actual)</a:t>
                      </a:r>
                      <a:endParaRPr lang="en-AU" dirty="0"/>
                    </a:p>
                  </a:txBody>
                  <a:tcPr/>
                </a:tc>
              </a:tr>
              <a:tr h="370840">
                <a:tc>
                  <a:txBody>
                    <a:bodyPr/>
                    <a:lstStyle/>
                    <a:p>
                      <a:r>
                        <a:rPr lang="en-AU" dirty="0" smtClean="0"/>
                        <a:t>2011-12 Budget</a:t>
                      </a:r>
                      <a:endParaRPr lang="en-AU" dirty="0"/>
                    </a:p>
                  </a:txBody>
                  <a:tcPr/>
                </a:tc>
                <a:tc>
                  <a:txBody>
                    <a:bodyPr/>
                    <a:lstStyle/>
                    <a:p>
                      <a:r>
                        <a:rPr lang="en-AU" dirty="0" smtClean="0"/>
                        <a:t>2011-12</a:t>
                      </a:r>
                      <a:endParaRPr lang="en-AU" dirty="0"/>
                    </a:p>
                  </a:txBody>
                  <a:tcPr/>
                </a:tc>
                <a:tc>
                  <a:txBody>
                    <a:bodyPr/>
                    <a:lstStyle/>
                    <a:p>
                      <a:r>
                        <a:rPr lang="en-AU" dirty="0" smtClean="0"/>
                        <a:t>- $22.6 billion</a:t>
                      </a:r>
                      <a:endParaRPr lang="en-AU" dirty="0"/>
                    </a:p>
                  </a:txBody>
                  <a:tcPr/>
                </a:tc>
                <a:tc>
                  <a:txBody>
                    <a:bodyPr/>
                    <a:lstStyle/>
                    <a:p>
                      <a:r>
                        <a:rPr lang="en-AU" dirty="0" smtClean="0"/>
                        <a:t>-</a:t>
                      </a:r>
                      <a:r>
                        <a:rPr lang="en-AU" baseline="0" dirty="0" smtClean="0"/>
                        <a:t> 1.5</a:t>
                      </a:r>
                      <a:endParaRPr lang="en-AU" dirty="0"/>
                    </a:p>
                  </a:txBody>
                  <a:tcPr/>
                </a:tc>
                <a:tc>
                  <a:txBody>
                    <a:bodyPr/>
                    <a:lstStyle/>
                    <a:p>
                      <a:r>
                        <a:rPr lang="en-AU" dirty="0" smtClean="0"/>
                        <a:t>4.0</a:t>
                      </a:r>
                      <a:endParaRPr lang="en-AU" dirty="0"/>
                    </a:p>
                  </a:txBody>
                  <a:tcPr/>
                </a:tc>
              </a:tr>
              <a:tr h="370840">
                <a:tc>
                  <a:txBody>
                    <a:bodyPr/>
                    <a:lstStyle/>
                    <a:p>
                      <a:pPr marL="0" algn="l" defTabSz="914400" rtl="0" eaLnBrk="1" latinLnBrk="0" hangingPunct="1"/>
                      <a:r>
                        <a:rPr lang="en-AU" sz="1800" kern="1200" dirty="0" smtClean="0">
                          <a:solidFill>
                            <a:schemeClr val="dk1"/>
                          </a:solidFill>
                          <a:latin typeface="+mn-lt"/>
                          <a:ea typeface="+mn-ea"/>
                          <a:cs typeface="+mn-cs"/>
                        </a:rPr>
                        <a:t>2011-12 MYEFO</a:t>
                      </a:r>
                    </a:p>
                  </a:txBody>
                  <a:tcPr/>
                </a:tc>
                <a:tc>
                  <a:txBody>
                    <a:bodyPr/>
                    <a:lstStyle/>
                    <a:p>
                      <a:pPr marL="0" algn="l" defTabSz="914400" rtl="0" eaLnBrk="1" latinLnBrk="0" hangingPunct="1"/>
                      <a:r>
                        <a:rPr lang="en-AU" sz="1800" kern="1200" dirty="0" smtClean="0">
                          <a:solidFill>
                            <a:schemeClr val="dk1"/>
                          </a:solidFill>
                          <a:latin typeface="+mn-lt"/>
                          <a:ea typeface="+mn-ea"/>
                          <a:cs typeface="+mn-cs"/>
                        </a:rPr>
                        <a:t>2011-12</a:t>
                      </a:r>
                    </a:p>
                  </a:txBody>
                  <a:tcPr/>
                </a:tc>
                <a:tc>
                  <a:txBody>
                    <a:bodyPr/>
                    <a:lstStyle/>
                    <a:p>
                      <a:pPr marL="0" algn="l" defTabSz="914400" rtl="0" eaLnBrk="1" latinLnBrk="0" hangingPunct="1"/>
                      <a:r>
                        <a:rPr lang="en-AU" sz="1800" kern="1200" dirty="0" smtClean="0">
                          <a:solidFill>
                            <a:schemeClr val="dk1"/>
                          </a:solidFill>
                          <a:latin typeface="+mn-lt"/>
                          <a:ea typeface="+mn-ea"/>
                          <a:cs typeface="+mn-cs"/>
                        </a:rPr>
                        <a:t>- $37.1 billion</a:t>
                      </a:r>
                    </a:p>
                  </a:txBody>
                  <a:tcPr/>
                </a:tc>
                <a:tc>
                  <a:txBody>
                    <a:bodyPr/>
                    <a:lstStyle/>
                    <a:p>
                      <a:pPr marL="0" algn="l" defTabSz="914400" rtl="0" eaLnBrk="1" latinLnBrk="0" hangingPunct="1"/>
                      <a:r>
                        <a:rPr lang="en-AU" sz="1800" kern="1200" dirty="0" smtClean="0">
                          <a:solidFill>
                            <a:schemeClr val="dk1"/>
                          </a:solidFill>
                          <a:latin typeface="+mn-lt"/>
                          <a:ea typeface="+mn-ea"/>
                          <a:cs typeface="+mn-cs"/>
                        </a:rPr>
                        <a:t>- 2.5</a:t>
                      </a:r>
                    </a:p>
                  </a:txBody>
                  <a:tcPr/>
                </a:tc>
                <a:tc>
                  <a:txBody>
                    <a:bodyPr/>
                    <a:lstStyle/>
                    <a:p>
                      <a:pPr marL="0" algn="l" defTabSz="914400" rtl="0" eaLnBrk="1" latinLnBrk="0" hangingPunct="1"/>
                      <a:r>
                        <a:rPr lang="en-AU" sz="1800" kern="1200" dirty="0" smtClean="0">
                          <a:solidFill>
                            <a:schemeClr val="dk1"/>
                          </a:solidFill>
                          <a:latin typeface="+mn-lt"/>
                          <a:ea typeface="+mn-ea"/>
                          <a:cs typeface="+mn-cs"/>
                        </a:rPr>
                        <a:t>3.25</a:t>
                      </a:r>
                    </a:p>
                  </a:txBody>
                  <a:tcPr/>
                </a:tc>
              </a:tr>
              <a:tr h="370840">
                <a:tc>
                  <a:txBody>
                    <a:bodyPr/>
                    <a:lstStyle/>
                    <a:p>
                      <a:r>
                        <a:rPr lang="en-AU" dirty="0" smtClean="0"/>
                        <a:t>2011-12 Budget</a:t>
                      </a:r>
                      <a:endParaRPr lang="en-AU" dirty="0"/>
                    </a:p>
                  </a:txBody>
                  <a:tcPr/>
                </a:tc>
                <a:tc>
                  <a:txBody>
                    <a:bodyPr/>
                    <a:lstStyle/>
                    <a:p>
                      <a:r>
                        <a:rPr lang="en-AU" dirty="0" smtClean="0"/>
                        <a:t>2012-13</a:t>
                      </a:r>
                      <a:endParaRPr lang="en-AU" dirty="0"/>
                    </a:p>
                  </a:txBody>
                  <a:tcPr/>
                </a:tc>
                <a:tc>
                  <a:txBody>
                    <a:bodyPr/>
                    <a:lstStyle/>
                    <a:p>
                      <a:r>
                        <a:rPr lang="en-AU" dirty="0" smtClean="0"/>
                        <a:t>+ $3.5 billion</a:t>
                      </a:r>
                      <a:endParaRPr lang="en-AU" dirty="0"/>
                    </a:p>
                  </a:txBody>
                  <a:tcPr/>
                </a:tc>
                <a:tc>
                  <a:txBody>
                    <a:bodyPr/>
                    <a:lstStyle/>
                    <a:p>
                      <a:r>
                        <a:rPr lang="en-AU" dirty="0" smtClean="0"/>
                        <a:t>+ 0.2</a:t>
                      </a:r>
                      <a:endParaRPr lang="en-AU" dirty="0"/>
                    </a:p>
                  </a:txBody>
                  <a:tcPr/>
                </a:tc>
                <a:tc>
                  <a:txBody>
                    <a:bodyPr/>
                    <a:lstStyle/>
                    <a:p>
                      <a:r>
                        <a:rPr lang="en-AU" dirty="0" smtClean="0"/>
                        <a:t>3.75</a:t>
                      </a:r>
                      <a:endParaRPr lang="en-AU" dirty="0"/>
                    </a:p>
                  </a:txBody>
                  <a:tcPr/>
                </a:tc>
              </a:tr>
              <a:tr h="370840">
                <a:tc>
                  <a:txBody>
                    <a:bodyPr/>
                    <a:lstStyle/>
                    <a:p>
                      <a:r>
                        <a:rPr lang="en-AU" dirty="0" smtClean="0"/>
                        <a:t>2011-12 MYEFO</a:t>
                      </a:r>
                      <a:endParaRPr lang="en-AU" dirty="0"/>
                    </a:p>
                  </a:txBody>
                  <a:tcPr/>
                </a:tc>
                <a:tc>
                  <a:txBody>
                    <a:bodyPr/>
                    <a:lstStyle/>
                    <a:p>
                      <a:r>
                        <a:rPr lang="en-AU" dirty="0" smtClean="0"/>
                        <a:t>2012-13</a:t>
                      </a:r>
                      <a:endParaRPr lang="en-AU" dirty="0"/>
                    </a:p>
                  </a:txBody>
                  <a:tcPr/>
                </a:tc>
                <a:tc>
                  <a:txBody>
                    <a:bodyPr/>
                    <a:lstStyle/>
                    <a:p>
                      <a:r>
                        <a:rPr lang="en-AU" dirty="0" smtClean="0"/>
                        <a:t>+ $1.5 billion</a:t>
                      </a:r>
                      <a:endParaRPr lang="en-AU" dirty="0"/>
                    </a:p>
                  </a:txBody>
                  <a:tcPr/>
                </a:tc>
                <a:tc>
                  <a:txBody>
                    <a:bodyPr/>
                    <a:lstStyle/>
                    <a:p>
                      <a:r>
                        <a:rPr lang="en-AU" dirty="0" smtClean="0"/>
                        <a:t>+ 0.1</a:t>
                      </a:r>
                      <a:endParaRPr lang="en-AU" dirty="0"/>
                    </a:p>
                  </a:txBody>
                  <a:tcPr/>
                </a:tc>
                <a:tc>
                  <a:txBody>
                    <a:bodyPr/>
                    <a:lstStyle/>
                    <a:p>
                      <a:r>
                        <a:rPr lang="en-AU" dirty="0" smtClean="0"/>
                        <a:t>3.25</a:t>
                      </a:r>
                      <a:endParaRPr lang="en-AU"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b="1" dirty="0" smtClean="0"/>
              <a:t>The macroeconomic environment</a:t>
            </a:r>
            <a:endParaRPr lang="en-AU" sz="4000" b="1" dirty="0"/>
          </a:p>
        </p:txBody>
      </p:sp>
      <p:sp>
        <p:nvSpPr>
          <p:cNvPr id="3" name="Content Placeholder 2"/>
          <p:cNvSpPr>
            <a:spLocks noGrp="1"/>
          </p:cNvSpPr>
          <p:nvPr>
            <p:ph idx="1"/>
          </p:nvPr>
        </p:nvSpPr>
        <p:spPr>
          <a:xfrm>
            <a:off x="1187624" y="1556793"/>
            <a:ext cx="6912768" cy="4176463"/>
          </a:xfrm>
        </p:spPr>
        <p:txBody>
          <a:bodyPr>
            <a:normAutofit/>
          </a:bodyPr>
          <a:lstStyle/>
          <a:p>
            <a:pPr>
              <a:buFont typeface="Wingdings" pitchFamily="2" charset="2"/>
              <a:buChar char="§"/>
            </a:pPr>
            <a:r>
              <a:rPr lang="en-AU" sz="2000" dirty="0" smtClean="0"/>
              <a:t>Is a surplus desirable?</a:t>
            </a:r>
          </a:p>
          <a:p>
            <a:pPr>
              <a:buFont typeface="Wingdings" pitchFamily="2" charset="2"/>
              <a:buChar char="§"/>
            </a:pPr>
            <a:endParaRPr lang="en-AU" sz="2000" dirty="0" smtClean="0"/>
          </a:p>
          <a:p>
            <a:pPr>
              <a:buFont typeface="Wingdings" pitchFamily="2" charset="2"/>
              <a:buChar char="§"/>
            </a:pPr>
            <a:r>
              <a:rPr lang="en-AU" sz="2000" dirty="0" smtClean="0"/>
              <a:t>It depends: are the risks on the downside or the upside?</a:t>
            </a:r>
          </a:p>
          <a:p>
            <a:pPr>
              <a:buFont typeface="Wingdings" pitchFamily="2" charset="2"/>
              <a:buChar char="§"/>
            </a:pPr>
            <a:endParaRPr lang="en-AU" sz="2000" dirty="0" smtClean="0"/>
          </a:p>
          <a:p>
            <a:pPr>
              <a:buFont typeface="Wingdings" pitchFamily="2" charset="2"/>
              <a:buChar char="§"/>
            </a:pPr>
            <a:r>
              <a:rPr lang="en-AU" sz="2000" dirty="0" smtClean="0"/>
              <a:t>It’s a good thing to save in good times, against the possibility of bad times</a:t>
            </a:r>
          </a:p>
          <a:p>
            <a:pPr>
              <a:buFont typeface="Wingdings" pitchFamily="2" charset="2"/>
              <a:buChar char="§"/>
            </a:pPr>
            <a:endParaRPr lang="en-AU" sz="2000" dirty="0" smtClean="0"/>
          </a:p>
          <a:p>
            <a:pPr>
              <a:buFont typeface="Wingdings" pitchFamily="2" charset="2"/>
              <a:buChar char="§"/>
            </a:pPr>
            <a:r>
              <a:rPr lang="en-AU" sz="2000" dirty="0" smtClean="0"/>
              <a:t>The Australian economy looks to be in generally good shape</a:t>
            </a:r>
          </a:p>
          <a:p>
            <a:pPr>
              <a:buFont typeface="Wingdings" pitchFamily="2" charset="2"/>
              <a:buChar char="§"/>
            </a:pPr>
            <a:endParaRPr lang="en-AU" sz="2000" dirty="0" smtClean="0"/>
          </a:p>
          <a:p>
            <a:pPr>
              <a:buFont typeface="Wingdings" pitchFamily="2" charset="2"/>
              <a:buChar char="§"/>
            </a:pPr>
            <a:r>
              <a:rPr lang="en-AU" sz="2000" dirty="0" smtClean="0"/>
              <a:t>But there are some warning signs</a:t>
            </a:r>
            <a:endParaRPr lang="en-AU"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b="1" dirty="0" smtClean="0"/>
              <a:t>Positives</a:t>
            </a:r>
            <a:endParaRPr lang="en-AU" sz="4000" b="1" dirty="0"/>
          </a:p>
        </p:txBody>
      </p:sp>
      <p:sp>
        <p:nvSpPr>
          <p:cNvPr id="3" name="Content Placeholder 2"/>
          <p:cNvSpPr>
            <a:spLocks noGrp="1"/>
          </p:cNvSpPr>
          <p:nvPr>
            <p:ph idx="1"/>
          </p:nvPr>
        </p:nvSpPr>
        <p:spPr>
          <a:xfrm>
            <a:off x="1115616" y="1556793"/>
            <a:ext cx="6984776" cy="4032448"/>
          </a:xfrm>
        </p:spPr>
        <p:txBody>
          <a:bodyPr/>
          <a:lstStyle/>
          <a:p>
            <a:pPr>
              <a:buFont typeface="Wingdings" pitchFamily="2" charset="2"/>
              <a:buChar char="§"/>
            </a:pPr>
            <a:endParaRPr lang="en-AU" sz="2000" dirty="0" smtClean="0"/>
          </a:p>
          <a:p>
            <a:pPr>
              <a:buFont typeface="Wingdings" pitchFamily="2" charset="2"/>
              <a:buChar char="§"/>
            </a:pPr>
            <a:r>
              <a:rPr lang="en-AU" sz="2000" dirty="0" smtClean="0"/>
              <a:t>Unemployment at long term average </a:t>
            </a:r>
          </a:p>
          <a:p>
            <a:pPr>
              <a:buFont typeface="Wingdings" pitchFamily="2" charset="2"/>
              <a:buChar char="§"/>
            </a:pPr>
            <a:endParaRPr lang="en-AU" sz="2000" dirty="0" smtClean="0"/>
          </a:p>
          <a:p>
            <a:pPr>
              <a:buFont typeface="Wingdings" pitchFamily="2" charset="2"/>
              <a:buChar char="§"/>
            </a:pPr>
            <a:r>
              <a:rPr lang="en-AU" sz="2000" dirty="0" smtClean="0"/>
              <a:t>Jobs growth healthy</a:t>
            </a:r>
          </a:p>
          <a:p>
            <a:pPr>
              <a:buFont typeface="Wingdings" pitchFamily="2" charset="2"/>
              <a:buChar char="§"/>
            </a:pPr>
            <a:endParaRPr lang="en-AU" sz="2000" dirty="0" smtClean="0"/>
          </a:p>
          <a:p>
            <a:pPr>
              <a:buFont typeface="Wingdings" pitchFamily="2" charset="2"/>
              <a:buChar char="§"/>
            </a:pPr>
            <a:r>
              <a:rPr lang="en-AU" sz="2000" dirty="0" smtClean="0"/>
              <a:t>GDP growing at long term average</a:t>
            </a:r>
          </a:p>
          <a:p>
            <a:pPr>
              <a:buFont typeface="Wingdings" pitchFamily="2" charset="2"/>
              <a:buChar char="§"/>
            </a:pPr>
            <a:endParaRPr lang="en-AU" sz="2000" dirty="0" smtClean="0"/>
          </a:p>
          <a:p>
            <a:pPr>
              <a:buFont typeface="Wingdings" pitchFamily="2" charset="2"/>
              <a:buChar char="§"/>
            </a:pPr>
            <a:r>
              <a:rPr lang="en-AU" sz="2000" dirty="0" smtClean="0"/>
              <a:t>Investment high (though non-mining investment looks weak)</a:t>
            </a:r>
          </a:p>
          <a:p>
            <a:pPr>
              <a:buFont typeface="Wingdings" pitchFamily="2" charset="2"/>
              <a:buChar char="§"/>
            </a:pPr>
            <a:endParaRPr lang="en-AU" sz="2000" dirty="0" smtClean="0"/>
          </a:p>
          <a:p>
            <a:pPr>
              <a:buFont typeface="Wingdings" pitchFamily="2" charset="2"/>
              <a:buChar char="§"/>
            </a:pPr>
            <a:r>
              <a:rPr lang="en-AU" sz="2000" dirty="0" smtClean="0"/>
              <a:t>Interest rates relatively low</a:t>
            </a:r>
          </a:p>
          <a:p>
            <a:pPr>
              <a:buFont typeface="Wingdings" pitchFamily="2" charset="2"/>
              <a:buChar char="§"/>
            </a:pPr>
            <a:endParaRPr lang="en-A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4000" b="1" dirty="0" smtClean="0"/>
              <a:t>Negatives - International</a:t>
            </a:r>
            <a:endParaRPr lang="en-AU" sz="4000" b="1" dirty="0"/>
          </a:p>
        </p:txBody>
      </p:sp>
      <p:sp>
        <p:nvSpPr>
          <p:cNvPr id="3" name="Content Placeholder 2"/>
          <p:cNvSpPr>
            <a:spLocks noGrp="1"/>
          </p:cNvSpPr>
          <p:nvPr>
            <p:ph idx="1"/>
          </p:nvPr>
        </p:nvSpPr>
        <p:spPr>
          <a:xfrm>
            <a:off x="1043608" y="1556793"/>
            <a:ext cx="7128792" cy="4176464"/>
          </a:xfrm>
        </p:spPr>
        <p:txBody>
          <a:bodyPr/>
          <a:lstStyle/>
          <a:p>
            <a:pPr>
              <a:buFont typeface="Wingdings" pitchFamily="2" charset="2"/>
              <a:buChar char="§"/>
            </a:pPr>
            <a:endParaRPr lang="en-AU" sz="2000" dirty="0" smtClean="0"/>
          </a:p>
          <a:p>
            <a:pPr>
              <a:buFont typeface="Wingdings" pitchFamily="2" charset="2"/>
              <a:buChar char="§"/>
            </a:pPr>
            <a:r>
              <a:rPr lang="en-AU" sz="2000" dirty="0" smtClean="0"/>
              <a:t>The US appears to be recovering</a:t>
            </a:r>
          </a:p>
          <a:p>
            <a:pPr>
              <a:buNone/>
            </a:pPr>
            <a:endParaRPr lang="en-AU" sz="2000" dirty="0" smtClean="0"/>
          </a:p>
          <a:p>
            <a:pPr>
              <a:buFont typeface="Wingdings" pitchFamily="2" charset="2"/>
              <a:buChar char="§"/>
            </a:pPr>
            <a:r>
              <a:rPr lang="en-AU" sz="2000" dirty="0" smtClean="0"/>
              <a:t>Eight European countries are in recession</a:t>
            </a:r>
          </a:p>
          <a:p>
            <a:pPr lvl="2" indent="-360000">
              <a:buFont typeface="Calibri" pitchFamily="34" charset="0"/>
              <a:buChar char="–"/>
            </a:pPr>
            <a:r>
              <a:rPr lang="en-AU" sz="1600" dirty="0" smtClean="0"/>
              <a:t>highest unemployment for 15 years </a:t>
            </a:r>
          </a:p>
          <a:p>
            <a:pPr>
              <a:buFont typeface="Wingdings" pitchFamily="2" charset="2"/>
              <a:buChar char="§"/>
            </a:pPr>
            <a:endParaRPr lang="en-AU" sz="2000" dirty="0" smtClean="0"/>
          </a:p>
          <a:p>
            <a:pPr>
              <a:buFont typeface="Wingdings" pitchFamily="2" charset="2"/>
              <a:buChar char="§"/>
            </a:pPr>
            <a:r>
              <a:rPr lang="en-AU" sz="2000" dirty="0" smtClean="0"/>
              <a:t>China may be precarious </a:t>
            </a:r>
          </a:p>
          <a:p>
            <a:pPr lvl="2" indent="-360000">
              <a:buFont typeface="Calibri" pitchFamily="34" charset="0"/>
              <a:buChar char="–"/>
            </a:pPr>
            <a:r>
              <a:rPr lang="en-AU" sz="1600" dirty="0" smtClean="0"/>
              <a:t>housing bubble </a:t>
            </a:r>
          </a:p>
          <a:p>
            <a:pPr lvl="2" indent="-360000">
              <a:buFont typeface="Calibri" pitchFamily="34" charset="0"/>
              <a:buChar char="–"/>
            </a:pPr>
            <a:r>
              <a:rPr lang="en-AU" sz="1600" dirty="0" smtClean="0"/>
              <a:t>local government indebtedness</a:t>
            </a:r>
          </a:p>
          <a:p>
            <a:endParaRPr lang="en-A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arliamentary Library">
  <a:themeElements>
    <a:clrScheme name="Custom 4">
      <a:dk1>
        <a:sysClr val="windowText" lastClr="000000"/>
      </a:dk1>
      <a:lt1>
        <a:sysClr val="window" lastClr="FFFFFF"/>
      </a:lt1>
      <a:dk2>
        <a:srgbClr val="00B0F0"/>
      </a:dk2>
      <a:lt2>
        <a:srgbClr val="EEECE1"/>
      </a:lt2>
      <a:accent1>
        <a:srgbClr val="4F81BD"/>
      </a:accent1>
      <a:accent2>
        <a:srgbClr val="CEE020"/>
      </a:accent2>
      <a:accent3>
        <a:srgbClr val="FFFF00"/>
      </a:accent3>
      <a:accent4>
        <a:srgbClr val="8064A2"/>
      </a:accent4>
      <a:accent5>
        <a:srgbClr val="4BACC6"/>
      </a:accent5>
      <a:accent6>
        <a:srgbClr val="8DB3E2"/>
      </a:accent6>
      <a:hlink>
        <a:srgbClr val="0084B4"/>
      </a:hlink>
      <a:folHlink>
        <a:srgbClr val="0084B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1262</TotalTime>
  <Words>3319</Words>
  <Application>Microsoft Office PowerPoint</Application>
  <PresentationFormat>On-screen Show (4:3)</PresentationFormat>
  <Paragraphs>619</Paragraphs>
  <Slides>48</Slides>
  <Notes>10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Parliamentary Library</vt:lpstr>
      <vt:lpstr>Budget 2012-13</vt:lpstr>
      <vt:lpstr>Fiscal Environment and Strategy</vt:lpstr>
      <vt:lpstr>Fiscal policy is limited</vt:lpstr>
      <vt:lpstr>Medium term fiscal strategy aims at...</vt:lpstr>
      <vt:lpstr>The fiscal situation</vt:lpstr>
      <vt:lpstr>The fiscal situation</vt:lpstr>
      <vt:lpstr>The macroeconomic environment</vt:lpstr>
      <vt:lpstr>Positives</vt:lpstr>
      <vt:lpstr>Negatives - International</vt:lpstr>
      <vt:lpstr>Negatives - Domestic</vt:lpstr>
      <vt:lpstr>A good time to be cautious...</vt:lpstr>
      <vt:lpstr>Budget Concepts and Measures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Finding Budget Information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Parliament of Australia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jamesjo</dc:creator>
  <cp:lastModifiedBy>jamesjo</cp:lastModifiedBy>
  <cp:revision>116</cp:revision>
  <dcterms:created xsi:type="dcterms:W3CDTF">2010-09-10T04:21:11Z</dcterms:created>
  <dcterms:modified xsi:type="dcterms:W3CDTF">2012-05-08T02:39:22Z</dcterms:modified>
</cp:coreProperties>
</file>