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4"/>
  </p:sldMasterIdLst>
  <p:notesMasterIdLst>
    <p:notesMasterId r:id="rId22"/>
  </p:notesMasterIdLst>
  <p:sldIdLst>
    <p:sldId id="256" r:id="rId5"/>
    <p:sldId id="298" r:id="rId6"/>
    <p:sldId id="325" r:id="rId7"/>
    <p:sldId id="324" r:id="rId8"/>
    <p:sldId id="327" r:id="rId9"/>
    <p:sldId id="308" r:id="rId10"/>
    <p:sldId id="328" r:id="rId11"/>
    <p:sldId id="260" r:id="rId12"/>
    <p:sldId id="310" r:id="rId13"/>
    <p:sldId id="311" r:id="rId14"/>
    <p:sldId id="259" r:id="rId15"/>
    <p:sldId id="287" r:id="rId16"/>
    <p:sldId id="293" r:id="rId17"/>
    <p:sldId id="295" r:id="rId18"/>
    <p:sldId id="313" r:id="rId19"/>
    <p:sldId id="321" r:id="rId20"/>
    <p:sldId id="270" r:id="rId21"/>
  </p:sldIdLst>
  <p:sldSz cx="9144000" cy="5143500" type="screen16x9"/>
  <p:notesSz cx="6858000" cy="9144000"/>
  <p:embeddedFontLst>
    <p:embeddedFont>
      <p:font typeface="Barlow" panose="00000500000000000000" pitchFamily="2" charset="0"/>
      <p:regular r:id="rId23"/>
      <p:bold r:id="rId24"/>
      <p:italic r:id="rId25"/>
      <p:boldItalic r:id="rId26"/>
    </p:embeddedFont>
    <p:embeddedFont>
      <p:font typeface="Barlow ExtraBold" panose="00000900000000000000" pitchFamily="2" charset="0"/>
      <p:bold r:id="rId27"/>
      <p:italic r:id="rId28"/>
      <p:boldItalic r:id="rId29"/>
    </p:embeddedFont>
    <p:embeddedFont>
      <p:font typeface="Barlow SemiBold" panose="00000700000000000000" pitchFamily="2"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
      <p:font typeface="Montserrat Medium" panose="00000600000000000000" pitchFamily="2"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Times" panose="02020603050405020304" pitchFamily="18"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stavo Adolfo Lozano Hernandez" initials="GALH" lastIdx="1" clrIdx="0">
    <p:extLst>
      <p:ext uri="{19B8F6BF-5375-455C-9EA6-DF929625EA0E}">
        <p15:presenceInfo xmlns:p15="http://schemas.microsoft.com/office/powerpoint/2012/main" userId="Gustavo Adolfo Lozano Hernand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7608AA"/>
    <a:srgbClr val="000000"/>
    <a:srgbClr val="222284"/>
    <a:srgbClr val="BC41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905DC9-0C0B-4BAD-94CD-24AA1608EB28}" v="10" dt="2024-02-20T23:09:04.128"/>
  </p1510:revLst>
</p1510:revInfo>
</file>

<file path=ppt/tableStyles.xml><?xml version="1.0" encoding="utf-8"?>
<a:tblStyleLst xmlns:a="http://schemas.openxmlformats.org/drawingml/2006/main" def="{B657DB84-81B9-4602-B4A0-F0E8D444FEC7}">
  <a:tblStyle styleId="{B657DB84-81B9-4602-B4A0-F0E8D444FE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24"/>
    <p:restoredTop sz="72254"/>
  </p:normalViewPr>
  <p:slideViewPr>
    <p:cSldViewPr snapToGrid="0">
      <p:cViewPr varScale="1">
        <p:scale>
          <a:sx n="97" d="100"/>
          <a:sy n="97" d="100"/>
        </p:scale>
        <p:origin x="2130" y="9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6.xml"/><Relationship Id="rId41" Type="http://schemas.openxmlformats.org/officeDocument/2006/relationships/font" Target="fonts/font19.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ee Weatherall" userId="f89924d1-840f-40ad-a7d3-0656c1d0b226" providerId="ADAL" clId="{E3905DC9-0C0B-4BAD-94CD-24AA1608EB28}"/>
    <pc:docChg chg="undo redo custSel modSld">
      <pc:chgData name="Kimberlee Weatherall" userId="f89924d1-840f-40ad-a7d3-0656c1d0b226" providerId="ADAL" clId="{E3905DC9-0C0B-4BAD-94CD-24AA1608EB28}" dt="2024-02-20T23:10:57.158" v="64" actId="2711"/>
      <pc:docMkLst>
        <pc:docMk/>
      </pc:docMkLst>
      <pc:sldChg chg="modSp mod">
        <pc:chgData name="Kimberlee Weatherall" userId="f89924d1-840f-40ad-a7d3-0656c1d0b226" providerId="ADAL" clId="{E3905DC9-0C0B-4BAD-94CD-24AA1608EB28}" dt="2024-02-20T23:08:15.968" v="1" actId="2711"/>
        <pc:sldMkLst>
          <pc:docMk/>
          <pc:sldMk cId="0" sldId="256"/>
        </pc:sldMkLst>
        <pc:spChg chg="mod">
          <ac:chgData name="Kimberlee Weatherall" userId="f89924d1-840f-40ad-a7d3-0656c1d0b226" providerId="ADAL" clId="{E3905DC9-0C0B-4BAD-94CD-24AA1608EB28}" dt="2024-02-20T23:08:07.720" v="0" actId="2711"/>
          <ac:spMkLst>
            <pc:docMk/>
            <pc:sldMk cId="0" sldId="256"/>
            <ac:spMk id="89" creationId="{00000000-0000-0000-0000-000000000000}"/>
          </ac:spMkLst>
        </pc:spChg>
        <pc:spChg chg="mod">
          <ac:chgData name="Kimberlee Weatherall" userId="f89924d1-840f-40ad-a7d3-0656c1d0b226" providerId="ADAL" clId="{E3905DC9-0C0B-4BAD-94CD-24AA1608EB28}" dt="2024-02-20T23:08:15.968" v="1" actId="2711"/>
          <ac:spMkLst>
            <pc:docMk/>
            <pc:sldMk cId="0" sldId="256"/>
            <ac:spMk id="90" creationId="{00000000-0000-0000-0000-000000000000}"/>
          </ac:spMkLst>
        </pc:spChg>
      </pc:sldChg>
      <pc:sldChg chg="modSp mod">
        <pc:chgData name="Kimberlee Weatherall" userId="f89924d1-840f-40ad-a7d3-0656c1d0b226" providerId="ADAL" clId="{E3905DC9-0C0B-4BAD-94CD-24AA1608EB28}" dt="2024-02-20T23:10:49.926" v="62" actId="2711"/>
        <pc:sldMkLst>
          <pc:docMk/>
          <pc:sldMk cId="0" sldId="260"/>
        </pc:sldMkLst>
        <pc:spChg chg="mod">
          <ac:chgData name="Kimberlee Weatherall" userId="f89924d1-840f-40ad-a7d3-0656c1d0b226" providerId="ADAL" clId="{E3905DC9-0C0B-4BAD-94CD-24AA1608EB28}" dt="2024-02-20T23:10:49.926" v="62" actId="2711"/>
          <ac:spMkLst>
            <pc:docMk/>
            <pc:sldMk cId="0" sldId="260"/>
            <ac:spMk id="395" creationId="{00000000-0000-0000-0000-000000000000}"/>
          </ac:spMkLst>
        </pc:spChg>
      </pc:sldChg>
      <pc:sldChg chg="modSp mod">
        <pc:chgData name="Kimberlee Weatherall" userId="f89924d1-840f-40ad-a7d3-0656c1d0b226" providerId="ADAL" clId="{E3905DC9-0C0B-4BAD-94CD-24AA1608EB28}" dt="2024-02-20T23:10:57.158" v="64" actId="2711"/>
        <pc:sldMkLst>
          <pc:docMk/>
          <pc:sldMk cId="0" sldId="270"/>
        </pc:sldMkLst>
        <pc:spChg chg="mod">
          <ac:chgData name="Kimberlee Weatherall" userId="f89924d1-840f-40ad-a7d3-0656c1d0b226" providerId="ADAL" clId="{E3905DC9-0C0B-4BAD-94CD-24AA1608EB28}" dt="2024-02-20T23:10:54.990" v="63" actId="2711"/>
          <ac:spMkLst>
            <pc:docMk/>
            <pc:sldMk cId="0" sldId="270"/>
            <ac:spMk id="1129" creationId="{00000000-0000-0000-0000-000000000000}"/>
          </ac:spMkLst>
        </pc:spChg>
        <pc:spChg chg="mod">
          <ac:chgData name="Kimberlee Weatherall" userId="f89924d1-840f-40ad-a7d3-0656c1d0b226" providerId="ADAL" clId="{E3905DC9-0C0B-4BAD-94CD-24AA1608EB28}" dt="2024-02-20T23:10:57.158" v="64" actId="2711"/>
          <ac:spMkLst>
            <pc:docMk/>
            <pc:sldMk cId="0" sldId="270"/>
            <ac:spMk id="1132" creationId="{00000000-0000-0000-0000-000000000000}"/>
          </ac:spMkLst>
        </pc:spChg>
      </pc:sldChg>
      <pc:sldChg chg="modSp mod">
        <pc:chgData name="Kimberlee Weatherall" userId="f89924d1-840f-40ad-a7d3-0656c1d0b226" providerId="ADAL" clId="{E3905DC9-0C0B-4BAD-94CD-24AA1608EB28}" dt="2024-02-20T23:08:51.477" v="15" actId="2711"/>
        <pc:sldMkLst>
          <pc:docMk/>
          <pc:sldMk cId="3502412812" sldId="298"/>
        </pc:sldMkLst>
        <pc:spChg chg="mod">
          <ac:chgData name="Kimberlee Weatherall" userId="f89924d1-840f-40ad-a7d3-0656c1d0b226" providerId="ADAL" clId="{E3905DC9-0C0B-4BAD-94CD-24AA1608EB28}" dt="2024-02-20T23:08:34.138" v="7" actId="2711"/>
          <ac:spMkLst>
            <pc:docMk/>
            <pc:sldMk cId="3502412812" sldId="298"/>
            <ac:spMk id="2" creationId="{18BF272B-EA8C-C4D2-53A4-5B71498F78F7}"/>
          </ac:spMkLst>
        </pc:spChg>
        <pc:spChg chg="mod">
          <ac:chgData name="Kimberlee Weatherall" userId="f89924d1-840f-40ad-a7d3-0656c1d0b226" providerId="ADAL" clId="{E3905DC9-0C0B-4BAD-94CD-24AA1608EB28}" dt="2024-02-20T23:08:23.451" v="2" actId="2711"/>
          <ac:spMkLst>
            <pc:docMk/>
            <pc:sldMk cId="3502412812" sldId="298"/>
            <ac:spMk id="5" creationId="{065B5C54-9C71-BBDB-854B-89E6DC2BEE04}"/>
          </ac:spMkLst>
        </pc:spChg>
        <pc:spChg chg="mod">
          <ac:chgData name="Kimberlee Weatherall" userId="f89924d1-840f-40ad-a7d3-0656c1d0b226" providerId="ADAL" clId="{E3905DC9-0C0B-4BAD-94CD-24AA1608EB28}" dt="2024-02-20T23:08:25.682" v="3" actId="2711"/>
          <ac:spMkLst>
            <pc:docMk/>
            <pc:sldMk cId="3502412812" sldId="298"/>
            <ac:spMk id="6" creationId="{C83200BE-BF89-4123-4FCD-90906A0E215E}"/>
          </ac:spMkLst>
        </pc:spChg>
        <pc:spChg chg="mod">
          <ac:chgData name="Kimberlee Weatherall" userId="f89924d1-840f-40ad-a7d3-0656c1d0b226" providerId="ADAL" clId="{E3905DC9-0C0B-4BAD-94CD-24AA1608EB28}" dt="2024-02-20T23:08:27.674" v="4" actId="2711"/>
          <ac:spMkLst>
            <pc:docMk/>
            <pc:sldMk cId="3502412812" sldId="298"/>
            <ac:spMk id="7" creationId="{321CD116-03A0-E591-53EA-96F4C67E151B}"/>
          </ac:spMkLst>
        </pc:spChg>
        <pc:spChg chg="mod">
          <ac:chgData name="Kimberlee Weatherall" userId="f89924d1-840f-40ad-a7d3-0656c1d0b226" providerId="ADAL" clId="{E3905DC9-0C0B-4BAD-94CD-24AA1608EB28}" dt="2024-02-20T23:08:29.835" v="5" actId="2711"/>
          <ac:spMkLst>
            <pc:docMk/>
            <pc:sldMk cId="3502412812" sldId="298"/>
            <ac:spMk id="8" creationId="{646C5B29-2450-A806-BD58-9E868F7853F0}"/>
          </ac:spMkLst>
        </pc:spChg>
        <pc:spChg chg="mod">
          <ac:chgData name="Kimberlee Weatherall" userId="f89924d1-840f-40ad-a7d3-0656c1d0b226" providerId="ADAL" clId="{E3905DC9-0C0B-4BAD-94CD-24AA1608EB28}" dt="2024-02-20T23:08:31.550" v="6" actId="2711"/>
          <ac:spMkLst>
            <pc:docMk/>
            <pc:sldMk cId="3502412812" sldId="298"/>
            <ac:spMk id="9" creationId="{745E4639-29D6-A78E-0E49-38BACE823916}"/>
          </ac:spMkLst>
        </pc:spChg>
        <pc:spChg chg="mod">
          <ac:chgData name="Kimberlee Weatherall" userId="f89924d1-840f-40ad-a7d3-0656c1d0b226" providerId="ADAL" clId="{E3905DC9-0C0B-4BAD-94CD-24AA1608EB28}" dt="2024-02-20T23:08:44.896" v="12" actId="2711"/>
          <ac:spMkLst>
            <pc:docMk/>
            <pc:sldMk cId="3502412812" sldId="298"/>
            <ac:spMk id="10" creationId="{DF1A1CF1-7D47-A976-5173-91E33DA6B8AC}"/>
          </ac:spMkLst>
        </pc:spChg>
        <pc:spChg chg="mod">
          <ac:chgData name="Kimberlee Weatherall" userId="f89924d1-840f-40ad-a7d3-0656c1d0b226" providerId="ADAL" clId="{E3905DC9-0C0B-4BAD-94CD-24AA1608EB28}" dt="2024-02-20T23:08:47.552" v="13" actId="2711"/>
          <ac:spMkLst>
            <pc:docMk/>
            <pc:sldMk cId="3502412812" sldId="298"/>
            <ac:spMk id="12" creationId="{F3486048-CF59-81F0-B211-38682C56DBCD}"/>
          </ac:spMkLst>
        </pc:spChg>
        <pc:spChg chg="mod">
          <ac:chgData name="Kimberlee Weatherall" userId="f89924d1-840f-40ad-a7d3-0656c1d0b226" providerId="ADAL" clId="{E3905DC9-0C0B-4BAD-94CD-24AA1608EB28}" dt="2024-02-20T23:08:51.477" v="15" actId="2711"/>
          <ac:spMkLst>
            <pc:docMk/>
            <pc:sldMk cId="3502412812" sldId="298"/>
            <ac:spMk id="22" creationId="{478A5D65-42F0-DC58-35E2-CF031404109C}"/>
          </ac:spMkLst>
        </pc:spChg>
        <pc:spChg chg="mod">
          <ac:chgData name="Kimberlee Weatherall" userId="f89924d1-840f-40ad-a7d3-0656c1d0b226" providerId="ADAL" clId="{E3905DC9-0C0B-4BAD-94CD-24AA1608EB28}" dt="2024-02-20T23:08:49.672" v="14" actId="2711"/>
          <ac:spMkLst>
            <pc:docMk/>
            <pc:sldMk cId="3502412812" sldId="298"/>
            <ac:spMk id="27" creationId="{300681E2-B5E6-FD69-6311-5E2CDA769EF6}"/>
          </ac:spMkLst>
        </pc:spChg>
      </pc:sldChg>
      <pc:sldChg chg="modSp mod">
        <pc:chgData name="Kimberlee Weatherall" userId="f89924d1-840f-40ad-a7d3-0656c1d0b226" providerId="ADAL" clId="{E3905DC9-0C0B-4BAD-94CD-24AA1608EB28}" dt="2024-02-20T23:10:15.337" v="50" actId="2711"/>
        <pc:sldMkLst>
          <pc:docMk/>
          <pc:sldMk cId="0" sldId="308"/>
        </pc:sldMkLst>
        <pc:spChg chg="mod">
          <ac:chgData name="Kimberlee Weatherall" userId="f89924d1-840f-40ad-a7d3-0656c1d0b226" providerId="ADAL" clId="{E3905DC9-0C0B-4BAD-94CD-24AA1608EB28}" dt="2024-02-20T23:10:12.369" v="48" actId="2711"/>
          <ac:spMkLst>
            <pc:docMk/>
            <pc:sldMk cId="0" sldId="308"/>
            <ac:spMk id="478" creationId="{00000000-0000-0000-0000-000000000000}"/>
          </ac:spMkLst>
        </pc:spChg>
        <pc:spChg chg="mod">
          <ac:chgData name="Kimberlee Weatherall" userId="f89924d1-840f-40ad-a7d3-0656c1d0b226" providerId="ADAL" clId="{E3905DC9-0C0B-4BAD-94CD-24AA1608EB28}" dt="2024-02-20T23:10:13.922" v="49" actId="2711"/>
          <ac:spMkLst>
            <pc:docMk/>
            <pc:sldMk cId="0" sldId="308"/>
            <ac:spMk id="517" creationId="{00000000-0000-0000-0000-000000000000}"/>
          </ac:spMkLst>
        </pc:spChg>
        <pc:spChg chg="mod">
          <ac:chgData name="Kimberlee Weatherall" userId="f89924d1-840f-40ad-a7d3-0656c1d0b226" providerId="ADAL" clId="{E3905DC9-0C0B-4BAD-94CD-24AA1608EB28}" dt="2024-02-20T23:10:15.337" v="50" actId="2711"/>
          <ac:spMkLst>
            <pc:docMk/>
            <pc:sldMk cId="0" sldId="308"/>
            <ac:spMk id="518" creationId="{00000000-0000-0000-0000-000000000000}"/>
          </ac:spMkLst>
        </pc:spChg>
      </pc:sldChg>
      <pc:sldChg chg="modSp mod">
        <pc:chgData name="Kimberlee Weatherall" userId="f89924d1-840f-40ad-a7d3-0656c1d0b226" providerId="ADAL" clId="{E3905DC9-0C0B-4BAD-94CD-24AA1608EB28}" dt="2024-02-20T23:09:58.667" v="43" actId="2711"/>
        <pc:sldMkLst>
          <pc:docMk/>
          <pc:sldMk cId="1100816489" sldId="324"/>
        </pc:sldMkLst>
        <pc:spChg chg="mod">
          <ac:chgData name="Kimberlee Weatherall" userId="f89924d1-840f-40ad-a7d3-0656c1d0b226" providerId="ADAL" clId="{E3905DC9-0C0B-4BAD-94CD-24AA1608EB28}" dt="2024-02-20T23:09:46.185" v="37" actId="2711"/>
          <ac:spMkLst>
            <pc:docMk/>
            <pc:sldMk cId="1100816489" sldId="324"/>
            <ac:spMk id="2" creationId="{18BF272B-EA8C-C4D2-53A4-5B71498F78F7}"/>
          </ac:spMkLst>
        </pc:spChg>
        <pc:spChg chg="mod">
          <ac:chgData name="Kimberlee Weatherall" userId="f89924d1-840f-40ad-a7d3-0656c1d0b226" providerId="ADAL" clId="{E3905DC9-0C0B-4BAD-94CD-24AA1608EB28}" dt="2024-02-20T23:09:58.667" v="43" actId="2711"/>
          <ac:spMkLst>
            <pc:docMk/>
            <pc:sldMk cId="1100816489" sldId="324"/>
            <ac:spMk id="4" creationId="{AB26CEA3-94E5-BE4B-5249-AEE47EA45F06}"/>
          </ac:spMkLst>
        </pc:spChg>
        <pc:spChg chg="mod">
          <ac:chgData name="Kimberlee Weatherall" userId="f89924d1-840f-40ad-a7d3-0656c1d0b226" providerId="ADAL" clId="{E3905DC9-0C0B-4BAD-94CD-24AA1608EB28}" dt="2024-02-20T23:09:24.069" v="28" actId="2711"/>
          <ac:spMkLst>
            <pc:docMk/>
            <pc:sldMk cId="1100816489" sldId="324"/>
            <ac:spMk id="5" creationId="{065B5C54-9C71-BBDB-854B-89E6DC2BEE04}"/>
          </ac:spMkLst>
        </pc:spChg>
        <pc:spChg chg="mod">
          <ac:chgData name="Kimberlee Weatherall" userId="f89924d1-840f-40ad-a7d3-0656c1d0b226" providerId="ADAL" clId="{E3905DC9-0C0B-4BAD-94CD-24AA1608EB28}" dt="2024-02-20T23:09:26.064" v="29" actId="2711"/>
          <ac:spMkLst>
            <pc:docMk/>
            <pc:sldMk cId="1100816489" sldId="324"/>
            <ac:spMk id="6" creationId="{C83200BE-BF89-4123-4FCD-90906A0E215E}"/>
          </ac:spMkLst>
        </pc:spChg>
        <pc:spChg chg="mod">
          <ac:chgData name="Kimberlee Weatherall" userId="f89924d1-840f-40ad-a7d3-0656c1d0b226" providerId="ADAL" clId="{E3905DC9-0C0B-4BAD-94CD-24AA1608EB28}" dt="2024-02-20T23:09:38.442" v="33" actId="2711"/>
          <ac:spMkLst>
            <pc:docMk/>
            <pc:sldMk cId="1100816489" sldId="324"/>
            <ac:spMk id="7" creationId="{321CD116-03A0-E591-53EA-96F4C67E151B}"/>
          </ac:spMkLst>
        </pc:spChg>
        <pc:spChg chg="mod">
          <ac:chgData name="Kimberlee Weatherall" userId="f89924d1-840f-40ad-a7d3-0656c1d0b226" providerId="ADAL" clId="{E3905DC9-0C0B-4BAD-94CD-24AA1608EB28}" dt="2024-02-20T23:09:40.330" v="34" actId="2711"/>
          <ac:spMkLst>
            <pc:docMk/>
            <pc:sldMk cId="1100816489" sldId="324"/>
            <ac:spMk id="8" creationId="{646C5B29-2450-A806-BD58-9E868F7853F0}"/>
          </ac:spMkLst>
        </pc:spChg>
        <pc:spChg chg="mod">
          <ac:chgData name="Kimberlee Weatherall" userId="f89924d1-840f-40ad-a7d3-0656c1d0b226" providerId="ADAL" clId="{E3905DC9-0C0B-4BAD-94CD-24AA1608EB28}" dt="2024-02-20T23:09:43.746" v="36" actId="2711"/>
          <ac:spMkLst>
            <pc:docMk/>
            <pc:sldMk cId="1100816489" sldId="324"/>
            <ac:spMk id="9" creationId="{745E4639-29D6-A78E-0E49-38BACE823916}"/>
          </ac:spMkLst>
        </pc:spChg>
        <pc:spChg chg="mod">
          <ac:chgData name="Kimberlee Weatherall" userId="f89924d1-840f-40ad-a7d3-0656c1d0b226" providerId="ADAL" clId="{E3905DC9-0C0B-4BAD-94CD-24AA1608EB28}" dt="2024-02-20T23:09:42.099" v="35" actId="2711"/>
          <ac:spMkLst>
            <pc:docMk/>
            <pc:sldMk cId="1100816489" sldId="324"/>
            <ac:spMk id="10" creationId="{DF1A1CF1-7D47-A976-5173-91E33DA6B8AC}"/>
          </ac:spMkLst>
        </pc:spChg>
        <pc:spChg chg="mod">
          <ac:chgData name="Kimberlee Weatherall" userId="f89924d1-840f-40ad-a7d3-0656c1d0b226" providerId="ADAL" clId="{E3905DC9-0C0B-4BAD-94CD-24AA1608EB28}" dt="2024-02-20T23:09:48.685" v="38" actId="2711"/>
          <ac:spMkLst>
            <pc:docMk/>
            <pc:sldMk cId="1100816489" sldId="324"/>
            <ac:spMk id="12" creationId="{F3486048-CF59-81F0-B211-38682C56DBCD}"/>
          </ac:spMkLst>
        </pc:spChg>
        <pc:spChg chg="mod">
          <ac:chgData name="Kimberlee Weatherall" userId="f89924d1-840f-40ad-a7d3-0656c1d0b226" providerId="ADAL" clId="{E3905DC9-0C0B-4BAD-94CD-24AA1608EB28}" dt="2024-02-20T23:09:53.804" v="41" actId="2711"/>
          <ac:spMkLst>
            <pc:docMk/>
            <pc:sldMk cId="1100816489" sldId="324"/>
            <ac:spMk id="17" creationId="{3CA55BE8-32A7-09B9-228C-65607562BC47}"/>
          </ac:spMkLst>
        </pc:spChg>
        <pc:spChg chg="mod">
          <ac:chgData name="Kimberlee Weatherall" userId="f89924d1-840f-40ad-a7d3-0656c1d0b226" providerId="ADAL" clId="{E3905DC9-0C0B-4BAD-94CD-24AA1608EB28}" dt="2024-02-20T23:09:56.386" v="42" actId="2711"/>
          <ac:spMkLst>
            <pc:docMk/>
            <pc:sldMk cId="1100816489" sldId="324"/>
            <ac:spMk id="21" creationId="{32D92F57-C8FB-8924-7C6C-5F95DEBBB432}"/>
          </ac:spMkLst>
        </pc:spChg>
        <pc:spChg chg="mod">
          <ac:chgData name="Kimberlee Weatherall" userId="f89924d1-840f-40ad-a7d3-0656c1d0b226" providerId="ADAL" clId="{E3905DC9-0C0B-4BAD-94CD-24AA1608EB28}" dt="2024-02-20T23:09:52.027" v="40" actId="2711"/>
          <ac:spMkLst>
            <pc:docMk/>
            <pc:sldMk cId="1100816489" sldId="324"/>
            <ac:spMk id="22" creationId="{478A5D65-42F0-DC58-35E2-CF031404109C}"/>
          </ac:spMkLst>
        </pc:spChg>
        <pc:spChg chg="mod">
          <ac:chgData name="Kimberlee Weatherall" userId="f89924d1-840f-40ad-a7d3-0656c1d0b226" providerId="ADAL" clId="{E3905DC9-0C0B-4BAD-94CD-24AA1608EB28}" dt="2024-02-20T23:09:33.874" v="32" actId="14100"/>
          <ac:spMkLst>
            <pc:docMk/>
            <pc:sldMk cId="1100816489" sldId="324"/>
            <ac:spMk id="24" creationId="{D7BA97A4-5E3D-4685-A763-DF15BD59E930}"/>
          </ac:spMkLst>
        </pc:spChg>
        <pc:spChg chg="mod">
          <ac:chgData name="Kimberlee Weatherall" userId="f89924d1-840f-40ad-a7d3-0656c1d0b226" providerId="ADAL" clId="{E3905DC9-0C0B-4BAD-94CD-24AA1608EB28}" dt="2024-02-20T23:09:50.258" v="39" actId="2711"/>
          <ac:spMkLst>
            <pc:docMk/>
            <pc:sldMk cId="1100816489" sldId="324"/>
            <ac:spMk id="27" creationId="{300681E2-B5E6-FD69-6311-5E2CDA769EF6}"/>
          </ac:spMkLst>
        </pc:spChg>
        <pc:spChg chg="mod">
          <ac:chgData name="Kimberlee Weatherall" userId="f89924d1-840f-40ad-a7d3-0656c1d0b226" providerId="ADAL" clId="{E3905DC9-0C0B-4BAD-94CD-24AA1608EB28}" dt="2024-02-20T23:09:29.769" v="31" actId="2711"/>
          <ac:spMkLst>
            <pc:docMk/>
            <pc:sldMk cId="1100816489" sldId="324"/>
            <ac:spMk id="28" creationId="{616803B5-3471-4FD4-B390-F8F1E10EFABB}"/>
          </ac:spMkLst>
        </pc:spChg>
      </pc:sldChg>
      <pc:sldChg chg="modSp mod">
        <pc:chgData name="Kimberlee Weatherall" userId="f89924d1-840f-40ad-a7d3-0656c1d0b226" providerId="ADAL" clId="{E3905DC9-0C0B-4BAD-94CD-24AA1608EB28}" dt="2024-02-20T23:09:19.529" v="27" actId="2711"/>
        <pc:sldMkLst>
          <pc:docMk/>
          <pc:sldMk cId="983359091" sldId="325"/>
        </pc:sldMkLst>
        <pc:spChg chg="mod">
          <ac:chgData name="Kimberlee Weatherall" userId="f89924d1-840f-40ad-a7d3-0656c1d0b226" providerId="ADAL" clId="{E3905DC9-0C0B-4BAD-94CD-24AA1608EB28}" dt="2024-02-20T23:09:08.867" v="22" actId="2711"/>
          <ac:spMkLst>
            <pc:docMk/>
            <pc:sldMk cId="983359091" sldId="325"/>
            <ac:spMk id="2" creationId="{18BF272B-EA8C-C4D2-53A4-5B71498F78F7}"/>
          </ac:spMkLst>
        </pc:spChg>
        <pc:spChg chg="mod">
          <ac:chgData name="Kimberlee Weatherall" userId="f89924d1-840f-40ad-a7d3-0656c1d0b226" providerId="ADAL" clId="{E3905DC9-0C0B-4BAD-94CD-24AA1608EB28}" dt="2024-02-20T23:09:19.529" v="27" actId="2711"/>
          <ac:spMkLst>
            <pc:docMk/>
            <pc:sldMk cId="983359091" sldId="325"/>
            <ac:spMk id="3" creationId="{28BF9696-2B8C-DCFE-6568-F9D43A693593}"/>
          </ac:spMkLst>
        </pc:spChg>
        <pc:spChg chg="mod">
          <ac:chgData name="Kimberlee Weatherall" userId="f89924d1-840f-40ad-a7d3-0656c1d0b226" providerId="ADAL" clId="{E3905DC9-0C0B-4BAD-94CD-24AA1608EB28}" dt="2024-02-20T23:08:55.459" v="16" actId="2711"/>
          <ac:spMkLst>
            <pc:docMk/>
            <pc:sldMk cId="983359091" sldId="325"/>
            <ac:spMk id="5" creationId="{065B5C54-9C71-BBDB-854B-89E6DC2BEE04}"/>
          </ac:spMkLst>
        </pc:spChg>
        <pc:spChg chg="mod">
          <ac:chgData name="Kimberlee Weatherall" userId="f89924d1-840f-40ad-a7d3-0656c1d0b226" providerId="ADAL" clId="{E3905DC9-0C0B-4BAD-94CD-24AA1608EB28}" dt="2024-02-20T23:08:58.539" v="17" actId="2711"/>
          <ac:spMkLst>
            <pc:docMk/>
            <pc:sldMk cId="983359091" sldId="325"/>
            <ac:spMk id="6" creationId="{C83200BE-BF89-4123-4FCD-90906A0E215E}"/>
          </ac:spMkLst>
        </pc:spChg>
        <pc:spChg chg="mod">
          <ac:chgData name="Kimberlee Weatherall" userId="f89924d1-840f-40ad-a7d3-0656c1d0b226" providerId="ADAL" clId="{E3905DC9-0C0B-4BAD-94CD-24AA1608EB28}" dt="2024-02-20T23:09:00.343" v="18" actId="2711"/>
          <ac:spMkLst>
            <pc:docMk/>
            <pc:sldMk cId="983359091" sldId="325"/>
            <ac:spMk id="7" creationId="{321CD116-03A0-E591-53EA-96F4C67E151B}"/>
          </ac:spMkLst>
        </pc:spChg>
        <pc:spChg chg="mod">
          <ac:chgData name="Kimberlee Weatherall" userId="f89924d1-840f-40ad-a7d3-0656c1d0b226" providerId="ADAL" clId="{E3905DC9-0C0B-4BAD-94CD-24AA1608EB28}" dt="2024-02-20T23:09:02.543" v="19" actId="2711"/>
          <ac:spMkLst>
            <pc:docMk/>
            <pc:sldMk cId="983359091" sldId="325"/>
            <ac:spMk id="8" creationId="{646C5B29-2450-A806-BD58-9E868F7853F0}"/>
          </ac:spMkLst>
        </pc:spChg>
        <pc:spChg chg="mod">
          <ac:chgData name="Kimberlee Weatherall" userId="f89924d1-840f-40ad-a7d3-0656c1d0b226" providerId="ADAL" clId="{E3905DC9-0C0B-4BAD-94CD-24AA1608EB28}" dt="2024-02-20T23:09:06.160" v="21" actId="2711"/>
          <ac:spMkLst>
            <pc:docMk/>
            <pc:sldMk cId="983359091" sldId="325"/>
            <ac:spMk id="9" creationId="{745E4639-29D6-A78E-0E49-38BACE823916}"/>
          </ac:spMkLst>
        </pc:spChg>
        <pc:spChg chg="mod">
          <ac:chgData name="Kimberlee Weatherall" userId="f89924d1-840f-40ad-a7d3-0656c1d0b226" providerId="ADAL" clId="{E3905DC9-0C0B-4BAD-94CD-24AA1608EB28}" dt="2024-02-20T23:09:10.142" v="23" actId="2711"/>
          <ac:spMkLst>
            <pc:docMk/>
            <pc:sldMk cId="983359091" sldId="325"/>
            <ac:spMk id="10" creationId="{DF1A1CF1-7D47-A976-5173-91E33DA6B8AC}"/>
          </ac:spMkLst>
        </pc:spChg>
        <pc:spChg chg="mod">
          <ac:chgData name="Kimberlee Weatherall" userId="f89924d1-840f-40ad-a7d3-0656c1d0b226" providerId="ADAL" clId="{E3905DC9-0C0B-4BAD-94CD-24AA1608EB28}" dt="2024-02-20T23:09:11.868" v="24" actId="2711"/>
          <ac:spMkLst>
            <pc:docMk/>
            <pc:sldMk cId="983359091" sldId="325"/>
            <ac:spMk id="12" creationId="{F3486048-CF59-81F0-B211-38682C56DBCD}"/>
          </ac:spMkLst>
        </pc:spChg>
        <pc:spChg chg="mod">
          <ac:chgData name="Kimberlee Weatherall" userId="f89924d1-840f-40ad-a7d3-0656c1d0b226" providerId="ADAL" clId="{E3905DC9-0C0B-4BAD-94CD-24AA1608EB28}" dt="2024-02-20T23:09:04.128" v="20" actId="2711"/>
          <ac:spMkLst>
            <pc:docMk/>
            <pc:sldMk cId="983359091" sldId="325"/>
            <ac:spMk id="15" creationId="{9FB97F66-2596-32EC-FA84-801C1CE567BE}"/>
          </ac:spMkLst>
        </pc:spChg>
        <pc:spChg chg="mod">
          <ac:chgData name="Kimberlee Weatherall" userId="f89924d1-840f-40ad-a7d3-0656c1d0b226" providerId="ADAL" clId="{E3905DC9-0C0B-4BAD-94CD-24AA1608EB28}" dt="2024-02-20T23:09:15.609" v="26" actId="2711"/>
          <ac:spMkLst>
            <pc:docMk/>
            <pc:sldMk cId="983359091" sldId="325"/>
            <ac:spMk id="22" creationId="{478A5D65-42F0-DC58-35E2-CF031404109C}"/>
          </ac:spMkLst>
        </pc:spChg>
        <pc:spChg chg="mod">
          <ac:chgData name="Kimberlee Weatherall" userId="f89924d1-840f-40ad-a7d3-0656c1d0b226" providerId="ADAL" clId="{E3905DC9-0C0B-4BAD-94CD-24AA1608EB28}" dt="2024-02-20T23:09:13.717" v="25" actId="2711"/>
          <ac:spMkLst>
            <pc:docMk/>
            <pc:sldMk cId="983359091" sldId="325"/>
            <ac:spMk id="27" creationId="{300681E2-B5E6-FD69-6311-5E2CDA769EF6}"/>
          </ac:spMkLst>
        </pc:spChg>
      </pc:sldChg>
      <pc:sldChg chg="modSp mod">
        <pc:chgData name="Kimberlee Weatherall" userId="f89924d1-840f-40ad-a7d3-0656c1d0b226" providerId="ADAL" clId="{E3905DC9-0C0B-4BAD-94CD-24AA1608EB28}" dt="2024-02-20T23:10:08.465" v="47" actId="2711"/>
        <pc:sldMkLst>
          <pc:docMk/>
          <pc:sldMk cId="4158817463" sldId="327"/>
        </pc:sldMkLst>
        <pc:spChg chg="mod">
          <ac:chgData name="Kimberlee Weatherall" userId="f89924d1-840f-40ad-a7d3-0656c1d0b226" providerId="ADAL" clId="{E3905DC9-0C0B-4BAD-94CD-24AA1608EB28}" dt="2024-02-20T23:10:05.237" v="45" actId="2711"/>
          <ac:spMkLst>
            <pc:docMk/>
            <pc:sldMk cId="4158817463" sldId="327"/>
            <ac:spMk id="4" creationId="{90D33DBA-A92E-12B5-CF47-33A3954DE81B}"/>
          </ac:spMkLst>
        </pc:spChg>
        <pc:spChg chg="mod">
          <ac:chgData name="Kimberlee Weatherall" userId="f89924d1-840f-40ad-a7d3-0656c1d0b226" providerId="ADAL" clId="{E3905DC9-0C0B-4BAD-94CD-24AA1608EB28}" dt="2024-02-20T23:10:06.817" v="46" actId="2711"/>
          <ac:spMkLst>
            <pc:docMk/>
            <pc:sldMk cId="4158817463" sldId="327"/>
            <ac:spMk id="7" creationId="{E9F08BAE-96DB-FDAE-9957-BF0A8376BE14}"/>
          </ac:spMkLst>
        </pc:spChg>
        <pc:spChg chg="mod">
          <ac:chgData name="Kimberlee Weatherall" userId="f89924d1-840f-40ad-a7d3-0656c1d0b226" providerId="ADAL" clId="{E3905DC9-0C0B-4BAD-94CD-24AA1608EB28}" dt="2024-02-20T23:10:08.465" v="47" actId="2711"/>
          <ac:spMkLst>
            <pc:docMk/>
            <pc:sldMk cId="4158817463" sldId="327"/>
            <ac:spMk id="8" creationId="{6A7ED3AB-3E24-C13B-E83F-FA086DBA9852}"/>
          </ac:spMkLst>
        </pc:spChg>
        <pc:spChg chg="mod">
          <ac:chgData name="Kimberlee Weatherall" userId="f89924d1-840f-40ad-a7d3-0656c1d0b226" providerId="ADAL" clId="{E3905DC9-0C0B-4BAD-94CD-24AA1608EB28}" dt="2024-02-20T23:10:02.166" v="44" actId="2711"/>
          <ac:spMkLst>
            <pc:docMk/>
            <pc:sldMk cId="4158817463" sldId="327"/>
            <ac:spMk id="186" creationId="{00000000-0000-0000-0000-000000000000}"/>
          </ac:spMkLst>
        </pc:spChg>
      </pc:sldChg>
      <pc:sldChg chg="modSp mod">
        <pc:chgData name="Kimberlee Weatherall" userId="f89924d1-840f-40ad-a7d3-0656c1d0b226" providerId="ADAL" clId="{E3905DC9-0C0B-4BAD-94CD-24AA1608EB28}" dt="2024-02-20T23:10:41.402" v="61" actId="2711"/>
        <pc:sldMkLst>
          <pc:docMk/>
          <pc:sldMk cId="3455255706" sldId="328"/>
        </pc:sldMkLst>
        <pc:spChg chg="mod">
          <ac:chgData name="Kimberlee Weatherall" userId="f89924d1-840f-40ad-a7d3-0656c1d0b226" providerId="ADAL" clId="{E3905DC9-0C0B-4BAD-94CD-24AA1608EB28}" dt="2024-02-20T23:10:31.238" v="56" actId="2711"/>
          <ac:spMkLst>
            <pc:docMk/>
            <pc:sldMk cId="3455255706" sldId="328"/>
            <ac:spMk id="2" creationId="{18BF272B-EA8C-C4D2-53A4-5B71498F78F7}"/>
          </ac:spMkLst>
        </pc:spChg>
        <pc:spChg chg="mod">
          <ac:chgData name="Kimberlee Weatherall" userId="f89924d1-840f-40ad-a7d3-0656c1d0b226" providerId="ADAL" clId="{E3905DC9-0C0B-4BAD-94CD-24AA1608EB28}" dt="2024-02-20T23:10:21.280" v="51" actId="2711"/>
          <ac:spMkLst>
            <pc:docMk/>
            <pc:sldMk cId="3455255706" sldId="328"/>
            <ac:spMk id="5" creationId="{065B5C54-9C71-BBDB-854B-89E6DC2BEE04}"/>
          </ac:spMkLst>
        </pc:spChg>
        <pc:spChg chg="mod">
          <ac:chgData name="Kimberlee Weatherall" userId="f89924d1-840f-40ad-a7d3-0656c1d0b226" providerId="ADAL" clId="{E3905DC9-0C0B-4BAD-94CD-24AA1608EB28}" dt="2024-02-20T23:10:24.123" v="52" actId="2711"/>
          <ac:spMkLst>
            <pc:docMk/>
            <pc:sldMk cId="3455255706" sldId="328"/>
            <ac:spMk id="6" creationId="{C83200BE-BF89-4123-4FCD-90906A0E215E}"/>
          </ac:spMkLst>
        </pc:spChg>
        <pc:spChg chg="mod">
          <ac:chgData name="Kimberlee Weatherall" userId="f89924d1-840f-40ad-a7d3-0656c1d0b226" providerId="ADAL" clId="{E3905DC9-0C0B-4BAD-94CD-24AA1608EB28}" dt="2024-02-20T23:10:25.854" v="53" actId="2711"/>
          <ac:spMkLst>
            <pc:docMk/>
            <pc:sldMk cId="3455255706" sldId="328"/>
            <ac:spMk id="7" creationId="{321CD116-03A0-E591-53EA-96F4C67E151B}"/>
          </ac:spMkLst>
        </pc:spChg>
        <pc:spChg chg="mod">
          <ac:chgData name="Kimberlee Weatherall" userId="f89924d1-840f-40ad-a7d3-0656c1d0b226" providerId="ADAL" clId="{E3905DC9-0C0B-4BAD-94CD-24AA1608EB28}" dt="2024-02-20T23:10:27.600" v="54" actId="2711"/>
          <ac:spMkLst>
            <pc:docMk/>
            <pc:sldMk cId="3455255706" sldId="328"/>
            <ac:spMk id="8" creationId="{646C5B29-2450-A806-BD58-9E868F7853F0}"/>
          </ac:spMkLst>
        </pc:spChg>
        <pc:spChg chg="mod">
          <ac:chgData name="Kimberlee Weatherall" userId="f89924d1-840f-40ad-a7d3-0656c1d0b226" providerId="ADAL" clId="{E3905DC9-0C0B-4BAD-94CD-24AA1608EB28}" dt="2024-02-20T23:10:29.270" v="55" actId="2711"/>
          <ac:spMkLst>
            <pc:docMk/>
            <pc:sldMk cId="3455255706" sldId="328"/>
            <ac:spMk id="9" creationId="{745E4639-29D6-A78E-0E49-38BACE823916}"/>
          </ac:spMkLst>
        </pc:spChg>
        <pc:spChg chg="mod">
          <ac:chgData name="Kimberlee Weatherall" userId="f89924d1-840f-40ad-a7d3-0656c1d0b226" providerId="ADAL" clId="{E3905DC9-0C0B-4BAD-94CD-24AA1608EB28}" dt="2024-02-20T23:10:32.840" v="57" actId="2711"/>
          <ac:spMkLst>
            <pc:docMk/>
            <pc:sldMk cId="3455255706" sldId="328"/>
            <ac:spMk id="10" creationId="{DF1A1CF1-7D47-A976-5173-91E33DA6B8AC}"/>
          </ac:spMkLst>
        </pc:spChg>
        <pc:spChg chg="mod">
          <ac:chgData name="Kimberlee Weatherall" userId="f89924d1-840f-40ad-a7d3-0656c1d0b226" providerId="ADAL" clId="{E3905DC9-0C0B-4BAD-94CD-24AA1608EB28}" dt="2024-02-20T23:10:34.707" v="58" actId="2711"/>
          <ac:spMkLst>
            <pc:docMk/>
            <pc:sldMk cId="3455255706" sldId="328"/>
            <ac:spMk id="12" creationId="{F3486048-CF59-81F0-B211-38682C56DBCD}"/>
          </ac:spMkLst>
        </pc:spChg>
        <pc:spChg chg="mod">
          <ac:chgData name="Kimberlee Weatherall" userId="f89924d1-840f-40ad-a7d3-0656c1d0b226" providerId="ADAL" clId="{E3905DC9-0C0B-4BAD-94CD-24AA1608EB28}" dt="2024-02-20T23:10:41.402" v="61" actId="2711"/>
          <ac:spMkLst>
            <pc:docMk/>
            <pc:sldMk cId="3455255706" sldId="328"/>
            <ac:spMk id="17" creationId="{FB37E8E8-844D-E6DF-E4B7-C42E171C5557}"/>
          </ac:spMkLst>
        </pc:spChg>
        <pc:spChg chg="mod">
          <ac:chgData name="Kimberlee Weatherall" userId="f89924d1-840f-40ad-a7d3-0656c1d0b226" providerId="ADAL" clId="{E3905DC9-0C0B-4BAD-94CD-24AA1608EB28}" dt="2024-02-20T23:10:38.101" v="60" actId="2711"/>
          <ac:spMkLst>
            <pc:docMk/>
            <pc:sldMk cId="3455255706" sldId="328"/>
            <ac:spMk id="22" creationId="{478A5D65-42F0-DC58-35E2-CF031404109C}"/>
          </ac:spMkLst>
        </pc:spChg>
        <pc:spChg chg="mod">
          <ac:chgData name="Kimberlee Weatherall" userId="f89924d1-840f-40ad-a7d3-0656c1d0b226" providerId="ADAL" clId="{E3905DC9-0C0B-4BAD-94CD-24AA1608EB28}" dt="2024-02-20T23:10:36.826" v="59" actId="2711"/>
          <ac:spMkLst>
            <pc:docMk/>
            <pc:sldMk cId="3455255706" sldId="328"/>
            <ac:spMk id="27" creationId="{300681E2-B5E6-FD69-6311-5E2CDA769E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egislation.gov.uk/ukpga/1988/48/section/9"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bailii.org/ew/cases/EWHC/Ch/2006/24.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ciencefocus.com/future-technology/dall-e-2-why-the-ai-image-generator-is-a-revolutionary-inventio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stablediffusionweb.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5.austlii.edu.au/au/legis/cth/consol_act/ca1968133/s189.html#work"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5.austlii.edu.au/au/legis/cth/consol_act/ca1968133/s10.html#adaptati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6b9308cf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e6b9308cf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957fdac7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957fdac7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dirty="0"/>
              <a:t>Does the reasoning of </a:t>
            </a:r>
            <a:r>
              <a:rPr lang="en-US" sz="1100" i="1" dirty="0"/>
              <a:t>Google Books </a:t>
            </a:r>
            <a:r>
              <a:rPr lang="en-US" sz="1100" dirty="0"/>
              <a:t>(2d Cir. 2015)</a:t>
            </a:r>
            <a:r>
              <a:rPr lang="en-US" sz="1100" i="1" dirty="0"/>
              <a:t> </a:t>
            </a:r>
            <a:r>
              <a:rPr lang="en-US" sz="1100" dirty="0"/>
              <a:t>apply?  i.e., the fair use status of the input depends on whether the output is fair use (or non infringing). Example: creating works in the “style of” the author of the inputted works?</a:t>
            </a:r>
          </a:p>
          <a:p>
            <a:pPr marL="0" indent="0">
              <a:buNone/>
            </a:pPr>
            <a:endParaRPr lang="en-US" sz="1100" dirty="0"/>
          </a:p>
          <a:p>
            <a:pPr marL="0" indent="0">
              <a:buNone/>
            </a:pPr>
            <a:r>
              <a:rPr lang="en-US" sz="1100" dirty="0"/>
              <a:t>Ginsburg: </a:t>
            </a:r>
          </a:p>
          <a:p>
            <a:pPr marL="0" indent="0">
              <a:buNone/>
            </a:pPr>
            <a:r>
              <a:rPr lang="en-US" sz="1100" dirty="0"/>
              <a:t>Some outputs reproduce or reconstruct images too substantially similar to particular works to qualify as fair use (both inputs and outputs may be infringing)</a:t>
            </a:r>
          </a:p>
          <a:p>
            <a:pPr marL="0" indent="0">
              <a:buNone/>
            </a:pPr>
            <a:r>
              <a:rPr lang="en-US" sz="1100" dirty="0"/>
              <a:t>Fair use is an ex post case-by-case determination: too uncertain?</a:t>
            </a:r>
          </a:p>
          <a:p>
            <a:pPr marL="0" indent="0">
              <a:buNone/>
            </a:pPr>
            <a:r>
              <a:rPr lang="en-US" sz="1100" dirty="0"/>
              <a:t>Development of licensing markets for inputs may further diminish likelihood of fair use</a:t>
            </a:r>
          </a:p>
          <a:p>
            <a:pPr marL="0" indent="0">
              <a:buNone/>
            </a:pPr>
            <a:endParaRPr lang="en-US"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08099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6b9308cf9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6b9308cf9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Does v </a:t>
            </a:r>
            <a:r>
              <a:rPr lang="en-AU" dirty="0" err="1"/>
              <a:t>Github</a:t>
            </a:r>
            <a:endParaRPr lang="en-AU" dirty="0"/>
          </a:p>
          <a:p>
            <a:pPr marL="0" indent="0">
              <a:buNone/>
            </a:pPr>
            <a:r>
              <a:rPr lang="en-US" dirty="0" err="1"/>
              <a:t>Github</a:t>
            </a:r>
            <a:r>
              <a:rPr lang="en-US" dirty="0"/>
              <a:t> writes new code drawing from preexisting code copied into training data.  Author-identifying metadata allegedly left out of training data copies.</a:t>
            </a:r>
          </a:p>
          <a:p>
            <a:pPr marL="0" indent="0">
              <a:buNone/>
            </a:pPr>
            <a:r>
              <a:rPr lang="en-US" dirty="0"/>
              <a:t>“Defendants argue that the complaint merely alleges ‘the </a:t>
            </a:r>
            <a:r>
              <a:rPr lang="en-US" b="1" dirty="0"/>
              <a:t>passive non-inclusion </a:t>
            </a:r>
            <a:r>
              <a:rPr lang="en-US" dirty="0"/>
              <a:t>of CMI’ by neutral technology which excerpts code without the accompanying CMI, </a:t>
            </a:r>
            <a:r>
              <a:rPr lang="en-US" b="1" dirty="0"/>
              <a:t>rather than the active removal </a:t>
            </a:r>
            <a:r>
              <a:rPr lang="en-US" dirty="0"/>
              <a:t>of CMI from licensed code. </a:t>
            </a:r>
            <a:r>
              <a:rPr lang="en-US" b="1" dirty="0"/>
              <a:t>This semantic distinction is not meaningful</a:t>
            </a:r>
            <a:r>
              <a:rPr lang="en-US" dirty="0"/>
              <a:t>. Plaintiffs allege that the relevant CMI was affixed to their licensed code and that Defendants were aware that such CMI appeared repeatedly across the data used to train Codex and Copilot.  . . . </a:t>
            </a:r>
            <a:r>
              <a:rPr lang="en-US" b="1" dirty="0"/>
              <a:t>Defendants subsequently trained these programs to ignore or remove CMI and therefore stop reproducing it</a:t>
            </a:r>
            <a:r>
              <a:rPr lang="en-US" dirty="0"/>
              <a:t>. . . . Defendants knew that these programs reproduced training data as output. Plaintiffs thus plead sufficient facts to support a reasonable inference that Defendants </a:t>
            </a:r>
            <a:r>
              <a:rPr lang="en-US" b="1" dirty="0"/>
              <a:t>intentionally designed the programs to remove CMI </a:t>
            </a:r>
            <a:r>
              <a:rPr lang="en-US" dirty="0"/>
              <a:t>from any licensed code they reproduce as output.”</a:t>
            </a: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AU" dirty="0"/>
              <a:t>Note the precedent of </a:t>
            </a:r>
            <a:r>
              <a:rPr lang="en-AU" b="1" dirty="0"/>
              <a:t>photography</a:t>
            </a:r>
          </a:p>
          <a:p>
            <a:pPr marL="158750" indent="0">
              <a:buNone/>
            </a:pPr>
            <a:endParaRPr lang="en-AU" dirty="0"/>
          </a:p>
          <a:p>
            <a:pPr marL="158750" indent="0">
              <a:buNone/>
            </a:pPr>
            <a:r>
              <a:rPr lang="en-AU" dirty="0"/>
              <a:t>Where is the human intellectual effort? </a:t>
            </a:r>
          </a:p>
          <a:p>
            <a:pPr marL="158750" indent="0">
              <a:buNone/>
            </a:pPr>
            <a:r>
              <a:rPr lang="en-AU" dirty="0"/>
              <a:t>Critical part is the generation of the expression. </a:t>
            </a:r>
          </a:p>
          <a:p>
            <a:pPr algn="l"/>
            <a:endParaRPr lang="en-AU" dirty="0"/>
          </a:p>
          <a:p>
            <a:pPr algn="l"/>
            <a:endParaRPr lang="en-AU" dirty="0"/>
          </a:p>
          <a:p>
            <a:pPr algn="l"/>
            <a:r>
              <a:rPr lang="en-AU" dirty="0"/>
              <a:t>Cf UK: </a:t>
            </a:r>
            <a:r>
              <a:rPr lang="en-US" b="0" i="0" dirty="0">
                <a:solidFill>
                  <a:srgbClr val="333333"/>
                </a:solidFill>
                <a:effectLst/>
                <a:latin typeface="Roboto" panose="02000000000000000000" pitchFamily="2" charset="0"/>
              </a:rPr>
              <a:t>. </a:t>
            </a:r>
            <a:r>
              <a:rPr lang="en-US" b="0" i="0" u="none" strike="noStrike" dirty="0">
                <a:solidFill>
                  <a:srgbClr val="276674"/>
                </a:solidFill>
                <a:effectLst/>
                <a:latin typeface="Roboto" panose="02000000000000000000" pitchFamily="2" charset="0"/>
                <a:hlinkClick r:id="rId3"/>
              </a:rPr>
              <a:t>S.9(3) of the UK Copyright Designs and Patents Act 1988</a:t>
            </a:r>
            <a:r>
              <a:rPr lang="en-US" b="0" i="0" dirty="0">
                <a:solidFill>
                  <a:srgbClr val="333333"/>
                </a:solidFill>
                <a:effectLst/>
                <a:latin typeface="Roboto" panose="02000000000000000000" pitchFamily="2" charset="0"/>
              </a:rPr>
              <a:t> (CDPA) outlines the UK’s regime on copyright ownership for works generated by computers:</a:t>
            </a:r>
          </a:p>
          <a:p>
            <a:pPr algn="l"/>
            <a:r>
              <a:rPr lang="en-US" b="0" i="0" dirty="0">
                <a:solidFill>
                  <a:srgbClr val="333333"/>
                </a:solidFill>
                <a:effectLst/>
                <a:latin typeface="Roboto" panose="02000000000000000000" pitchFamily="2" charset="0"/>
              </a:rPr>
              <a:t>‘(3) In the case of a literary, dramatic, musical or artistic work which is computer-generated, the author shall be taken to be the person by whom the arrangements necessary for the creation of the work are undertaken.’</a:t>
            </a:r>
          </a:p>
          <a:p>
            <a:pPr algn="l"/>
            <a:r>
              <a:rPr lang="en-US" b="0" i="0" dirty="0">
                <a:solidFill>
                  <a:srgbClr val="333333"/>
                </a:solidFill>
                <a:effectLst/>
                <a:latin typeface="Roboto" panose="02000000000000000000" pitchFamily="2" charset="0"/>
              </a:rPr>
              <a:t>The wording here does not adequately resolve the issue of ownership, as ‘the person by whom the arrangements necessary for the creation of the work are undertaken’ is not clear in a scenario in which a user provides prompts for the AI generator to produce outputs. There has also been little by way of case law to assess the meaning of the legislation as it applies to AI.</a:t>
            </a:r>
          </a:p>
          <a:p>
            <a:pPr algn="l"/>
            <a:r>
              <a:rPr lang="en-US" b="0" i="1" dirty="0">
                <a:solidFill>
                  <a:srgbClr val="333333"/>
                </a:solidFill>
                <a:effectLst/>
                <a:latin typeface="Roboto" panose="02000000000000000000" pitchFamily="2" charset="0"/>
              </a:rPr>
              <a:t>Nova Productions Ltd v </a:t>
            </a:r>
            <a:r>
              <a:rPr lang="en-US" b="0" i="1" dirty="0" err="1">
                <a:solidFill>
                  <a:srgbClr val="333333"/>
                </a:solidFill>
                <a:effectLst/>
                <a:latin typeface="Roboto" panose="02000000000000000000" pitchFamily="2" charset="0"/>
              </a:rPr>
              <a:t>Mazooma</a:t>
            </a:r>
            <a:r>
              <a:rPr lang="en-US" b="0" i="1" dirty="0">
                <a:solidFill>
                  <a:srgbClr val="333333"/>
                </a:solidFill>
                <a:effectLst/>
                <a:latin typeface="Roboto" panose="02000000000000000000" pitchFamily="2" charset="0"/>
              </a:rPr>
              <a:t> Games Ltd </a:t>
            </a:r>
            <a:r>
              <a:rPr lang="en-US" b="0" i="0" dirty="0">
                <a:solidFill>
                  <a:srgbClr val="333333"/>
                </a:solidFill>
                <a:effectLst/>
                <a:latin typeface="Roboto" panose="02000000000000000000" pitchFamily="2" charset="0"/>
              </a:rPr>
              <a:t>[2007] EWCA Civ 219 did look at this issue to some extent, although the facts are not entirely identical to an AI generated scenario. Nevertheless, the finding that the creators of the game were the authors, and copyright owners, of various screenshots made by a player playing the game, is useful in understanding the direction in which s.9(3) may be interpreted. It may therefore suggest that the copyright owner of AI generated images and literary content is the creator of the AI technology, rather than the user. Additionally, provided that the user generated input is copyrightable, the user will itself own the copyright in the prompts used to generate such content.</a:t>
            </a:r>
          </a:p>
          <a:p>
            <a:pPr marL="158750" indent="0">
              <a:buNone/>
            </a:pPr>
            <a:endParaRPr lang="en-AU" dirty="0"/>
          </a:p>
          <a:p>
            <a:pPr marL="158750" indent="0">
              <a:buNone/>
            </a:pPr>
            <a:r>
              <a:rPr lang="en-AU" b="1" dirty="0"/>
              <a:t>Clifford chance </a:t>
            </a:r>
            <a:r>
              <a:rPr lang="en-AU" b="0" dirty="0"/>
              <a:t>recently asserted </a:t>
            </a:r>
            <a:r>
              <a:rPr lang="en-US" b="0" i="0" dirty="0">
                <a:solidFill>
                  <a:srgbClr val="000000"/>
                </a:solidFill>
                <a:effectLst/>
                <a:latin typeface="HelveticaNeueW02-55Roma"/>
              </a:rPr>
              <a:t>, it is likely that entering a prompt to cause </a:t>
            </a:r>
            <a:r>
              <a:rPr lang="en-US" b="0" i="0" dirty="0" err="1">
                <a:solidFill>
                  <a:srgbClr val="000000"/>
                </a:solidFill>
                <a:effectLst/>
                <a:latin typeface="HelveticaNeueW02-55Roma"/>
              </a:rPr>
              <a:t>ChatGPT</a:t>
            </a:r>
            <a:r>
              <a:rPr lang="en-US" b="0" i="0" dirty="0">
                <a:solidFill>
                  <a:srgbClr val="000000"/>
                </a:solidFill>
                <a:effectLst/>
                <a:latin typeface="HelveticaNeueW02-55Roma"/>
              </a:rPr>
              <a:t> to generate an output constitutes the "</a:t>
            </a:r>
            <a:r>
              <a:rPr lang="en-US" b="0" i="1" dirty="0">
                <a:solidFill>
                  <a:srgbClr val="000000"/>
                </a:solidFill>
                <a:effectLst/>
                <a:latin typeface="HelveticaNeueW02-55Roma"/>
              </a:rPr>
              <a:t>undertaking</a:t>
            </a:r>
            <a:r>
              <a:rPr lang="en-US" b="0" i="0" dirty="0">
                <a:solidFill>
                  <a:srgbClr val="000000"/>
                </a:solidFill>
                <a:effectLst/>
                <a:latin typeface="HelveticaNeueW02-55Roma"/>
              </a:rPr>
              <a:t>" of "</a:t>
            </a:r>
            <a:r>
              <a:rPr lang="en-US" b="0" i="1" dirty="0">
                <a:solidFill>
                  <a:srgbClr val="000000"/>
                </a:solidFill>
                <a:effectLst/>
                <a:latin typeface="HelveticaNeueW02-55Roma"/>
              </a:rPr>
              <a:t>arrangements necessary for the creation of the work</a:t>
            </a:r>
            <a:r>
              <a:rPr lang="en-US" b="0" i="0" dirty="0">
                <a:solidFill>
                  <a:srgbClr val="000000"/>
                </a:solidFill>
                <a:effectLst/>
                <a:latin typeface="HelveticaNeueW02-55Roma"/>
              </a:rPr>
              <a:t>". In that case, the user of the tool – and not the producer of the tool –- would be the first owner. Although the </a:t>
            </a:r>
            <a:r>
              <a:rPr lang="en-US" b="0" i="0" u="sng" dirty="0">
                <a:solidFill>
                  <a:srgbClr val="000000"/>
                </a:solidFill>
                <a:effectLst/>
                <a:latin typeface="HelveticaNeueW02-55Roma"/>
                <a:hlinkClick r:id="rId4"/>
              </a:rPr>
              <a:t>only judgment on section .9(3) CDPA to date</a:t>
            </a:r>
            <a:r>
              <a:rPr lang="en-US" b="0" i="0" dirty="0">
                <a:solidFill>
                  <a:srgbClr val="000000"/>
                </a:solidFill>
                <a:effectLst/>
                <a:latin typeface="HelveticaNeueW02-55Roma"/>
              </a:rPr>
              <a:t> held that image frames generated in the course of playing a video game belonged to game's publisher rather than the game's player, the courts are likely to see the position of the user of an AI tool as fundamentally different to that of the player of a video game.</a:t>
            </a:r>
            <a:endParaRPr lang="en-AU" b="1" dirty="0"/>
          </a:p>
        </p:txBody>
      </p:sp>
    </p:spTree>
    <p:extLst>
      <p:ext uri="{BB962C8B-B14F-4D97-AF65-F5344CB8AC3E}">
        <p14:creationId xmlns:p14="http://schemas.microsoft.com/office/powerpoint/2010/main" val="3589997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err="1">
                <a:solidFill>
                  <a:srgbClr val="333333"/>
                </a:solidFill>
                <a:effectLst/>
                <a:latin typeface="open-sans"/>
              </a:rPr>
              <a:t>Midjourney</a:t>
            </a:r>
            <a:r>
              <a:rPr lang="en-US" b="0" i="0">
                <a:solidFill>
                  <a:srgbClr val="333333"/>
                </a:solidFill>
                <a:effectLst/>
                <a:latin typeface="open-sans"/>
              </a:rPr>
              <a:t> is one of the many AI image generators that have emerged recently. Unlike </a:t>
            </a:r>
            <a:r>
              <a:rPr lang="en-US" b="0" i="0" u="sng">
                <a:solidFill>
                  <a:srgbClr val="46609F"/>
                </a:solidFill>
                <a:effectLst/>
                <a:latin typeface="open-sans"/>
                <a:hlinkClick r:id="rId3"/>
              </a:rPr>
              <a:t>Dall-E 2</a:t>
            </a:r>
            <a:r>
              <a:rPr lang="en-US" b="0" i="0">
                <a:solidFill>
                  <a:srgbClr val="333333"/>
                </a:solidFill>
                <a:effectLst/>
                <a:latin typeface="open-sans"/>
              </a:rPr>
              <a:t> or some of its other competitors, </a:t>
            </a:r>
            <a:r>
              <a:rPr lang="en-US" b="0" i="0" err="1">
                <a:solidFill>
                  <a:srgbClr val="333333"/>
                </a:solidFill>
                <a:effectLst/>
                <a:latin typeface="open-sans"/>
              </a:rPr>
              <a:t>Midjourney</a:t>
            </a:r>
            <a:r>
              <a:rPr lang="en-US" b="0" i="0">
                <a:solidFill>
                  <a:srgbClr val="333333"/>
                </a:solidFill>
                <a:effectLst/>
                <a:latin typeface="open-sans"/>
              </a:rPr>
              <a:t> offers a more dream-like arty style to your requests.</a:t>
            </a:r>
          </a:p>
          <a:p>
            <a:pPr algn="l"/>
            <a:r>
              <a:rPr lang="en-US" b="0" i="0">
                <a:solidFill>
                  <a:srgbClr val="333333"/>
                </a:solidFill>
                <a:effectLst/>
                <a:latin typeface="open-sans"/>
              </a:rPr>
              <a:t>It will likely appeal to those working within science-fiction literature or artwork that requires a more gothic feel. Where other AI generators lean more towards photos, </a:t>
            </a:r>
            <a:r>
              <a:rPr lang="en-US" b="0" i="0" err="1">
                <a:solidFill>
                  <a:srgbClr val="333333"/>
                </a:solidFill>
                <a:effectLst/>
                <a:latin typeface="open-sans"/>
              </a:rPr>
              <a:t>Midjourney</a:t>
            </a:r>
            <a:r>
              <a:rPr lang="en-US" b="0" i="0">
                <a:solidFill>
                  <a:srgbClr val="333333"/>
                </a:solidFill>
                <a:effectLst/>
                <a:latin typeface="open-sans"/>
              </a:rPr>
              <a:t> is more of a painting tool.</a:t>
            </a:r>
          </a:p>
          <a:p>
            <a:pPr algn="l"/>
            <a:r>
              <a:rPr lang="en-US" b="0" i="0">
                <a:solidFill>
                  <a:srgbClr val="333333"/>
                </a:solidFill>
                <a:effectLst/>
                <a:latin typeface="open-sans"/>
              </a:rPr>
              <a:t>For most of the major AI image generators, the creators have offered reams of information on how they work, along with publishing their source code - this isn’t the case for </a:t>
            </a:r>
            <a:r>
              <a:rPr lang="en-US" b="0" i="0" err="1">
                <a:solidFill>
                  <a:srgbClr val="333333"/>
                </a:solidFill>
                <a:effectLst/>
                <a:latin typeface="open-sans"/>
              </a:rPr>
              <a:t>Midjourney</a:t>
            </a:r>
            <a:r>
              <a:rPr lang="en-US" b="0" i="0">
                <a:solidFill>
                  <a:srgbClr val="333333"/>
                </a:solidFill>
                <a:effectLst/>
                <a:latin typeface="open-sans"/>
              </a:rPr>
              <a:t>. The team behind it have kept somewhat quiet on its background and training.</a:t>
            </a:r>
          </a:p>
          <a:p>
            <a:pPr algn="l"/>
            <a:r>
              <a:rPr lang="en-US" b="0" i="0">
                <a:solidFill>
                  <a:srgbClr val="333333"/>
                </a:solidFill>
                <a:effectLst/>
                <a:latin typeface="open-sans"/>
              </a:rPr>
              <a:t>However, it is most likely that </a:t>
            </a:r>
            <a:r>
              <a:rPr lang="en-US" b="0" i="0" err="1">
                <a:solidFill>
                  <a:srgbClr val="333333"/>
                </a:solidFill>
                <a:effectLst/>
                <a:latin typeface="open-sans"/>
              </a:rPr>
              <a:t>Midjourney</a:t>
            </a:r>
            <a:r>
              <a:rPr lang="en-US" b="0" i="0">
                <a:solidFill>
                  <a:srgbClr val="333333"/>
                </a:solidFill>
                <a:effectLst/>
                <a:latin typeface="open-sans"/>
              </a:rPr>
              <a:t> uses a similar system to both Dall-E 2 and </a:t>
            </a:r>
            <a:r>
              <a:rPr lang="en-US" b="0" i="0" u="sng">
                <a:solidFill>
                  <a:srgbClr val="46609F"/>
                </a:solidFill>
                <a:effectLst/>
                <a:latin typeface="open-sans"/>
                <a:hlinkClick r:id="rId4"/>
              </a:rPr>
              <a:t>Stable Diffusion</a:t>
            </a:r>
            <a:r>
              <a:rPr lang="en-US" b="0" i="0">
                <a:solidFill>
                  <a:srgbClr val="333333"/>
                </a:solidFill>
                <a:effectLst/>
                <a:latin typeface="open-sans"/>
              </a:rPr>
              <a:t>, especially as both companies have explained their training methods in detail.</a:t>
            </a:r>
          </a:p>
          <a:p>
            <a:pPr algn="l"/>
            <a:r>
              <a:rPr lang="en-US" b="0" i="0">
                <a:solidFill>
                  <a:srgbClr val="333333"/>
                </a:solidFill>
                <a:effectLst/>
                <a:latin typeface="open-sans"/>
              </a:rPr>
              <a:t>Model generates images from noise: </a:t>
            </a:r>
            <a:r>
              <a:rPr lang="en-US" b="1" i="0">
                <a:solidFill>
                  <a:srgbClr val="333333"/>
                </a:solidFill>
                <a:effectLst/>
                <a:latin typeface="open-sans"/>
              </a:rPr>
              <a:t>new </a:t>
            </a:r>
            <a:r>
              <a:rPr lang="en-US" b="0" i="0">
                <a:solidFill>
                  <a:srgbClr val="333333"/>
                </a:solidFill>
                <a:effectLst/>
                <a:latin typeface="open-sans"/>
              </a:rPr>
              <a:t>images in response to new text prompts or changed text prompts. You don’t instruct the model to “change the background”, you will put more words into the prompt that hopefully change the background the way you want (‘during a storm’ to get lightening effects). </a:t>
            </a:r>
          </a:p>
          <a:p>
            <a:pPr algn="l"/>
            <a:endParaRPr lang="en-US" b="0" i="0">
              <a:solidFill>
                <a:srgbClr val="333333"/>
              </a:solidFill>
              <a:effectLst/>
              <a:latin typeface="open-sans"/>
            </a:endParaRPr>
          </a:p>
          <a:p>
            <a:pPr marL="158750" indent="0" algn="l">
              <a:buNone/>
            </a:pPr>
            <a:endParaRPr lang="en-AU" b="1"/>
          </a:p>
          <a:p>
            <a:pPr marL="158750" indent="0" algn="l">
              <a:buNone/>
            </a:pPr>
            <a:endParaRPr lang="en-AU" b="1"/>
          </a:p>
        </p:txBody>
      </p:sp>
    </p:spTree>
    <p:extLst>
      <p:ext uri="{BB962C8B-B14F-4D97-AF65-F5344CB8AC3E}">
        <p14:creationId xmlns:p14="http://schemas.microsoft.com/office/powerpoint/2010/main" val="1506647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100" b="1" dirty="0"/>
              <a:t>Copyright Office Guidance (March 2023): How To Submit Applications for Works Containing AI-Generated Material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Individuals who use AI technology in creating a work may claim copyright protection for their own contributions to that work. They must use the Standard Application, and in it identify the author(s) and </a:t>
            </a:r>
            <a:r>
              <a:rPr lang="en-US" sz="1100" dirty="0">
                <a:solidFill>
                  <a:srgbClr val="FF0000"/>
                </a:solidFill>
              </a:rPr>
              <a:t>provide a brief statement in the “Author Created” field that describes the authorship that was contributed by a human</a:t>
            </a:r>
            <a:r>
              <a:rPr lang="en-US" sz="1100" dirty="0"/>
              <a:t>. For example, an applicant who incorporates AI-generated text into a larger textual work should claim the portions of the textual work that is human-authored. And an applicant who </a:t>
            </a:r>
            <a:r>
              <a:rPr lang="en-US" sz="1100" dirty="0">
                <a:solidFill>
                  <a:srgbClr val="FF0000"/>
                </a:solidFill>
              </a:rPr>
              <a:t>creatively arranges the human and non-human content within a work </a:t>
            </a:r>
            <a:r>
              <a:rPr lang="en-US" sz="1100" dirty="0"/>
              <a:t>should fill out the “Author Created” field to claim: </a:t>
            </a:r>
            <a:r>
              <a:rPr lang="en-US" sz="1100" dirty="0">
                <a:solidFill>
                  <a:srgbClr val="FF0000"/>
                </a:solidFill>
              </a:rPr>
              <a:t>“Selection, coordination, and arrangement of [describe human-authored content] created by the author and [describe AI content] generated by artificial intelligence.” </a:t>
            </a:r>
            <a:r>
              <a:rPr lang="en-US" sz="1100" dirty="0"/>
              <a:t>. . . AI-generated content that is </a:t>
            </a:r>
            <a:r>
              <a:rPr lang="en-US" sz="1100" dirty="0">
                <a:solidFill>
                  <a:srgbClr val="FF0000"/>
                </a:solidFill>
              </a:rPr>
              <a:t>more than de minimis should be explicitly excluded from the application</a:t>
            </a:r>
            <a:r>
              <a:rPr lang="en-US" sz="1100" dirty="0"/>
              <a:t>. This may be done in the “Limitation of the Claim” section in the “Other” field, under the “Material Excluded” heading. </a:t>
            </a:r>
            <a:r>
              <a:rPr lang="en-US" sz="1100" dirty="0">
                <a:solidFill>
                  <a:srgbClr val="FF0000"/>
                </a:solidFill>
              </a:rPr>
              <a:t>Applicants should provide a brief description of the AI-generated content</a:t>
            </a:r>
            <a:r>
              <a:rPr lang="en-US" sz="1100" dirty="0"/>
              <a:t>, such as by entering “[description of content] generated by artificial intelligence.”</a:t>
            </a:r>
          </a:p>
          <a:p>
            <a:pPr algn="l"/>
            <a:endParaRPr lang="en-US" b="0" i="0" dirty="0">
              <a:solidFill>
                <a:srgbClr val="333333"/>
              </a:solidFill>
              <a:effectLst/>
              <a:latin typeface="open-sans"/>
            </a:endParaRPr>
          </a:p>
          <a:p>
            <a:pPr marL="158750" indent="0" algn="l">
              <a:buNone/>
            </a:pPr>
            <a:endParaRPr lang="en-AU" b="1" dirty="0"/>
          </a:p>
          <a:p>
            <a:pPr marL="158750" indent="0" algn="l">
              <a:buNone/>
            </a:pPr>
            <a:endParaRPr lang="en-AU" b="1" dirty="0"/>
          </a:p>
        </p:txBody>
      </p:sp>
    </p:spTree>
    <p:extLst>
      <p:ext uri="{BB962C8B-B14F-4D97-AF65-F5344CB8AC3E}">
        <p14:creationId xmlns:p14="http://schemas.microsoft.com/office/powerpoint/2010/main" val="156687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333333"/>
              </a:solidFill>
              <a:effectLst/>
              <a:latin typeface="open-sans"/>
            </a:endParaRPr>
          </a:p>
          <a:p>
            <a:pPr algn="l"/>
            <a:r>
              <a:rPr lang="en-US" b="0" i="0" dirty="0">
                <a:solidFill>
                  <a:srgbClr val="333333"/>
                </a:solidFill>
                <a:effectLst/>
                <a:latin typeface="open-sans"/>
              </a:rPr>
              <a:t>US Copyright Office also noted that </a:t>
            </a:r>
            <a:r>
              <a:rPr lang="en-US" b="1" i="0" dirty="0">
                <a:solidFill>
                  <a:srgbClr val="333333"/>
                </a:solidFill>
                <a:effectLst/>
                <a:latin typeface="open-sans"/>
              </a:rPr>
              <a:t>text guidance </a:t>
            </a:r>
            <a:r>
              <a:rPr lang="en-US" b="0" i="0" dirty="0">
                <a:solidFill>
                  <a:srgbClr val="333333"/>
                </a:solidFill>
                <a:effectLst/>
                <a:latin typeface="open-sans"/>
              </a:rPr>
              <a:t>was not sufficient to act as ‘control’ over the artistic expression in the images – if a person commissions an artist to provide a particular picture, and gives instructions, that does not make them an author. </a:t>
            </a:r>
            <a:r>
              <a:rPr lang="en-US" b="0" i="1" dirty="0">
                <a:solidFill>
                  <a:srgbClr val="333333"/>
                </a:solidFill>
                <a:effectLst/>
                <a:latin typeface="open-sans"/>
              </a:rPr>
              <a:t>But detail likely matters. Co-authorship cases do not require ‘direct control over the pen’, and some have contemplated detailed instructions. </a:t>
            </a:r>
            <a:endParaRPr lang="en-US" b="0" i="0" dirty="0">
              <a:solidFill>
                <a:srgbClr val="333333"/>
              </a:solidFill>
              <a:effectLst/>
              <a:latin typeface="open-sans"/>
            </a:endParaRPr>
          </a:p>
          <a:p>
            <a:pPr algn="l"/>
            <a:r>
              <a:rPr lang="en-US" b="0" i="0" dirty="0">
                <a:solidFill>
                  <a:srgbClr val="333333"/>
                </a:solidFill>
                <a:effectLst/>
                <a:latin typeface="open-sans"/>
              </a:rPr>
              <a:t>Result in US: modified copyright certificate, disclaiming copyright over images but claiming copyright over text, and collocation of images and text.</a:t>
            </a:r>
          </a:p>
          <a:p>
            <a:pPr algn="l"/>
            <a:endParaRPr lang="en-US" b="0" i="0" dirty="0">
              <a:solidFill>
                <a:srgbClr val="333333"/>
              </a:solidFill>
              <a:effectLst/>
              <a:latin typeface="open-sans"/>
            </a:endParaRPr>
          </a:p>
          <a:p>
            <a:pPr marL="158750" indent="0" algn="l">
              <a:buNone/>
            </a:pPr>
            <a:endParaRPr lang="en-AU" b="1" dirty="0"/>
          </a:p>
          <a:p>
            <a:pPr marL="158750" indent="0" algn="l">
              <a:buNone/>
            </a:pPr>
            <a:endParaRPr lang="en-AU" b="1" dirty="0"/>
          </a:p>
        </p:txBody>
      </p:sp>
    </p:spTree>
    <p:extLst>
      <p:ext uri="{BB962C8B-B14F-4D97-AF65-F5344CB8AC3E}">
        <p14:creationId xmlns:p14="http://schemas.microsoft.com/office/powerpoint/2010/main" val="2265090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just">
              <a:buNone/>
            </a:pPr>
            <a:r>
              <a:rPr lang="en-US" sz="1100" dirty="0">
                <a:latin typeface="CIDFont+F1"/>
              </a:rPr>
              <a:t>Mr. Allen describes “input[</a:t>
            </a:r>
            <a:r>
              <a:rPr lang="en-US" sz="1100" dirty="0" err="1">
                <a:latin typeface="CIDFont+F1"/>
              </a:rPr>
              <a:t>ing</a:t>
            </a:r>
            <a:r>
              <a:rPr lang="en-US" sz="1100" dirty="0">
                <a:latin typeface="CIDFont+F1"/>
              </a:rPr>
              <a:t>] numerous revisions and text prompts at least 624 times” before producing the </a:t>
            </a:r>
            <a:r>
              <a:rPr lang="en-US" sz="1100" dirty="0" err="1">
                <a:latin typeface="CIDFont+F1"/>
              </a:rPr>
              <a:t>Midjourney</a:t>
            </a:r>
            <a:r>
              <a:rPr lang="en-US" sz="1100" dirty="0">
                <a:latin typeface="CIDFont+F1"/>
              </a:rPr>
              <a:t> Image, </a:t>
            </a:r>
            <a:r>
              <a:rPr lang="en-US" sz="1100" dirty="0">
                <a:solidFill>
                  <a:srgbClr val="FF0000"/>
                </a:solidFill>
                <a:latin typeface="CIDFont+F1"/>
              </a:rPr>
              <a:t>the steps in that process were ultimately dependent on how the </a:t>
            </a:r>
            <a:r>
              <a:rPr lang="en-US" sz="1100" dirty="0" err="1">
                <a:solidFill>
                  <a:srgbClr val="FF0000"/>
                </a:solidFill>
                <a:latin typeface="CIDFont+F1"/>
              </a:rPr>
              <a:t>Midjourney</a:t>
            </a:r>
            <a:r>
              <a:rPr lang="en-US" sz="1100" dirty="0">
                <a:solidFill>
                  <a:srgbClr val="FF0000"/>
                </a:solidFill>
                <a:latin typeface="CIDFont+F1"/>
              </a:rPr>
              <a:t> system processed Mr. Allen’s prompts</a:t>
            </a:r>
            <a:r>
              <a:rPr lang="en-US" sz="1100" dirty="0">
                <a:latin typeface="CIDFont+F1"/>
              </a:rPr>
              <a:t>.  … </a:t>
            </a:r>
            <a:r>
              <a:rPr lang="en-US" sz="1100" dirty="0"/>
              <a:t>It is the Office’s understanding that, because </a:t>
            </a:r>
            <a:r>
              <a:rPr lang="en-US" sz="1100" dirty="0" err="1"/>
              <a:t>Midjourney</a:t>
            </a:r>
            <a:r>
              <a:rPr lang="en-US" sz="1100" dirty="0"/>
              <a:t> does not treat text prompts as direct instructions, users may need to attempt hundreds of iterations before landing upon an image they find satisfactory. </a:t>
            </a:r>
          </a:p>
          <a:p>
            <a:pPr marL="0" indent="0" algn="just">
              <a:buNone/>
            </a:pPr>
            <a:r>
              <a:rPr lang="en-US" sz="1100" dirty="0"/>
              <a:t>The Board acknowledges that the process of prompting can involve creativity—after all, “some prompts may be sufficiently creative to be protected by copyright” as literary works. </a:t>
            </a:r>
            <a:r>
              <a:rPr lang="en-US" sz="1100" dirty="0">
                <a:solidFill>
                  <a:srgbClr val="FF0000"/>
                </a:solidFill>
              </a:rPr>
              <a:t>But that does not mean that providing text prompts to </a:t>
            </a:r>
            <a:r>
              <a:rPr lang="en-US" sz="1100" dirty="0" err="1">
                <a:solidFill>
                  <a:srgbClr val="FF0000"/>
                </a:solidFill>
              </a:rPr>
              <a:t>Midjourney</a:t>
            </a:r>
            <a:r>
              <a:rPr lang="en-US" sz="1100" dirty="0">
                <a:solidFill>
                  <a:srgbClr val="FF0000"/>
                </a:solidFill>
              </a:rPr>
              <a:t> “actually form[s]” the generated images.</a:t>
            </a:r>
            <a:r>
              <a:rPr lang="en-US" sz="1100" dirty="0"/>
              <a:t> (See </a:t>
            </a:r>
            <a:r>
              <a:rPr lang="en-US" sz="1100" i="1" dirty="0"/>
              <a:t>Thaler</a:t>
            </a:r>
            <a:r>
              <a:rPr lang="en-US" sz="1100" dirty="0"/>
              <a:t>, the “key” to copyright protection is “[h]</a:t>
            </a:r>
            <a:r>
              <a:rPr lang="en-US" sz="1100" dirty="0" err="1"/>
              <a:t>uman</a:t>
            </a:r>
            <a:r>
              <a:rPr lang="en-US" sz="1100" dirty="0"/>
              <a:t> involvement in, and </a:t>
            </a:r>
            <a:r>
              <a:rPr lang="en-US" sz="1100" dirty="0">
                <a:solidFill>
                  <a:srgbClr val="FF0000"/>
                </a:solidFill>
              </a:rPr>
              <a:t>ultimate creative control </a:t>
            </a:r>
            <a:r>
              <a:rPr lang="en-US" sz="1100" dirty="0"/>
              <a:t>over, the work at issue”). Instead, Mr. Allen is closer to the plaintiff in </a:t>
            </a:r>
            <a:r>
              <a:rPr lang="en-US" sz="1100" i="1" dirty="0"/>
              <a:t>Kelley v. Chicago Park District </a:t>
            </a:r>
            <a:r>
              <a:rPr lang="en-US" sz="1100" dirty="0"/>
              <a:t>who sought to claim copyright in a “living garden.”</a:t>
            </a:r>
          </a:p>
          <a:p>
            <a:endParaRPr lang="en-US"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The Board finds that the Work contains more than a de minimis amount of AI generated content, which must be disclaimed in an application for registration. Because Mr. Allen has </a:t>
            </a:r>
            <a:r>
              <a:rPr lang="en-US" sz="1100" dirty="0">
                <a:solidFill>
                  <a:srgbClr val="FF0000"/>
                </a:solidFill>
              </a:rPr>
              <a:t>refused to disclaim the material produced by AI, the Work cannot be registered as submitted</a:t>
            </a:r>
            <a:r>
              <a:rPr lang="en-US" sz="1100" dirty="0"/>
              <a:t>.</a:t>
            </a:r>
          </a:p>
          <a:p>
            <a:endParaRPr lang="en-US" dirty="0"/>
          </a:p>
        </p:txBody>
      </p:sp>
    </p:spTree>
    <p:extLst>
      <p:ext uri="{BB962C8B-B14F-4D97-AF65-F5344CB8AC3E}">
        <p14:creationId xmlns:p14="http://schemas.microsoft.com/office/powerpoint/2010/main" val="370731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e6b9308cf9_0_1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e6b9308cf9_0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lvl="0" indent="0">
              <a:buNone/>
            </a:pPr>
            <a:r>
              <a:rPr lang="en-US" b="1" dirty="0"/>
              <a:t>LET’S GET ON THE SAME PAGE</a:t>
            </a:r>
          </a:p>
          <a:p>
            <a:pPr marL="158750" lvl="0" indent="0">
              <a:buNone/>
            </a:pPr>
            <a:endParaRPr lang="en-US" b="1" dirty="0"/>
          </a:p>
          <a:p>
            <a:pPr marL="158750" lvl="0" indent="0">
              <a:buNone/>
            </a:pPr>
            <a:r>
              <a:rPr lang="en-US" b="1" dirty="0"/>
              <a:t>Fine tuning </a:t>
            </a:r>
            <a:r>
              <a:rPr lang="en-US" b="0" dirty="0"/>
              <a:t>does things like address </a:t>
            </a:r>
            <a:r>
              <a:rPr lang="en-US" b="1" dirty="0"/>
              <a:t>toxicity</a:t>
            </a:r>
            <a:r>
              <a:rPr lang="en-US" b="0" dirty="0"/>
              <a:t> – fine tune model NOT to produce seriously toxic/dangerous content. But also fine tune to recognize different kinds of questions; fine tune for tone of responses etc. </a:t>
            </a:r>
            <a:endParaRPr lang="en-US" b="1" dirty="0"/>
          </a:p>
          <a:p>
            <a:pPr marL="158750" lvl="0" indent="0">
              <a:buNone/>
            </a:pPr>
            <a:endParaRPr lang="en-US" b="1" dirty="0"/>
          </a:p>
          <a:p>
            <a:pPr marL="158750" lvl="0" indent="0">
              <a:buNone/>
            </a:pPr>
            <a:r>
              <a:rPr lang="en-US" b="1" dirty="0"/>
              <a:t>Model </a:t>
            </a:r>
            <a:r>
              <a:rPr lang="en-US" b="0" dirty="0"/>
              <a:t>could be:</a:t>
            </a:r>
          </a:p>
          <a:p>
            <a:pPr marL="158750" lvl="0" indent="0">
              <a:buNone/>
            </a:pPr>
            <a:r>
              <a:rPr lang="en-US" b="0" dirty="0"/>
              <a:t>- an LLM or Large Language Model – trained on text to produce text. Original GPTs</a:t>
            </a:r>
          </a:p>
          <a:p>
            <a:pPr marL="158750" lvl="0" indent="0">
              <a:buNone/>
            </a:pPr>
            <a:r>
              <a:rPr lang="en-US" b="0" dirty="0"/>
              <a:t>- a large model or foundation model trained on image, or video to produce video</a:t>
            </a:r>
          </a:p>
          <a:p>
            <a:pPr marL="158750" lvl="0" indent="0">
              <a:buNone/>
            </a:pPr>
            <a:r>
              <a:rPr lang="en-US" b="0" dirty="0"/>
              <a:t>- a multi-modal modal trained on a range of media – text, video, image – and which is able to produce a range of different media</a:t>
            </a:r>
          </a:p>
          <a:p>
            <a:pPr marL="158750" lvl="0" indent="0">
              <a:buNone/>
            </a:pPr>
            <a:endParaRPr lang="en-US" b="0" dirty="0"/>
          </a:p>
          <a:p>
            <a:pPr marL="158750" lvl="0" indent="0">
              <a:buNone/>
            </a:pPr>
            <a:r>
              <a:rPr lang="en-AU" b="1" i="0" dirty="0">
                <a:solidFill>
                  <a:srgbClr val="202124"/>
                </a:solidFill>
                <a:effectLst/>
                <a:latin typeface="Roboto" panose="02000000000000000000" pitchFamily="2" charset="0"/>
              </a:rPr>
              <a:t>Gemini</a:t>
            </a:r>
            <a:r>
              <a:rPr lang="en-AU" b="0" i="0" dirty="0">
                <a:solidFill>
                  <a:srgbClr val="202124"/>
                </a:solidFill>
                <a:effectLst/>
                <a:latin typeface="Roboto" panose="02000000000000000000" pitchFamily="2" charset="0"/>
              </a:rPr>
              <a:t> – Google’s model, v1.5 of which was launched last week- is multimodal, which means it can generalize and seamlessly understand, operate across and combine different types of information including text, code, audio, image and video</a:t>
            </a:r>
            <a:endParaRPr lang="en-US" b="0" dirty="0"/>
          </a:p>
          <a:p>
            <a:pPr marL="158750" lvl="0" indent="0">
              <a:buNone/>
            </a:pPr>
            <a:endParaRPr lang="en-US" b="0" dirty="0"/>
          </a:p>
          <a:p>
            <a:pPr marL="158750" lvl="0" indent="0">
              <a:buNone/>
            </a:pPr>
            <a:endParaRPr lang="en-US" b="0" dirty="0"/>
          </a:p>
          <a:p>
            <a:pPr marL="158750" lvl="0" indent="0">
              <a:buNone/>
            </a:pPr>
            <a:r>
              <a:rPr lang="en-US" b="0" dirty="0"/>
              <a:t>Current tech (constantly changing) – </a:t>
            </a:r>
          </a:p>
          <a:p>
            <a:pPr marL="158750" lvl="0" indent="0">
              <a:buNone/>
            </a:pPr>
            <a:r>
              <a:rPr lang="en-US" b="0" dirty="0"/>
              <a:t>Models work by predicting ‘tokens’ – with a LLM, in essence, ‘words’. An LLM predicts the words likely to follow a given string of text. </a:t>
            </a:r>
          </a:p>
          <a:p>
            <a:pPr marL="158750" lvl="0" indent="0">
              <a:buNone/>
            </a:pPr>
            <a:r>
              <a:rPr lang="en-US" b="0" dirty="0"/>
              <a:t>It can make that prediction because it has been ‘trained’ on billions of examples – of words, following words. </a:t>
            </a:r>
          </a:p>
          <a:p>
            <a:pPr marL="158750" lvl="0" indent="0">
              <a:buNone/>
            </a:pPr>
            <a:r>
              <a:rPr lang="en-US" b="0" dirty="0"/>
              <a:t>In training, the model ‘encodes’ information – about what follows what – in numbers (‘parameters’). 1.76 parameters in GPT-4 LLM. </a:t>
            </a:r>
          </a:p>
          <a:p>
            <a:pPr marL="158750" lvl="0" indent="0">
              <a:buNone/>
            </a:pPr>
            <a:endParaRPr lang="en-US" b="1" dirty="0"/>
          </a:p>
          <a:p>
            <a:pPr marL="158750" lvl="0" indent="0">
              <a:buNone/>
            </a:pPr>
            <a:r>
              <a:rPr lang="en-US" b="1" dirty="0"/>
              <a:t>Can complicate this: </a:t>
            </a:r>
          </a:p>
          <a:p>
            <a:pPr marL="158750" lvl="0" indent="0">
              <a:buNone/>
            </a:pPr>
            <a:r>
              <a:rPr lang="en-US" b="1" dirty="0"/>
              <a:t>Fine-tuning </a:t>
            </a:r>
            <a:r>
              <a:rPr lang="en-US" b="0" dirty="0"/>
              <a:t>isn’t one stage but multiple</a:t>
            </a:r>
            <a:endParaRPr lang="en-US" b="1" dirty="0"/>
          </a:p>
          <a:p>
            <a:pPr marL="158750" lvl="0" indent="0">
              <a:buNone/>
            </a:pPr>
            <a:r>
              <a:rPr lang="en-US" b="1" dirty="0"/>
              <a:t>further fine-tuned </a:t>
            </a:r>
            <a:r>
              <a:rPr lang="en-US" b="0" dirty="0"/>
              <a:t>models on top of GPT4, trained on own proprietary data</a:t>
            </a:r>
          </a:p>
          <a:p>
            <a:pPr marL="158750" lvl="0" indent="0">
              <a:buNone/>
            </a:pPr>
            <a:r>
              <a:rPr lang="en-US" b="0" dirty="0"/>
              <a:t>Interface might call on additional models or material – </a:t>
            </a:r>
            <a:r>
              <a:rPr lang="en-US" b="0" dirty="0" err="1"/>
              <a:t>eg</a:t>
            </a:r>
            <a:r>
              <a:rPr lang="en-US" b="0" dirty="0"/>
              <a:t> search the internet to update from when the pre-training happened</a:t>
            </a:r>
            <a:endParaRPr lang="en-US" b="1" dirty="0"/>
          </a:p>
          <a:p>
            <a:pPr marL="158750" lvl="0" indent="0">
              <a:buNone/>
            </a:pPr>
            <a:endParaRPr lang="en-US" b="1" dirty="0"/>
          </a:p>
          <a:p>
            <a:pPr marL="158750" lvl="0" indent="0">
              <a:buNone/>
            </a:pPr>
            <a:r>
              <a:rPr lang="en-US" b="1" dirty="0"/>
              <a:t>Everything is shifting. </a:t>
            </a:r>
          </a:p>
          <a:p>
            <a:pPr marL="158750" lvl="0" indent="0">
              <a:buNone/>
            </a:pPr>
            <a:r>
              <a:rPr lang="en-US" b="1" dirty="0"/>
              <a:t>- Chat-GPT: early versions: short questions</a:t>
            </a:r>
          </a:p>
          <a:p>
            <a:pPr marL="158750" lvl="0" indent="0">
              <a:buNone/>
            </a:pPr>
            <a:r>
              <a:rPr lang="en-US" b="1" dirty="0"/>
              <a:t>Gemini from last week: </a:t>
            </a:r>
            <a:r>
              <a:rPr lang="en-AU" b="0" i="0" dirty="0">
                <a:solidFill>
                  <a:srgbClr val="202124"/>
                </a:solidFill>
                <a:effectLst/>
                <a:latin typeface="Roboto" panose="02000000000000000000" pitchFamily="2" charset="0"/>
              </a:rPr>
              <a:t>The raw data that 1.5 Pro, instead of summarizing a document dozens of pages long, for example, it can summarize documents </a:t>
            </a:r>
            <a:r>
              <a:rPr lang="en-AU" b="0" i="1" dirty="0">
                <a:solidFill>
                  <a:srgbClr val="202124"/>
                </a:solidFill>
                <a:effectLst/>
                <a:latin typeface="Roboto" panose="02000000000000000000" pitchFamily="2" charset="0"/>
              </a:rPr>
              <a:t>thousands</a:t>
            </a:r>
            <a:r>
              <a:rPr lang="en-AU" b="0" i="0" dirty="0">
                <a:solidFill>
                  <a:srgbClr val="202124"/>
                </a:solidFill>
                <a:effectLst/>
                <a:latin typeface="Roboto" panose="02000000000000000000" pitchFamily="2" charset="0"/>
              </a:rPr>
              <a:t> of pages long. Where the old model could help </a:t>
            </a:r>
            <a:r>
              <a:rPr lang="en-AU" b="0" i="0" dirty="0" err="1">
                <a:solidFill>
                  <a:srgbClr val="202124"/>
                </a:solidFill>
                <a:effectLst/>
                <a:latin typeface="Roboto" panose="02000000000000000000" pitchFamily="2" charset="0"/>
              </a:rPr>
              <a:t>analyze</a:t>
            </a:r>
            <a:r>
              <a:rPr lang="en-AU" b="0" i="0" dirty="0">
                <a:solidFill>
                  <a:srgbClr val="202124"/>
                </a:solidFill>
                <a:effectLst/>
                <a:latin typeface="Roboto" panose="02000000000000000000" pitchFamily="2" charset="0"/>
              </a:rPr>
              <a:t> thousands of lines of code, because it has a bigger long </a:t>
            </a:r>
            <a:r>
              <a:rPr lang="en-AU" b="1" i="0" dirty="0">
                <a:solidFill>
                  <a:srgbClr val="202124"/>
                </a:solidFill>
                <a:effectLst/>
                <a:latin typeface="Roboto" panose="02000000000000000000" pitchFamily="2" charset="0"/>
              </a:rPr>
              <a:t>context window</a:t>
            </a:r>
            <a:r>
              <a:rPr lang="en-AU" b="0" i="0" dirty="0">
                <a:solidFill>
                  <a:srgbClr val="202124"/>
                </a:solidFill>
                <a:effectLst/>
                <a:latin typeface="Roboto" panose="02000000000000000000" pitchFamily="2" charset="0"/>
              </a:rPr>
              <a:t>, 1.5 Pro can </a:t>
            </a:r>
            <a:r>
              <a:rPr lang="en-AU" b="0" i="0" dirty="0" err="1">
                <a:solidFill>
                  <a:srgbClr val="202124"/>
                </a:solidFill>
                <a:effectLst/>
                <a:latin typeface="Roboto" panose="02000000000000000000" pitchFamily="2" charset="0"/>
              </a:rPr>
              <a:t>analyze</a:t>
            </a:r>
            <a:r>
              <a:rPr lang="en-AU" b="0" i="0" dirty="0">
                <a:solidFill>
                  <a:srgbClr val="202124"/>
                </a:solidFill>
                <a:effectLst/>
                <a:latin typeface="Roboto" panose="02000000000000000000" pitchFamily="2" charset="0"/>
              </a:rPr>
              <a:t> </a:t>
            </a:r>
            <a:r>
              <a:rPr lang="en-AU" b="1" i="0" dirty="0">
                <a:solidFill>
                  <a:srgbClr val="202124"/>
                </a:solidFill>
                <a:effectLst/>
                <a:latin typeface="Roboto" panose="02000000000000000000" pitchFamily="2" charset="0"/>
              </a:rPr>
              <a:t>tens of thousands of lines of code at once</a:t>
            </a:r>
            <a:r>
              <a:rPr lang="en-AU" b="0" i="0" dirty="0">
                <a:solidFill>
                  <a:srgbClr val="202124"/>
                </a:solidFill>
                <a:effectLst/>
                <a:latin typeface="Roboto" panose="02000000000000000000" pitchFamily="2" charset="0"/>
              </a:rPr>
              <a:t>.</a:t>
            </a:r>
            <a:endParaRPr lang="en-US" b="1" dirty="0"/>
          </a:p>
          <a:p>
            <a:pPr marL="158750" lvl="0" indent="0">
              <a:buNone/>
            </a:pPr>
            <a:endParaRPr lang="en-US" b="0" dirty="0"/>
          </a:p>
          <a:p>
            <a:pPr marL="158750" lvl="0" indent="0">
              <a:buNone/>
            </a:pPr>
            <a:endParaRPr lang="en-US" b="1" dirty="0"/>
          </a:p>
        </p:txBody>
      </p:sp>
    </p:spTree>
    <p:extLst>
      <p:ext uri="{BB962C8B-B14F-4D97-AF65-F5344CB8AC3E}">
        <p14:creationId xmlns:p14="http://schemas.microsoft.com/office/powerpoint/2010/main" val="2385902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lvl="0" indent="0">
              <a:buNone/>
            </a:pPr>
            <a:endParaRPr lang="en-US" b="0" dirty="0"/>
          </a:p>
          <a:p>
            <a:pPr marL="158750" lvl="0" indent="0">
              <a:buNone/>
            </a:pPr>
            <a:r>
              <a:rPr lang="en-US" b="0" dirty="0"/>
              <a:t>GPT-4 </a:t>
            </a:r>
            <a:r>
              <a:rPr lang="en-US" b="0" dirty="0" err="1"/>
              <a:t>etc</a:t>
            </a:r>
            <a:r>
              <a:rPr lang="en-US" b="0" dirty="0"/>
              <a:t>, are trained on massive datasets drawn from the internet. GPT-3 trained on 45 Terabytes of text (a word doc 3.7 Billion pages, according to NYT pleading!), including datasets:</a:t>
            </a:r>
          </a:p>
          <a:p>
            <a:pPr marL="158750" lvl="0" indent="0">
              <a:buNone/>
            </a:pPr>
            <a:r>
              <a:rPr lang="en-US" b="0" dirty="0"/>
              <a:t>- Common Crawl</a:t>
            </a:r>
          </a:p>
          <a:p>
            <a:pPr marL="158750" lvl="0" indent="0">
              <a:buNone/>
            </a:pPr>
            <a:r>
              <a:rPr lang="en-US" b="0" dirty="0"/>
              <a:t>WebText2</a:t>
            </a:r>
          </a:p>
          <a:p>
            <a:pPr marL="158750" lvl="0" indent="0">
              <a:buNone/>
            </a:pPr>
            <a:r>
              <a:rPr lang="en-US" b="0" dirty="0"/>
              <a:t>Books1</a:t>
            </a:r>
          </a:p>
          <a:p>
            <a:pPr marL="158750" lvl="0" indent="0">
              <a:buNone/>
            </a:pPr>
            <a:r>
              <a:rPr lang="en-US" b="0" dirty="0"/>
              <a:t>Books2</a:t>
            </a:r>
          </a:p>
          <a:p>
            <a:pPr marL="158750" lvl="0" indent="0">
              <a:buNone/>
            </a:pPr>
            <a:r>
              <a:rPr lang="en-US" b="0" dirty="0"/>
              <a:t>Wikipedia</a:t>
            </a:r>
          </a:p>
          <a:p>
            <a:pPr marL="158750" lvl="0" indent="0">
              <a:buNone/>
            </a:pPr>
            <a:endParaRPr lang="en-US" b="0" dirty="0"/>
          </a:p>
          <a:p>
            <a:pPr marL="158750" lvl="0" indent="0">
              <a:buNone/>
            </a:pPr>
            <a:r>
              <a:rPr lang="en-US" b="0" dirty="0"/>
              <a:t>. GPT-4 – unclear. </a:t>
            </a:r>
          </a:p>
          <a:p>
            <a:pPr marL="158750" lvl="0" indent="0">
              <a:buNone/>
            </a:pPr>
            <a:endParaRPr lang="en-US" b="0" dirty="0"/>
          </a:p>
          <a:p>
            <a:pPr marL="158750" lvl="0" indent="0">
              <a:buNone/>
            </a:pPr>
            <a:r>
              <a:rPr lang="en-US" b="0" dirty="0"/>
              <a:t>Not all generative AI is trained on public datasets. </a:t>
            </a:r>
            <a:r>
              <a:rPr lang="en-US" b="1" dirty="0"/>
              <a:t>Just because someone is using generative AI does not mean they have infringed copyright to create the model. </a:t>
            </a:r>
          </a:p>
          <a:p>
            <a:pPr marL="158750" lvl="0" indent="0">
              <a:buNone/>
            </a:pPr>
            <a:endParaRPr lang="en-US" b="1" dirty="0"/>
          </a:p>
          <a:p>
            <a:pPr marL="158750" lvl="0" indent="0">
              <a:buNone/>
            </a:pPr>
            <a:r>
              <a:rPr lang="en-US" b="0" dirty="0"/>
              <a:t>Current class actions are all about this. </a:t>
            </a:r>
          </a:p>
          <a:p>
            <a:pPr marL="158750" lvl="0" indent="0">
              <a:buNone/>
            </a:pPr>
            <a:endParaRPr lang="en-US" b="0" dirty="0"/>
          </a:p>
          <a:p>
            <a:pPr marL="914400" lvl="1" indent="-298450"/>
            <a:endParaRPr lang="en-US" dirty="0"/>
          </a:p>
          <a:p>
            <a:pPr lvl="1"/>
            <a:endParaRPr lang="en-US" dirty="0"/>
          </a:p>
        </p:txBody>
      </p:sp>
    </p:spTree>
    <p:extLst>
      <p:ext uri="{BB962C8B-B14F-4D97-AF65-F5344CB8AC3E}">
        <p14:creationId xmlns:p14="http://schemas.microsoft.com/office/powerpoint/2010/main" val="305937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158750" indent="0">
              <a:buNone/>
            </a:pPr>
            <a:r>
              <a:rPr lang="en-US" dirty="0"/>
              <a:t>Start by pretending copyright law is a thing, that is universal: imagine no separate countries and no separate laws. Can do to a degree because of legal harmonization through treaties. Can’t do in the details, a question I want to come back to later. So, let’s pretend. </a:t>
            </a:r>
          </a:p>
          <a:p>
            <a:pPr marL="158750" indent="0">
              <a:buNone/>
            </a:pPr>
            <a:endParaRPr lang="en-US" dirty="0"/>
          </a:p>
          <a:p>
            <a:pPr marL="158750" indent="0">
              <a:buNone/>
            </a:pPr>
            <a:r>
              <a:rPr lang="en-US" dirty="0"/>
              <a:t>Does training involve infringement of copyright in training data? </a:t>
            </a:r>
          </a:p>
          <a:p>
            <a:pPr marL="158750" indent="0">
              <a:buNone/>
            </a:pPr>
            <a:r>
              <a:rPr lang="en-US" dirty="0"/>
              <a:t>Short answer: pre-training/fine tuning more likely than not involves reproduction as copyright would see it. </a:t>
            </a:r>
          </a:p>
          <a:p>
            <a:pPr marL="457200" indent="-298450"/>
            <a:r>
              <a:rPr lang="en-US" dirty="0"/>
              <a:t>Whether there is infringement therefore depends on whether training occurred with permission, or whether an exception applies</a:t>
            </a:r>
          </a:p>
          <a:p>
            <a:pPr marL="457200" indent="-298450"/>
            <a:endParaRPr lang="en-US" dirty="0"/>
          </a:p>
          <a:p>
            <a:pPr marL="158750" indent="0">
              <a:buNone/>
            </a:pPr>
            <a:r>
              <a:rPr lang="en-US" b="1" dirty="0"/>
              <a:t>More questionable: is there a copy sitting in the model? </a:t>
            </a:r>
            <a:endParaRPr lang="en-US" b="0" dirty="0"/>
          </a:p>
          <a:p>
            <a:pPr marL="457200" indent="-298450"/>
            <a:r>
              <a:rPr lang="en-US" b="0" dirty="0"/>
              <a:t>Not like a physical filing cabinet. You don’t have a ‘thing’ sitting in in there, in whole. </a:t>
            </a:r>
          </a:p>
          <a:p>
            <a:pPr marL="457200" indent="-298450"/>
            <a:r>
              <a:rPr lang="en-US" b="1" dirty="0"/>
              <a:t>Parameters </a:t>
            </a:r>
            <a:r>
              <a:rPr lang="en-US" b="0" dirty="0"/>
              <a:t>are the result of training on billions of ‘tokens’. </a:t>
            </a:r>
          </a:p>
          <a:p>
            <a:pPr marL="457200" indent="-298450"/>
            <a:r>
              <a:rPr lang="en-US" b="0" dirty="0"/>
              <a:t>NYT: alleges that clearly there are copies, because you can reproduce originals. </a:t>
            </a:r>
          </a:p>
          <a:p>
            <a:pPr marL="457200" indent="-298450"/>
            <a:r>
              <a:rPr lang="en-US" b="0" dirty="0"/>
              <a:t>I’m not so sure: if the prompt is specific enough, and then you are predicting what comes next, I guess the thing you reproduce is more likely to look like the one thing from training that matches. </a:t>
            </a:r>
          </a:p>
          <a:p>
            <a:pPr marL="457200" indent="-298450"/>
            <a:r>
              <a:rPr lang="en-US" b="0" dirty="0"/>
              <a:t>Question will also depend on how ‘literal’ we get about definitions in the law. </a:t>
            </a:r>
          </a:p>
          <a:p>
            <a:pPr marL="457200" indent="-298450"/>
            <a:r>
              <a:rPr lang="en-US" b="0" dirty="0"/>
              <a:t>Our copyright act for example, says that copyright is infringed by a </a:t>
            </a:r>
            <a:r>
              <a:rPr lang="en-US" b="1" dirty="0"/>
              <a:t>reproduction in material form. </a:t>
            </a:r>
            <a:r>
              <a:rPr lang="en-US" b="0" dirty="0"/>
              <a:t>We define ‘</a:t>
            </a:r>
            <a:r>
              <a:rPr lang="en-US" b="1" dirty="0"/>
              <a:t>material form’ </a:t>
            </a:r>
            <a:r>
              <a:rPr lang="en-US" b="0" dirty="0"/>
              <a:t>to include ‘</a:t>
            </a:r>
            <a:r>
              <a:rPr lang="en-US" b="0" i="0" dirty="0">
                <a:solidFill>
                  <a:srgbClr val="000000"/>
                </a:solidFill>
                <a:effectLst/>
                <a:latin typeface="Times New Roman" panose="02020603050405020304" pitchFamily="18" charset="0"/>
              </a:rPr>
              <a:t>any form (whether visible or not) of storage of the </a:t>
            </a:r>
            <a:r>
              <a:rPr lang="en-US" b="0" i="0" dirty="0">
                <a:effectLst/>
                <a:latin typeface="Times New Roman" panose="02020603050405020304" pitchFamily="18" charset="0"/>
                <a:hlinkClick r:id="rId3"/>
              </a:rPr>
              <a:t>work</a:t>
            </a:r>
            <a:r>
              <a:rPr lang="en-US" b="0" i="0" dirty="0">
                <a:solidFill>
                  <a:srgbClr val="000000"/>
                </a:solidFill>
                <a:effectLst/>
                <a:latin typeface="Times New Roman" panose="02020603050405020304" pitchFamily="18" charset="0"/>
              </a:rPr>
              <a:t> or </a:t>
            </a:r>
            <a:r>
              <a:rPr lang="en-US" b="0" i="0" dirty="0">
                <a:effectLst/>
                <a:latin typeface="Times New Roman" panose="02020603050405020304" pitchFamily="18" charset="0"/>
                <a:hlinkClick r:id="rId4"/>
              </a:rPr>
              <a:t>adaptation</a:t>
            </a:r>
            <a:r>
              <a:rPr lang="en-US" b="0" i="0" dirty="0">
                <a:solidFill>
                  <a:srgbClr val="000000"/>
                </a:solidFill>
                <a:effectLst/>
                <a:latin typeface="Times New Roman" panose="02020603050405020304" pitchFamily="18" charset="0"/>
              </a:rPr>
              <a:t>, or a substantial part of the </a:t>
            </a:r>
            <a:r>
              <a:rPr lang="en-US" b="0" i="0" dirty="0">
                <a:effectLst/>
                <a:latin typeface="Times New Roman" panose="02020603050405020304" pitchFamily="18" charset="0"/>
                <a:hlinkClick r:id="rId3"/>
              </a:rPr>
              <a:t>work</a:t>
            </a:r>
            <a:r>
              <a:rPr lang="en-US" b="0" i="0" dirty="0">
                <a:solidFill>
                  <a:srgbClr val="000000"/>
                </a:solidFill>
                <a:effectLst/>
                <a:latin typeface="Times New Roman" panose="02020603050405020304" pitchFamily="18" charset="0"/>
              </a:rPr>
              <a:t> or </a:t>
            </a:r>
            <a:r>
              <a:rPr lang="en-US" b="0" i="0" dirty="0">
                <a:effectLst/>
                <a:latin typeface="Times New Roman" panose="02020603050405020304" pitchFamily="18" charset="0"/>
                <a:hlinkClick r:id="rId4"/>
              </a:rPr>
              <a:t>adaptation</a:t>
            </a:r>
            <a:r>
              <a:rPr lang="en-US" b="0" i="0" dirty="0">
                <a:solidFill>
                  <a:srgbClr val="000000"/>
                </a:solidFill>
                <a:effectLst/>
                <a:latin typeface="Times New Roman" panose="02020603050405020304" pitchFamily="18" charset="0"/>
              </a:rPr>
              <a:t>, (whether or not the </a:t>
            </a:r>
            <a:r>
              <a:rPr lang="en-US" b="0" i="0" dirty="0">
                <a:effectLst/>
                <a:latin typeface="Times New Roman" panose="02020603050405020304" pitchFamily="18" charset="0"/>
                <a:hlinkClick r:id="rId3"/>
              </a:rPr>
              <a:t>work</a:t>
            </a:r>
            <a:r>
              <a:rPr lang="en-US" b="0" i="0" dirty="0">
                <a:solidFill>
                  <a:srgbClr val="000000"/>
                </a:solidFill>
                <a:effectLst/>
                <a:latin typeface="Times New Roman" panose="02020603050405020304" pitchFamily="18" charset="0"/>
              </a:rPr>
              <a:t> or </a:t>
            </a:r>
            <a:r>
              <a:rPr lang="en-US" b="0" i="0" dirty="0">
                <a:effectLst/>
                <a:latin typeface="Times New Roman" panose="02020603050405020304" pitchFamily="18" charset="0"/>
                <a:hlinkClick r:id="rId4"/>
              </a:rPr>
              <a:t>adaptation</a:t>
            </a:r>
            <a:r>
              <a:rPr lang="en-US" b="0" i="0" dirty="0">
                <a:solidFill>
                  <a:srgbClr val="000000"/>
                </a:solidFill>
                <a:effectLst/>
                <a:latin typeface="Times New Roman" panose="02020603050405020304" pitchFamily="18" charset="0"/>
              </a:rPr>
              <a:t>, or a substantial part of the </a:t>
            </a:r>
            <a:r>
              <a:rPr lang="en-US" b="0" i="0" dirty="0">
                <a:effectLst/>
                <a:latin typeface="Times New Roman" panose="02020603050405020304" pitchFamily="18" charset="0"/>
                <a:hlinkClick r:id="rId3"/>
              </a:rPr>
              <a:t>work</a:t>
            </a:r>
            <a:r>
              <a:rPr lang="en-US" b="0" i="0" dirty="0">
                <a:solidFill>
                  <a:srgbClr val="000000"/>
                </a:solidFill>
                <a:effectLst/>
                <a:latin typeface="Times New Roman" panose="02020603050405020304" pitchFamily="18" charset="0"/>
              </a:rPr>
              <a:t> or </a:t>
            </a:r>
            <a:r>
              <a:rPr lang="en-US" b="0" i="0" dirty="0">
                <a:effectLst/>
                <a:latin typeface="Times New Roman" panose="02020603050405020304" pitchFamily="18" charset="0"/>
                <a:hlinkClick r:id="rId4"/>
              </a:rPr>
              <a:t>adaptation</a:t>
            </a:r>
            <a:r>
              <a:rPr lang="en-US" b="0" i="0" dirty="0">
                <a:solidFill>
                  <a:srgbClr val="000000"/>
                </a:solidFill>
                <a:effectLst/>
                <a:latin typeface="Times New Roman" panose="02020603050405020304" pitchFamily="18" charset="0"/>
              </a:rPr>
              <a:t>, can be reproduced)</a:t>
            </a:r>
          </a:p>
          <a:p>
            <a:pPr marL="457200" indent="-298450"/>
            <a:r>
              <a:rPr lang="en-US" b="0" i="0" dirty="0">
                <a:solidFill>
                  <a:srgbClr val="000000"/>
                </a:solidFill>
                <a:effectLst/>
                <a:latin typeface="Times New Roman" panose="02020603050405020304" pitchFamily="18" charset="0"/>
              </a:rPr>
              <a:t>Sounds like it might be covered. </a:t>
            </a:r>
          </a:p>
          <a:p>
            <a:pPr marL="457200" indent="-298450"/>
            <a:r>
              <a:rPr lang="en-US" b="0" i="0" dirty="0">
                <a:solidFill>
                  <a:srgbClr val="000000"/>
                </a:solidFill>
                <a:effectLst/>
                <a:latin typeface="Times New Roman" panose="02020603050405020304" pitchFamily="18" charset="0"/>
              </a:rPr>
              <a:t>BUT I’m </a:t>
            </a:r>
            <a:r>
              <a:rPr lang="en-US" b="1" i="0" dirty="0">
                <a:solidFill>
                  <a:srgbClr val="000000"/>
                </a:solidFill>
                <a:effectLst/>
                <a:latin typeface="Times New Roman" panose="02020603050405020304" pitchFamily="18" charset="0"/>
              </a:rPr>
              <a:t>not convinced. Still needs to be a </a:t>
            </a:r>
            <a:r>
              <a:rPr lang="en-US" b="1" i="0" u="sng" dirty="0">
                <a:solidFill>
                  <a:srgbClr val="000000"/>
                </a:solidFill>
                <a:effectLst/>
                <a:latin typeface="Times New Roman" panose="02020603050405020304" pitchFamily="18" charset="0"/>
              </a:rPr>
              <a:t>reproduction</a:t>
            </a:r>
            <a:r>
              <a:rPr lang="en-US" b="1" i="0" u="none" dirty="0">
                <a:solidFill>
                  <a:srgbClr val="000000"/>
                </a:solidFill>
                <a:effectLst/>
                <a:latin typeface="Times New Roman" panose="02020603050405020304" pitchFamily="18" charset="0"/>
              </a:rPr>
              <a:t> in material form. </a:t>
            </a:r>
            <a:r>
              <a:rPr lang="en-US" b="0" i="0" u="none" dirty="0">
                <a:solidFill>
                  <a:srgbClr val="000000"/>
                </a:solidFill>
                <a:effectLst/>
                <a:latin typeface="Times New Roman" panose="02020603050405020304" pitchFamily="18" charset="0"/>
              </a:rPr>
              <a:t>The word ‘reproduction’ arguably has some meaning, and might require, at least, a discrete digital file? </a:t>
            </a:r>
          </a:p>
          <a:p>
            <a:pPr marL="457200" indent="-298450"/>
            <a:endParaRPr lang="en-US" b="0" i="0" u="none" dirty="0">
              <a:solidFill>
                <a:srgbClr val="000000"/>
              </a:solidFill>
              <a:effectLst/>
              <a:latin typeface="Times New Roman" panose="02020603050405020304" pitchFamily="18" charset="0"/>
            </a:endParaRPr>
          </a:p>
          <a:p>
            <a:pPr marL="158750" indent="0">
              <a:buNone/>
            </a:pPr>
            <a:r>
              <a:rPr lang="en-US" b="0" i="0" u="none" dirty="0">
                <a:solidFill>
                  <a:srgbClr val="000000"/>
                </a:solidFill>
                <a:effectLst/>
                <a:latin typeface="Times New Roman" panose="02020603050405020304" pitchFamily="18" charset="0"/>
              </a:rPr>
              <a:t>And then there’s the question of whether an </a:t>
            </a:r>
            <a:r>
              <a:rPr lang="en-US" b="1" i="0" u="none" dirty="0">
                <a:solidFill>
                  <a:srgbClr val="000000"/>
                </a:solidFill>
                <a:effectLst/>
                <a:latin typeface="Times New Roman" panose="02020603050405020304" pitchFamily="18" charset="0"/>
              </a:rPr>
              <a:t>exception </a:t>
            </a:r>
            <a:r>
              <a:rPr lang="en-US" b="0" i="0" u="none" dirty="0">
                <a:solidFill>
                  <a:srgbClr val="000000"/>
                </a:solidFill>
                <a:effectLst/>
                <a:latin typeface="Times New Roman" panose="02020603050405020304" pitchFamily="18" charset="0"/>
              </a:rPr>
              <a:t>applies. Another live debate in the US, where OpenAI is arguing that this kind of processing of content is fair use, because it is ‘transformative’ – mining the information in the content to create an entirely new thing. New York Times on the other hand says that it can’t be fair use to free ride of a century’s investment in journalism to build your technology that is then directly competing with, and taking away profit from, New York Times. Artists and book authors would say the same. The </a:t>
            </a:r>
            <a:r>
              <a:rPr lang="en-US" b="1" i="0" u="none" dirty="0">
                <a:solidFill>
                  <a:srgbClr val="000000"/>
                </a:solidFill>
                <a:effectLst/>
                <a:latin typeface="Times New Roman" panose="02020603050405020304" pitchFamily="18" charset="0"/>
              </a:rPr>
              <a:t>jury is out</a:t>
            </a:r>
            <a:r>
              <a:rPr lang="en-US" b="0" i="0" u="none" dirty="0">
                <a:solidFill>
                  <a:srgbClr val="000000"/>
                </a:solidFill>
                <a:effectLst/>
                <a:latin typeface="Times New Roman" panose="02020603050405020304" pitchFamily="18" charset="0"/>
              </a:rPr>
              <a:t> </a:t>
            </a:r>
            <a:r>
              <a:rPr lang="en-US" b="1" i="0" u="none" dirty="0">
                <a:solidFill>
                  <a:srgbClr val="000000"/>
                </a:solidFill>
                <a:effectLst/>
                <a:latin typeface="Times New Roman" panose="02020603050405020304" pitchFamily="18" charset="0"/>
              </a:rPr>
              <a:t>on this question so far. I’ll come back to the question of exceptions, because that is truly where the international law reform action is. </a:t>
            </a:r>
          </a:p>
          <a:p>
            <a:pPr marL="158750" indent="0">
              <a:buNone/>
            </a:pPr>
            <a:endParaRPr lang="en-US" b="1" i="0" u="none" dirty="0">
              <a:solidFill>
                <a:srgbClr val="000000"/>
              </a:solidFill>
              <a:effectLst/>
              <a:latin typeface="Times New Roman" panose="02020603050405020304" pitchFamily="18" charset="0"/>
            </a:endParaRPr>
          </a:p>
          <a:p>
            <a:pPr marL="158750" indent="0">
              <a:buNone/>
            </a:pPr>
            <a:r>
              <a:rPr lang="en-US" b="1" i="0" u="none" dirty="0">
                <a:solidFill>
                  <a:srgbClr val="000000"/>
                </a:solidFill>
                <a:effectLst/>
                <a:latin typeface="Times New Roman" panose="02020603050405020304" pitchFamily="18" charset="0"/>
              </a:rPr>
              <a:t>Let’s continue our review of the issues.</a:t>
            </a:r>
            <a:endParaRPr lang="en-US" b="0" i="0" u="none" dirty="0">
              <a:solidFill>
                <a:srgbClr val="000000"/>
              </a:solidFill>
              <a:effectLst/>
              <a:latin typeface="Times New Roman" panose="02020603050405020304" pitchFamily="18" charset="0"/>
            </a:endParaRPr>
          </a:p>
          <a:p>
            <a:pPr marL="158750" indent="0">
              <a:buNone/>
            </a:pPr>
            <a:endParaRPr lang="en-US" b="0" i="0" u="none" dirty="0">
              <a:solidFill>
                <a:srgbClr val="000000"/>
              </a:solidFill>
              <a:effectLst/>
              <a:latin typeface="Times New Roman" panose="02020603050405020304" pitchFamily="18" charset="0"/>
            </a:endParaRPr>
          </a:p>
          <a:p>
            <a:pPr marL="158750" indent="0">
              <a:buNone/>
            </a:pPr>
            <a:r>
              <a:rPr lang="en-US" b="1" dirty="0"/>
              <a:t>Two more points </a:t>
            </a:r>
            <a:r>
              <a:rPr lang="en-US" b="0" dirty="0"/>
              <a:t>where there *might* be copies. </a:t>
            </a:r>
          </a:p>
          <a:p>
            <a:pPr marL="158750" indent="0">
              <a:buNone/>
            </a:pPr>
            <a:endParaRPr lang="en-US" b="0" dirty="0"/>
          </a:p>
          <a:p>
            <a:pPr marL="158750" indent="0">
              <a:buNone/>
            </a:pPr>
            <a:r>
              <a:rPr lang="en-US" b="0" dirty="0"/>
              <a:t>First is at the </a:t>
            </a:r>
            <a:r>
              <a:rPr lang="en-US" b="1" dirty="0"/>
              <a:t>prompting </a:t>
            </a:r>
            <a:r>
              <a:rPr lang="en-US" b="0" dirty="0"/>
              <a:t>stage – where the user inputs material. </a:t>
            </a:r>
            <a:r>
              <a:rPr lang="en-US" b="1" dirty="0"/>
              <a:t>User can input copyright text</a:t>
            </a:r>
            <a:r>
              <a:rPr lang="en-US" b="0" dirty="0"/>
              <a:t> or images, for the Multimodal models. With the latest models, it could be a whole book. If no permission, who’s responsible here? Is it the user? Is there </a:t>
            </a:r>
            <a:r>
              <a:rPr lang="en-US" b="1" dirty="0"/>
              <a:t>joint </a:t>
            </a:r>
            <a:r>
              <a:rPr lang="en-US" b="0" dirty="0"/>
              <a:t>responsibility, if interface is set up to allow those kinds of inputs? </a:t>
            </a:r>
          </a:p>
          <a:p>
            <a:pPr marL="158750" indent="0">
              <a:buNone/>
            </a:pPr>
            <a:endParaRPr lang="en-US" b="0" dirty="0"/>
          </a:p>
          <a:p>
            <a:pPr marL="158750" indent="0">
              <a:buNone/>
            </a:pPr>
            <a:r>
              <a:rPr lang="en-US" b="0" dirty="0"/>
              <a:t>Second is the </a:t>
            </a:r>
            <a:r>
              <a:rPr lang="en-US" b="1" dirty="0"/>
              <a:t>output </a:t>
            </a:r>
            <a:r>
              <a:rPr lang="en-US" b="0" dirty="0"/>
              <a:t>stage. There’s little dispute that it’s possible to produce infringements, with specific enough prompts. The question of </a:t>
            </a:r>
            <a:r>
              <a:rPr lang="en-US" b="1" dirty="0"/>
              <a:t>who </a:t>
            </a:r>
            <a:r>
              <a:rPr lang="en-US" b="0" dirty="0"/>
              <a:t>is responsible and </a:t>
            </a:r>
            <a:r>
              <a:rPr lang="en-US" b="1" dirty="0"/>
              <a:t>for what </a:t>
            </a:r>
            <a:r>
              <a:rPr lang="en-US" b="0" dirty="0"/>
              <a:t>can get legally complex. Again, I don’t want to get technical here, but there is a question of whether, say, it is OpenAI that is producing copies, or whether Open AI is </a:t>
            </a:r>
            <a:r>
              <a:rPr lang="en-US" b="0" i="1" dirty="0"/>
              <a:t>authorizing </a:t>
            </a:r>
            <a:r>
              <a:rPr lang="en-US" b="0" i="0" dirty="0"/>
              <a:t>infringement by users, with additional layers of legal complexity because of the terms of use. </a:t>
            </a:r>
          </a:p>
          <a:p>
            <a:pPr marL="158750" indent="0">
              <a:buNone/>
            </a:pPr>
            <a:endParaRPr lang="en-US" b="0" i="0" dirty="0"/>
          </a:p>
          <a:p>
            <a:pPr marL="158750" indent="0">
              <a:buNone/>
            </a:pPr>
            <a:r>
              <a:rPr lang="en-US" b="1" i="0" dirty="0"/>
              <a:t>A second question </a:t>
            </a:r>
            <a:r>
              <a:rPr lang="en-US" b="0" i="0" dirty="0"/>
              <a:t>at this output stage relates to </a:t>
            </a:r>
            <a:r>
              <a:rPr lang="en-US" b="1" i="0" dirty="0"/>
              <a:t>subsistence: </a:t>
            </a:r>
            <a:r>
              <a:rPr lang="en-US" b="0" i="0" dirty="0"/>
              <a:t>does copyright </a:t>
            </a:r>
            <a:r>
              <a:rPr lang="en-US" b="1" i="0" dirty="0"/>
              <a:t>subsist </a:t>
            </a:r>
            <a:r>
              <a:rPr lang="en-US" b="0" i="0" dirty="0"/>
              <a:t>in model outputs. That too is a live question, where courts in different countries have been coming to different conclusions. So far the US copyright office has been ruling </a:t>
            </a:r>
            <a:r>
              <a:rPr lang="en-US" b="0" i="1" dirty="0"/>
              <a:t>against </a:t>
            </a:r>
            <a:r>
              <a:rPr lang="en-US" b="0" i="0" dirty="0"/>
              <a:t>subsistence, but I don’t think the reasoning of those cases will always apply. </a:t>
            </a:r>
          </a:p>
          <a:p>
            <a:pPr marL="158750" indent="0">
              <a:buNone/>
            </a:pPr>
            <a:endParaRPr lang="en-US" b="0" i="0" dirty="0"/>
          </a:p>
          <a:p>
            <a:pPr marL="158750" indent="0">
              <a:buNone/>
            </a:pPr>
            <a:r>
              <a:rPr lang="en-US" b="1" i="0" dirty="0"/>
              <a:t>Finally</a:t>
            </a:r>
            <a:r>
              <a:rPr lang="en-US" b="0" i="0" dirty="0"/>
              <a:t>, there’s an interesting question in here, about model producers can, and should do, to limit any infringements. </a:t>
            </a:r>
          </a:p>
          <a:p>
            <a:pPr marL="158750" indent="0">
              <a:buNone/>
            </a:pPr>
            <a:r>
              <a:rPr lang="en-US" b="0" i="0" dirty="0"/>
              <a:t>Prompts that produced the NYT infringements tended to be along the lines of, “Please provide me with the first paragraph of the new York times article titled “The Secrets Hamas Knew about Israel’s Military”.</a:t>
            </a:r>
            <a:endParaRPr lang="en-US" b="1" i="0" dirty="0"/>
          </a:p>
          <a:p>
            <a:pPr marL="158750" indent="0">
              <a:buNone/>
            </a:pPr>
            <a:endParaRPr lang="en-US" b="0" i="0" dirty="0"/>
          </a:p>
          <a:p>
            <a:pPr marL="158750" indent="0">
              <a:buNone/>
            </a:pPr>
            <a:endParaRPr lang="en-US" b="1" dirty="0"/>
          </a:p>
          <a:p>
            <a:pPr marL="158750" indent="0">
              <a:buNone/>
            </a:pPr>
            <a:endParaRPr lang="en-US" b="0" dirty="0"/>
          </a:p>
          <a:p>
            <a:pPr marL="158750" indent="0">
              <a:buNone/>
            </a:pPr>
            <a:endParaRPr lang="en-US" b="1" dirty="0"/>
          </a:p>
          <a:p>
            <a:pPr marL="457200" indent="-298450"/>
            <a:endParaRPr lang="en-US" b="1" dirty="0"/>
          </a:p>
          <a:p>
            <a:pPr marL="457200" indent="-298450"/>
            <a:endParaRPr lang="en-US" b="0" dirty="0"/>
          </a:p>
          <a:p>
            <a:pPr marL="457200" indent="-298450"/>
            <a:endParaRPr lang="en-US" b="0" dirty="0"/>
          </a:p>
          <a:p>
            <a:pPr marL="457200" indent="-298450"/>
            <a:endParaRPr lang="en-US" b="1" dirty="0"/>
          </a:p>
          <a:p>
            <a:pPr marL="457200" indent="-298450"/>
            <a:r>
              <a:rPr lang="en-US" dirty="0"/>
              <a:t>Position on </a:t>
            </a:r>
            <a:r>
              <a:rPr lang="en-US" b="1" dirty="0"/>
              <a:t>exceptions </a:t>
            </a:r>
            <a:r>
              <a:rPr lang="en-US" b="0" dirty="0"/>
              <a:t>varies a great deal between countries:</a:t>
            </a:r>
          </a:p>
          <a:p>
            <a:pPr marL="914400" lvl="1" indent="-298450"/>
            <a:r>
              <a:rPr lang="en-US" b="0" dirty="0"/>
              <a:t>In the </a:t>
            </a:r>
            <a:r>
              <a:rPr lang="en-US" b="1" dirty="0"/>
              <a:t>US, </a:t>
            </a:r>
            <a:r>
              <a:rPr lang="en-US" b="0" dirty="0"/>
              <a:t>there is a good argument, based on past precedents regarding the intermediate use of material for non-expressive but transformative purposes, such as in search engines, that this is fair use </a:t>
            </a:r>
          </a:p>
          <a:p>
            <a:pPr marL="914400" lvl="1" indent="-298450"/>
            <a:r>
              <a:rPr lang="en-US" b="0" dirty="0"/>
              <a:t>In </a:t>
            </a:r>
            <a:r>
              <a:rPr lang="en-US" b="1" dirty="0"/>
              <a:t>Australia </a:t>
            </a:r>
            <a:r>
              <a:rPr lang="en-US" b="0" dirty="0"/>
              <a:t>it is harder: in some circumstances it could be research, but whether it is </a:t>
            </a:r>
            <a:r>
              <a:rPr lang="en-US" b="1" dirty="0"/>
              <a:t>fair </a:t>
            </a:r>
            <a:r>
              <a:rPr lang="en-US" b="0" dirty="0"/>
              <a:t>given commerciality is more questionable. Of course, for the really big models, the training (and reproduction during training) is not occurring in Australia and is likely not caught by our Act. </a:t>
            </a:r>
          </a:p>
          <a:p>
            <a:pPr marL="158750" lvl="0" indent="0">
              <a:buNone/>
            </a:pPr>
            <a:endParaRPr lang="en-US" b="0" dirty="0"/>
          </a:p>
          <a:p>
            <a:pPr marL="158750" lvl="0" indent="0">
              <a:buNone/>
            </a:pPr>
            <a:r>
              <a:rPr lang="en-US" b="0" dirty="0"/>
              <a:t>GPT-4 </a:t>
            </a:r>
            <a:r>
              <a:rPr lang="en-US" b="0" dirty="0" err="1"/>
              <a:t>etc</a:t>
            </a:r>
            <a:r>
              <a:rPr lang="en-US" b="0" dirty="0"/>
              <a:t>, are trained on massive datasets drawn from the internet. </a:t>
            </a:r>
          </a:p>
          <a:p>
            <a:pPr marL="158750" lvl="0" indent="0">
              <a:buNone/>
            </a:pPr>
            <a:r>
              <a:rPr lang="en-US" b="0" dirty="0"/>
              <a:t>Not all generative AI is trained on public datasets. </a:t>
            </a:r>
            <a:r>
              <a:rPr lang="en-US" b="1" dirty="0"/>
              <a:t>Just because someone is using generative AI does not mean they have infringed copyright to create the model. </a:t>
            </a:r>
          </a:p>
          <a:p>
            <a:pPr marL="158750" lvl="0" indent="0">
              <a:buNone/>
            </a:pPr>
            <a:endParaRPr lang="en-US" b="1" dirty="0"/>
          </a:p>
          <a:p>
            <a:pPr marL="158750" lvl="0" indent="0">
              <a:buNone/>
            </a:pPr>
            <a:r>
              <a:rPr lang="en-US" b="0" dirty="0"/>
              <a:t>Current class actions are all about this. </a:t>
            </a:r>
          </a:p>
          <a:p>
            <a:pPr marL="158750" lvl="0" indent="0">
              <a:buNone/>
            </a:pPr>
            <a:endParaRPr lang="en-US" b="0" dirty="0"/>
          </a:p>
          <a:p>
            <a:pPr marL="914400" lvl="1" indent="-298450"/>
            <a:endParaRPr lang="en-US" dirty="0"/>
          </a:p>
          <a:p>
            <a:pPr lvl="1"/>
            <a:endParaRPr lang="en-US" dirty="0"/>
          </a:p>
        </p:txBody>
      </p:sp>
    </p:spTree>
    <p:extLst>
      <p:ext uri="{BB962C8B-B14F-4D97-AF65-F5344CB8AC3E}">
        <p14:creationId xmlns:p14="http://schemas.microsoft.com/office/powerpoint/2010/main" val="2456545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a074a9b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a074a9b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80340" indent="-180340" algn="just">
              <a:spcAft>
                <a:spcPts val="600"/>
              </a:spcAft>
            </a:pPr>
            <a:r>
              <a:rPr lang="en-AU" sz="1800" dirty="0">
                <a:effectLst/>
                <a:latin typeface="Times" panose="02020603050405020304" pitchFamily="18" charset="0"/>
                <a:ea typeface="Helvetica Neue"/>
                <a:cs typeface="Helvetica Neue"/>
              </a:rPr>
              <a:t>Singapore and Japan (among others) have drafted exceptions to also allow the use of copyright material in non-expressive analytical processes without permission or payment to owners. These exceptions are not unqualified: the European law allows copyright owners to opt out of text and data mining that is not scientific research; Japan’s provision only allows uses that would not ‘unreasonably prejudice the interests of the copyright owner’. </a:t>
            </a:r>
            <a:r>
              <a:rPr lang="en-GB" sz="1800" dirty="0">
                <a:effectLst/>
                <a:latin typeface="Times" panose="02020603050405020304" pitchFamily="18" charset="0"/>
                <a:ea typeface="SimSun" panose="02010600030101010101" pitchFamily="2" charset="-122"/>
                <a:cs typeface="Helvetica Neue"/>
              </a:rPr>
              <a:t>Copyright Act 2021 (Singapore) s 244; Copyright Act 1970 (Japan) art 30-4.</a:t>
            </a:r>
          </a:p>
          <a:p>
            <a:pPr marL="180340" indent="-180340" algn="just">
              <a:spcAft>
                <a:spcPts val="600"/>
              </a:spcAft>
            </a:pPr>
            <a:r>
              <a:rPr lang="en-GB" sz="1800" dirty="0">
                <a:effectLst/>
                <a:latin typeface="Times" panose="02020603050405020304" pitchFamily="18" charset="0"/>
                <a:ea typeface="SimSun" panose="02010600030101010101" pitchFamily="2" charset="-122"/>
                <a:cs typeface="Helvetica Neue"/>
              </a:rPr>
              <a:t>Australia does not presently have an exception to allow for text and data mining. One was proposed by the Australian Law Reform Commission a decade ago, but that recommendation was never actioned. </a:t>
            </a:r>
          </a:p>
          <a:p>
            <a:pPr marL="180340" indent="-180340" algn="just">
              <a:spcAft>
                <a:spcPts val="600"/>
              </a:spcAft>
            </a:pPr>
            <a:r>
              <a:rPr lang="en-GB" sz="1800" dirty="0">
                <a:effectLst/>
                <a:latin typeface="Times" panose="02020603050405020304" pitchFamily="18" charset="0"/>
                <a:ea typeface="SimSun" panose="02010600030101010101" pitchFamily="2" charset="-122"/>
                <a:cs typeface="Helvetica Neue"/>
              </a:rPr>
              <a:t>We have a </a:t>
            </a:r>
            <a:r>
              <a:rPr lang="en-GB" sz="1800" b="1" dirty="0">
                <a:effectLst/>
                <a:latin typeface="Times" panose="02020603050405020304" pitchFamily="18" charset="0"/>
                <a:ea typeface="SimSun" panose="02010600030101010101" pitchFamily="2" charset="-122"/>
                <a:cs typeface="Helvetica Neue"/>
              </a:rPr>
              <a:t>fair dealing for research </a:t>
            </a:r>
            <a:r>
              <a:rPr lang="en-GB" sz="1800" b="0" dirty="0">
                <a:effectLst/>
                <a:latin typeface="Times" panose="02020603050405020304" pitchFamily="18" charset="0"/>
                <a:ea typeface="SimSun" panose="02010600030101010101" pitchFamily="2" charset="-122"/>
                <a:cs typeface="Helvetica Neue"/>
              </a:rPr>
              <a:t>exception, but it is hard to think of analogous cases that have been litigated under that provision. </a:t>
            </a:r>
          </a:p>
          <a:p>
            <a:pPr marL="180340" indent="-180340" algn="just">
              <a:spcAft>
                <a:spcPts val="600"/>
              </a:spcAft>
            </a:pPr>
            <a:r>
              <a:rPr lang="en-GB" sz="1800" b="0" dirty="0">
                <a:effectLst/>
                <a:latin typeface="Times" panose="02020603050405020304" pitchFamily="18" charset="0"/>
                <a:ea typeface="SimSun" panose="02010600030101010101" pitchFamily="2" charset="-122"/>
                <a:cs typeface="Helvetica Neue"/>
              </a:rPr>
              <a:t>A respectable view for now, then, is that pure university research training may be fair dealing, possibly subject to contractual terms, but training to produce a commercial product will be infringement unless licensed. You will hear about firms training or fine tuning models on “their own data”, but (a) such fine tuning builds on existing big models, and so may be affected by them, and (b) I find it hard to believe that even large commercial firms hold copyright, or appropriate licences, for everything in the databases that they might be training on. </a:t>
            </a:r>
          </a:p>
          <a:p>
            <a:pPr marL="180340" indent="-180340" algn="just">
              <a:spcAft>
                <a:spcPts val="600"/>
              </a:spcAft>
            </a:pPr>
            <a:r>
              <a:rPr lang="en-GB" sz="1800" b="0" dirty="0">
                <a:effectLst/>
                <a:latin typeface="Times" panose="02020603050405020304" pitchFamily="18" charset="0"/>
                <a:ea typeface="SimSun" panose="02010600030101010101" pitchFamily="2" charset="-122"/>
                <a:cs typeface="Helvetica Neue"/>
              </a:rPr>
              <a:t>Much AI training in Australia risks infringement. </a:t>
            </a:r>
          </a:p>
          <a:p>
            <a:pPr marL="180340" indent="-180340" algn="just">
              <a:spcAft>
                <a:spcPts val="600"/>
              </a:spcAft>
            </a:pPr>
            <a:endParaRPr lang="en-GB" sz="1800" b="0" dirty="0">
              <a:effectLst/>
              <a:latin typeface="Times" panose="02020603050405020304" pitchFamily="18" charset="0"/>
              <a:ea typeface="SimSun" panose="02010600030101010101" pitchFamily="2" charset="-122"/>
              <a:cs typeface="Helvetica Neue"/>
            </a:endParaRPr>
          </a:p>
          <a:p>
            <a:pPr marL="180340" indent="-180340" algn="just">
              <a:spcAft>
                <a:spcPts val="600"/>
              </a:spcAft>
            </a:pPr>
            <a:endParaRPr lang="en-AU" sz="1800" b="1" dirty="0">
              <a:effectLst/>
              <a:latin typeface="Helvetica Neue"/>
              <a:ea typeface="SimSun" panose="02010600030101010101" pitchFamily="2" charset="-122"/>
              <a:cs typeface="Helvetica Neue"/>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45679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957fdac7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957fdac7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dirty="0"/>
              <a:t>Does not extend to communication to the public</a:t>
            </a:r>
          </a:p>
          <a:p>
            <a:pPr marL="0" indent="0">
              <a:buNone/>
            </a:pPr>
            <a:r>
              <a:rPr lang="en-US" sz="1100" dirty="0"/>
              <a:t>Does “lawfully accessible” mean “accessed in accordance with TOS”?</a:t>
            </a:r>
          </a:p>
          <a:p>
            <a:pPr marL="0" indent="0">
              <a:buNone/>
            </a:pPr>
            <a:r>
              <a:rPr lang="en-US" sz="1100" dirty="0"/>
              <a:t>Opt-out: What is “an appropriate manner”?  Recital 18: “In the case of content that has been made publicly available online, it should </a:t>
            </a:r>
            <a:r>
              <a:rPr lang="en-US" sz="1100" dirty="0">
                <a:solidFill>
                  <a:srgbClr val="FF0000"/>
                </a:solidFill>
              </a:rPr>
              <a:t>only</a:t>
            </a:r>
            <a:r>
              <a:rPr lang="en-US" sz="1100" dirty="0"/>
              <a:t> be considered appropriate to reserve those rights </a:t>
            </a:r>
            <a:r>
              <a:rPr lang="en-US" sz="1100" dirty="0">
                <a:solidFill>
                  <a:srgbClr val="FF0000"/>
                </a:solidFill>
              </a:rPr>
              <a:t>by the use of machine-readable means, including metadata and terms and conditions of a website or a service</a:t>
            </a:r>
            <a:r>
              <a:rPr lang="en-US" sz="1100" dirty="0"/>
              <a:t>.”  How effectuate?  Not harmonized.  Will effective opt-outs facilitate TDM markets?</a:t>
            </a:r>
          </a:p>
          <a:p>
            <a:pPr marL="0" lvl="0" indent="0" algn="l" rtl="0">
              <a:spcBef>
                <a:spcPts val="0"/>
              </a:spcBef>
              <a:spcAft>
                <a:spcPts val="0"/>
              </a:spcAft>
              <a:buNone/>
            </a:pPr>
            <a:endParaRPr lang="en-AU" dirty="0"/>
          </a:p>
          <a:p>
            <a:pPr marL="0" lvl="0" indent="0" algn="l" rtl="0">
              <a:spcBef>
                <a:spcPts val="0"/>
              </a:spcBef>
              <a:spcAft>
                <a:spcPts val="0"/>
              </a:spcAft>
              <a:buNone/>
            </a:pPr>
            <a:endParaRPr lang="en-AU" dirty="0"/>
          </a:p>
          <a:p>
            <a:pPr marL="180340" indent="-180340" algn="just">
              <a:spcAft>
                <a:spcPts val="600"/>
              </a:spcAft>
            </a:pPr>
            <a:r>
              <a:rPr lang="en-GB" sz="1100" dirty="0">
                <a:effectLst/>
                <a:latin typeface="Times" panose="02020603050405020304" pitchFamily="18" charset="0"/>
                <a:ea typeface="SimSun" panose="02010600030101010101" pitchFamily="2" charset="-122"/>
                <a:cs typeface="Helvetica Neue"/>
              </a:rPr>
              <a:t>Australia does not presently have an exception to allow for text and data mining. One was proposed by the Australian Law Reform Commission a decade ago, but that recommendation was never actioned. </a:t>
            </a:r>
          </a:p>
          <a:p>
            <a:pPr marL="180340" indent="-180340" algn="just">
              <a:spcAft>
                <a:spcPts val="600"/>
              </a:spcAft>
            </a:pPr>
            <a:r>
              <a:rPr lang="en-GB" sz="1100" dirty="0">
                <a:effectLst/>
                <a:latin typeface="Times" panose="02020603050405020304" pitchFamily="18" charset="0"/>
                <a:ea typeface="SimSun" panose="02010600030101010101" pitchFamily="2" charset="-122"/>
                <a:cs typeface="Helvetica Neue"/>
              </a:rPr>
              <a:t>We have a </a:t>
            </a:r>
            <a:r>
              <a:rPr lang="en-GB" sz="1100" b="1" dirty="0">
                <a:effectLst/>
                <a:latin typeface="Times" panose="02020603050405020304" pitchFamily="18" charset="0"/>
                <a:ea typeface="SimSun" panose="02010600030101010101" pitchFamily="2" charset="-122"/>
                <a:cs typeface="Helvetica Neue"/>
              </a:rPr>
              <a:t>fair dealing for research </a:t>
            </a:r>
            <a:r>
              <a:rPr lang="en-GB" sz="1100" b="0" dirty="0">
                <a:effectLst/>
                <a:latin typeface="Times" panose="02020603050405020304" pitchFamily="18" charset="0"/>
                <a:ea typeface="SimSun" panose="02010600030101010101" pitchFamily="2" charset="-122"/>
                <a:cs typeface="Helvetica Neue"/>
              </a:rPr>
              <a:t>exception, but it is hard to think of analogous cases that have been litigated under that provision. </a:t>
            </a:r>
          </a:p>
          <a:p>
            <a:pPr marL="180340" indent="-180340" algn="just">
              <a:spcAft>
                <a:spcPts val="600"/>
              </a:spcAft>
            </a:pPr>
            <a:r>
              <a:rPr lang="en-GB" sz="1100" b="0" dirty="0">
                <a:effectLst/>
                <a:latin typeface="Times" panose="02020603050405020304" pitchFamily="18" charset="0"/>
                <a:ea typeface="SimSun" panose="02010600030101010101" pitchFamily="2" charset="-122"/>
                <a:cs typeface="Helvetica Neue"/>
              </a:rPr>
              <a:t>A respectable view for now, then, is that pure university research training may be fair dealing, possibly subject to contractual terms, but training to produce a commercial product will be infringement unless licensed. You will hear about firms training or fine tuning models on “their own data”, but (a) such fine tuning builds on existing big models, and so may be affected by them, and (b) I find it hard to believe that even large commercial firms hold copyright, or appropriate licences, for everything in the databases that they might be training on. </a:t>
            </a:r>
          </a:p>
          <a:p>
            <a:pPr marL="180340" indent="-180340" algn="just">
              <a:spcAft>
                <a:spcPts val="600"/>
              </a:spcAft>
            </a:pPr>
            <a:r>
              <a:rPr lang="en-GB" sz="1100" b="0" dirty="0">
                <a:effectLst/>
                <a:latin typeface="Times" panose="02020603050405020304" pitchFamily="18" charset="0"/>
                <a:ea typeface="SimSun" panose="02010600030101010101" pitchFamily="2" charset="-122"/>
                <a:cs typeface="Helvetica Neue"/>
              </a:rPr>
              <a:t>Much AI training in Australia risks infringement. </a:t>
            </a:r>
          </a:p>
          <a:p>
            <a:pPr marL="180340" indent="-180340" algn="just">
              <a:spcAft>
                <a:spcPts val="600"/>
              </a:spcAft>
            </a:pPr>
            <a:r>
              <a:rPr lang="en-GB" sz="1100" b="0" dirty="0">
                <a:effectLst/>
                <a:latin typeface="Times" panose="02020603050405020304" pitchFamily="18" charset="0"/>
                <a:ea typeface="SimSun" panose="02010600030101010101" pitchFamily="2" charset="-122"/>
                <a:cs typeface="Helvetica Neue"/>
              </a:rPr>
              <a:t>That takes us nicely to the </a:t>
            </a:r>
            <a:r>
              <a:rPr lang="en-GB" sz="1100" b="1" dirty="0">
                <a:effectLst/>
                <a:latin typeface="Times" panose="02020603050405020304" pitchFamily="18" charset="0"/>
                <a:ea typeface="SimSun" panose="02010600030101010101" pitchFamily="2" charset="-122"/>
                <a:cs typeface="Helvetica Neue"/>
              </a:rPr>
              <a:t>jurisdiction </a:t>
            </a:r>
            <a:r>
              <a:rPr lang="en-GB" sz="1100" b="0" dirty="0">
                <a:effectLst/>
                <a:latin typeface="Times" panose="02020603050405020304" pitchFamily="18" charset="0"/>
                <a:ea typeface="SimSun" panose="02010600030101010101" pitchFamily="2" charset="-122"/>
                <a:cs typeface="Helvetica Neue"/>
              </a:rPr>
              <a:t>question. </a:t>
            </a:r>
          </a:p>
          <a:p>
            <a:pPr marL="180340" indent="-180340" algn="just">
              <a:spcAft>
                <a:spcPts val="600"/>
              </a:spcAft>
            </a:pPr>
            <a:endParaRPr lang="en-GB" sz="1100" b="0" dirty="0">
              <a:effectLst/>
              <a:latin typeface="Times" panose="02020603050405020304" pitchFamily="18" charset="0"/>
              <a:ea typeface="SimSun" panose="02010600030101010101" pitchFamily="2" charset="-122"/>
              <a:cs typeface="Helvetica Neue"/>
            </a:endParaRPr>
          </a:p>
          <a:p>
            <a:pPr marL="180340" indent="-180340" algn="just">
              <a:spcAft>
                <a:spcPts val="600"/>
              </a:spcAft>
            </a:pPr>
            <a:r>
              <a:rPr lang="en-GB" sz="1100" b="0" dirty="0">
                <a:effectLst/>
                <a:latin typeface="Times" panose="02020603050405020304" pitchFamily="18" charset="0"/>
                <a:ea typeface="SimSun" panose="02010600030101010101" pitchFamily="2" charset="-122"/>
                <a:cs typeface="Helvetica Neue"/>
              </a:rPr>
              <a:t>Too much of our discussion of copyright law and policy reform in Australia is conducted as if other countries did not exist, and we only had to think about what happens here.  It is certainly true that our copyright law should be </a:t>
            </a:r>
            <a:r>
              <a:rPr lang="en-GB" sz="1100" b="1" dirty="0">
                <a:effectLst/>
                <a:latin typeface="Times" panose="02020603050405020304" pitchFamily="18" charset="0"/>
                <a:ea typeface="SimSun" panose="02010600030101010101" pitchFamily="2" charset="-122"/>
                <a:cs typeface="Helvetica Neue"/>
              </a:rPr>
              <a:t>coherent</a:t>
            </a:r>
            <a:r>
              <a:rPr lang="en-GB" sz="1100" b="0" dirty="0">
                <a:effectLst/>
                <a:latin typeface="Times" panose="02020603050405020304" pitchFamily="18" charset="0"/>
                <a:ea typeface="SimSun" panose="02010600030101010101" pitchFamily="2" charset="-122"/>
                <a:cs typeface="Helvetica Neue"/>
              </a:rPr>
              <a:t>, and designed to achieve our policy goals. But whether we achieve our policy goals is not something we can think about in a vacuum. What the </a:t>
            </a:r>
            <a:r>
              <a:rPr lang="en-GB" sz="1100" b="1" dirty="0">
                <a:effectLst/>
                <a:latin typeface="Times" panose="02020603050405020304" pitchFamily="18" charset="0"/>
                <a:ea typeface="SimSun" panose="02010600030101010101" pitchFamily="2" charset="-122"/>
                <a:cs typeface="Helvetica Neue"/>
              </a:rPr>
              <a:t>law </a:t>
            </a:r>
            <a:r>
              <a:rPr lang="en-GB" sz="1100" b="0" dirty="0">
                <a:effectLst/>
                <a:latin typeface="Times" panose="02020603050405020304" pitchFamily="18" charset="0"/>
                <a:ea typeface="SimSun" panose="02010600030101010101" pitchFamily="2" charset="-122"/>
                <a:cs typeface="Helvetica Neue"/>
              </a:rPr>
              <a:t>is in other countries, and here, </a:t>
            </a:r>
            <a:r>
              <a:rPr lang="en-GB" sz="1100" b="1" dirty="0">
                <a:effectLst/>
                <a:latin typeface="Times" panose="02020603050405020304" pitchFamily="18" charset="0"/>
                <a:ea typeface="SimSun" panose="02010600030101010101" pitchFamily="2" charset="-122"/>
                <a:cs typeface="Helvetica Neue"/>
              </a:rPr>
              <a:t>matters</a:t>
            </a:r>
            <a:r>
              <a:rPr lang="en-GB" sz="1100" b="0" dirty="0">
                <a:effectLst/>
                <a:latin typeface="Times" panose="02020603050405020304" pitchFamily="18" charset="0"/>
                <a:ea typeface="SimSun" panose="02010600030101010101" pitchFamily="2" charset="-122"/>
                <a:cs typeface="Helvetica Neue"/>
              </a:rPr>
              <a:t> </a:t>
            </a:r>
            <a:r>
              <a:rPr lang="en-GB" sz="1100" b="1" dirty="0">
                <a:effectLst/>
                <a:latin typeface="Times" panose="02020603050405020304" pitchFamily="18" charset="0"/>
                <a:ea typeface="SimSun" panose="02010600030101010101" pitchFamily="2" charset="-122"/>
                <a:cs typeface="Helvetica Neue"/>
              </a:rPr>
              <a:t>for whether our law will be effective. </a:t>
            </a:r>
            <a:endParaRPr lang="en-GB" sz="1100" b="0" dirty="0">
              <a:effectLst/>
              <a:latin typeface="Times" panose="02020603050405020304" pitchFamily="18" charset="0"/>
              <a:ea typeface="SimSun" panose="02010600030101010101" pitchFamily="2" charset="-122"/>
              <a:cs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lvl="0" indent="0">
              <a:buNone/>
            </a:pPr>
            <a:r>
              <a:rPr lang="en-AU" b="0" dirty="0"/>
              <a:t>Let me take you back to this stylised picture of the full ‘life cycle’ of the model. </a:t>
            </a:r>
          </a:p>
          <a:p>
            <a:pPr marL="158750" lvl="0" indent="0">
              <a:buNone/>
            </a:pPr>
            <a:endParaRPr lang="en-AU" b="0" dirty="0"/>
          </a:p>
          <a:p>
            <a:pPr marL="158750" lvl="0" indent="0">
              <a:buNone/>
            </a:pPr>
            <a:r>
              <a:rPr lang="en-AU" b="1" dirty="0"/>
              <a:t>At the broadest level, </a:t>
            </a:r>
            <a:r>
              <a:rPr lang="en-AU" b="0" dirty="0"/>
              <a:t>and in part as a matter of </a:t>
            </a:r>
            <a:r>
              <a:rPr lang="en-AU" b="1" dirty="0"/>
              <a:t>law </a:t>
            </a:r>
            <a:r>
              <a:rPr lang="en-AU" b="0" dirty="0"/>
              <a:t>and in part as a matter of </a:t>
            </a:r>
            <a:r>
              <a:rPr lang="en-AU" b="1" dirty="0"/>
              <a:t>practicality</a:t>
            </a:r>
            <a:r>
              <a:rPr lang="en-AU" b="0" dirty="0"/>
              <a:t>, the country that has jurisdiction over an infringement of copyright is the country </a:t>
            </a:r>
            <a:r>
              <a:rPr lang="en-AU" b="1" dirty="0"/>
              <a:t>where that infringement happens. </a:t>
            </a:r>
          </a:p>
          <a:p>
            <a:pPr marL="158750" lvl="0" indent="0">
              <a:buNone/>
            </a:pPr>
            <a:endParaRPr lang="en-AU" b="1" dirty="0"/>
          </a:p>
          <a:p>
            <a:pPr marL="158750" lvl="0" indent="0">
              <a:buNone/>
            </a:pPr>
            <a:r>
              <a:rPr lang="en-AU" b="1" dirty="0"/>
              <a:t>So, </a:t>
            </a:r>
            <a:r>
              <a:rPr lang="en-AU" b="0" dirty="0"/>
              <a:t>let us assume, for the biggest models, that all THIS activity is going to be happening overseas, on great big data farms where our copyright law can’t get at it. For the biggest models, then, it may be that the question whether we have an exception is </a:t>
            </a:r>
            <a:r>
              <a:rPr lang="en-AU" b="1" dirty="0"/>
              <a:t>moot</a:t>
            </a:r>
            <a:r>
              <a:rPr lang="en-AU" b="0" dirty="0"/>
              <a:t>.  To the extent that you think there is something here that needs regulating, you </a:t>
            </a:r>
            <a:r>
              <a:rPr lang="en-AU" b="1" dirty="0"/>
              <a:t>absolutely need to be thinking about global cooperation. </a:t>
            </a:r>
            <a:endParaRPr lang="en-AU" b="0" dirty="0"/>
          </a:p>
          <a:p>
            <a:pPr marL="158750" lvl="0" indent="0">
              <a:buNone/>
            </a:pPr>
            <a:endParaRPr lang="en-AU" b="0" dirty="0"/>
          </a:p>
          <a:p>
            <a:pPr marL="158750" lvl="0" indent="0">
              <a:buNone/>
            </a:pPr>
            <a:r>
              <a:rPr lang="en-AU" b="0" dirty="0"/>
              <a:t>What we </a:t>
            </a:r>
            <a:r>
              <a:rPr lang="en-AU" b="1" dirty="0"/>
              <a:t>can </a:t>
            </a:r>
            <a:r>
              <a:rPr lang="en-AU" b="0" dirty="0"/>
              <a:t>probably capture is </a:t>
            </a:r>
            <a:r>
              <a:rPr lang="en-AU" b="1" dirty="0"/>
              <a:t>this</a:t>
            </a:r>
            <a:r>
              <a:rPr lang="en-AU" b="0" dirty="0"/>
              <a:t> activity.  </a:t>
            </a:r>
            <a:r>
              <a:rPr lang="en-AU" b="1" dirty="0"/>
              <a:t>Communications</a:t>
            </a:r>
            <a:r>
              <a:rPr lang="en-AU" b="0" dirty="0"/>
              <a:t> to the public in Australia of things that could infringe. And we can deal with the question of </a:t>
            </a:r>
            <a:r>
              <a:rPr lang="en-AU" b="1" dirty="0"/>
              <a:t>authorship </a:t>
            </a:r>
            <a:r>
              <a:rPr lang="en-AU" b="0" dirty="0"/>
              <a:t>here. </a:t>
            </a:r>
          </a:p>
          <a:p>
            <a:pPr marL="158750" lvl="0" indent="0">
              <a:buNone/>
            </a:pPr>
            <a:endParaRPr lang="en-AU" b="0" dirty="0"/>
          </a:p>
          <a:p>
            <a:pPr marL="158750" lvl="0" indent="0">
              <a:buNone/>
            </a:pPr>
            <a:r>
              <a:rPr lang="en-AU" b="0" dirty="0"/>
              <a:t>But </a:t>
            </a:r>
            <a:r>
              <a:rPr lang="en-AU" b="1" dirty="0"/>
              <a:t>one perspective – and we can argue about whether this is right or not – is that </a:t>
            </a:r>
            <a:r>
              <a:rPr lang="en-AU" b="0" dirty="0"/>
              <a:t>effectively prohibiting training here in Australia may </a:t>
            </a:r>
            <a:r>
              <a:rPr lang="en-AU" b="1" dirty="0"/>
              <a:t>not get the outcomes you want, in terms of protecting authors, or copyright owners, but it will have costs for AI research and development and capacity building in Australia. </a:t>
            </a:r>
            <a:endParaRPr lang="en-AU" b="0" dirty="0"/>
          </a:p>
          <a:p>
            <a:pPr marL="158750" lvl="0" indent="0">
              <a:buNone/>
            </a:pPr>
            <a:endParaRPr lang="en-AU" b="0" dirty="0"/>
          </a:p>
          <a:p>
            <a:pPr marL="158750" lvl="0" indent="0">
              <a:buNone/>
            </a:pPr>
            <a:r>
              <a:rPr lang="en-AU" b="0" dirty="0"/>
              <a:t>The </a:t>
            </a:r>
            <a:r>
              <a:rPr lang="en-AU" b="1" dirty="0"/>
              <a:t>interesting space is here: </a:t>
            </a:r>
            <a:r>
              <a:rPr lang="en-AU" b="0" dirty="0"/>
              <a:t>live question of the extent to which you can have/will have/will ever have ‘Australia specific’ fine-tuning or interfaces, to address specifically Australian concerns – such as concerns around indigenous art and its reproduction, for example. </a:t>
            </a:r>
          </a:p>
          <a:p>
            <a:pPr marL="158750" lvl="0" indent="0">
              <a:buNone/>
            </a:pPr>
            <a:endParaRPr lang="en-AU" b="0" dirty="0"/>
          </a:p>
          <a:p>
            <a:pPr marL="158750" lvl="0" indent="0">
              <a:buNone/>
            </a:pPr>
            <a:endParaRPr lang="en-AU" b="1" dirty="0"/>
          </a:p>
          <a:p>
            <a:pPr marL="158750" lvl="0" indent="0">
              <a:buNone/>
            </a:pPr>
            <a:endParaRPr lang="en-US" b="0" dirty="0"/>
          </a:p>
          <a:p>
            <a:pPr marL="158750" lvl="0" indent="0">
              <a:buNone/>
            </a:pPr>
            <a:endParaRPr lang="en-US" b="1" dirty="0"/>
          </a:p>
        </p:txBody>
      </p:sp>
    </p:spTree>
    <p:extLst>
      <p:ext uri="{BB962C8B-B14F-4D97-AF65-F5344CB8AC3E}">
        <p14:creationId xmlns:p14="http://schemas.microsoft.com/office/powerpoint/2010/main" val="2354181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6b9308cf9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6b9308cf9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957fdac7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957fdac7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14350" indent="-514350">
              <a:buAutoNum type="arabicPeriod"/>
            </a:pPr>
            <a:r>
              <a:rPr lang="en-US" sz="1100" dirty="0"/>
              <a:t>If no subject matter limitation, what makes the “cases” ”certain” or “special”?</a:t>
            </a:r>
          </a:p>
          <a:p>
            <a:pPr marL="514350" indent="-514350">
              <a:buAutoNum type="arabicPeriod"/>
            </a:pPr>
            <a:r>
              <a:rPr lang="en-US" sz="1100" dirty="0"/>
              <a:t>Is TDM input-licensing a “normal exploitation”?</a:t>
            </a:r>
          </a:p>
          <a:p>
            <a:pPr marL="0" indent="0">
              <a:buNone/>
            </a:pPr>
            <a:r>
              <a:rPr lang="en-US" sz="1100" dirty="0"/>
              <a:t>3. Distinguish prejudice to the market for the </a:t>
            </a:r>
            <a:r>
              <a:rPr lang="en-US" sz="1100" i="1" dirty="0"/>
              <a:t>copied work </a:t>
            </a:r>
            <a:r>
              <a:rPr lang="en-US" sz="1100" dirty="0"/>
              <a:t>from prejudice to the </a:t>
            </a:r>
            <a:r>
              <a:rPr lang="en-US" sz="1100" i="1" dirty="0"/>
              <a:t>author</a:t>
            </a:r>
            <a:r>
              <a:rPr lang="en-US" sz="1100" dirty="0"/>
              <a:t>?  The latter may encompass potential substitution for author’s present and future work in general.</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78459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userDrawn="1">
  <p:cSld name="TITLE">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365725" y="3593847"/>
            <a:ext cx="3097200" cy="615553"/>
          </a:xfrm>
          <a:prstGeom prst="rect">
            <a:avLst/>
          </a:prstGeom>
        </p:spPr>
        <p:txBody>
          <a:bodyPr spcFirstLastPara="1" wrap="square" lIns="0" tIns="0" rIns="0" bIns="0" anchor="b" anchorCtr="0">
            <a:spAutoFit/>
          </a:bodyPr>
          <a:lstStyle>
            <a:lvl1pPr lvl="0">
              <a:lnSpc>
                <a:spcPct val="80000"/>
              </a:lnSpc>
              <a:spcBef>
                <a:spcPts val="0"/>
              </a:spcBef>
              <a:spcAft>
                <a:spcPts val="0"/>
              </a:spcAft>
              <a:buSzPts val="2500"/>
              <a:buNone/>
              <a:defRPr sz="2500">
                <a:latin typeface="+mj-lt"/>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r>
              <a:rPr lang="en-AU"/>
              <a:t>Click to edit</a:t>
            </a:r>
            <a:br>
              <a:rPr lang="en-AU"/>
            </a:br>
            <a:r>
              <a:rPr lang="en-AU"/>
              <a:t>theme title style</a:t>
            </a:r>
            <a:endParaRPr/>
          </a:p>
        </p:txBody>
      </p:sp>
      <p:sp>
        <p:nvSpPr>
          <p:cNvPr id="12" name="Google Shape;12;p2"/>
          <p:cNvSpPr txBox="1">
            <a:spLocks noGrp="1"/>
          </p:cNvSpPr>
          <p:nvPr>
            <p:ph type="sldNum" idx="12"/>
          </p:nvPr>
        </p:nvSpPr>
        <p:spPr>
          <a:xfrm>
            <a:off x="8233083" y="4814496"/>
            <a:ext cx="548700" cy="138600"/>
          </a:xfrm>
          <a:prstGeom prst="rect">
            <a:avLst/>
          </a:prstGeom>
        </p:spPr>
        <p:txBody>
          <a:bodyPr spcFirstLastPara="1" wrap="square" lIns="0" tIns="0" rIns="0" bIns="0" anchor="ctr" anchorCtr="0">
            <a:spAutoFit/>
          </a:bodyPr>
          <a:lstStyle>
            <a:lvl1pPr lvl="0">
              <a:buNone/>
              <a:defRPr sz="900" b="1">
                <a:latin typeface="Montserrat"/>
                <a:ea typeface="Montserrat"/>
                <a:cs typeface="Montserrat"/>
                <a:sym typeface="Montserrat"/>
              </a:defRPr>
            </a:lvl1pPr>
            <a:lvl2pPr lvl="1">
              <a:buNone/>
              <a:defRPr sz="900" b="1">
                <a:latin typeface="Montserrat"/>
                <a:ea typeface="Montserrat"/>
                <a:cs typeface="Montserrat"/>
                <a:sym typeface="Montserrat"/>
              </a:defRPr>
            </a:lvl2pPr>
            <a:lvl3pPr lvl="2">
              <a:buNone/>
              <a:defRPr sz="900" b="1">
                <a:latin typeface="Montserrat"/>
                <a:ea typeface="Montserrat"/>
                <a:cs typeface="Montserrat"/>
                <a:sym typeface="Montserrat"/>
              </a:defRPr>
            </a:lvl3pPr>
            <a:lvl4pPr lvl="3">
              <a:buNone/>
              <a:defRPr sz="900" b="1">
                <a:latin typeface="Montserrat"/>
                <a:ea typeface="Montserrat"/>
                <a:cs typeface="Montserrat"/>
                <a:sym typeface="Montserrat"/>
              </a:defRPr>
            </a:lvl4pPr>
            <a:lvl5pPr lvl="4">
              <a:buNone/>
              <a:defRPr sz="900" b="1">
                <a:latin typeface="Montserrat"/>
                <a:ea typeface="Montserrat"/>
                <a:cs typeface="Montserrat"/>
                <a:sym typeface="Montserrat"/>
              </a:defRPr>
            </a:lvl5pPr>
            <a:lvl6pPr lvl="5">
              <a:buNone/>
              <a:defRPr sz="900" b="1">
                <a:latin typeface="Montserrat"/>
                <a:ea typeface="Montserrat"/>
                <a:cs typeface="Montserrat"/>
                <a:sym typeface="Montserrat"/>
              </a:defRPr>
            </a:lvl6pPr>
            <a:lvl7pPr lvl="6">
              <a:buNone/>
              <a:defRPr sz="900" b="1">
                <a:latin typeface="Montserrat"/>
                <a:ea typeface="Montserrat"/>
                <a:cs typeface="Montserrat"/>
                <a:sym typeface="Montserrat"/>
              </a:defRPr>
            </a:lvl7pPr>
            <a:lvl8pPr lvl="7">
              <a:buNone/>
              <a:defRPr sz="900" b="1">
                <a:latin typeface="Montserrat"/>
                <a:ea typeface="Montserrat"/>
                <a:cs typeface="Montserrat"/>
                <a:sym typeface="Montserrat"/>
              </a:defRPr>
            </a:lvl8pPr>
            <a:lvl9pPr lvl="8">
              <a:buNone/>
              <a:defRPr sz="900" b="1">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3" name="Google Shape;13;p2"/>
          <p:cNvSpPr txBox="1">
            <a:spLocks noGrp="1"/>
          </p:cNvSpPr>
          <p:nvPr>
            <p:ph type="subTitle" idx="2" hasCustomPrompt="1"/>
          </p:nvPr>
        </p:nvSpPr>
        <p:spPr>
          <a:xfrm>
            <a:off x="365725" y="4806846"/>
            <a:ext cx="2136000" cy="138499"/>
          </a:xfrm>
          <a:prstGeom prst="rect">
            <a:avLst/>
          </a:prstGeom>
        </p:spPr>
        <p:txBody>
          <a:bodyPr spcFirstLastPara="1" wrap="square" lIns="0" tIns="0" rIns="0" bIns="0" anchor="t" anchorCtr="0">
            <a:spAutoFit/>
          </a:bodyPr>
          <a:lstStyle>
            <a:lvl1pPr lvl="0">
              <a:spcBef>
                <a:spcPts val="0"/>
              </a:spcBef>
              <a:spcAft>
                <a:spcPts val="0"/>
              </a:spcAft>
              <a:buSzPts val="900"/>
              <a:buNone/>
              <a:defRPr sz="900">
                <a:latin typeface="Montserrat Medium" panose="00000600000000000000" pitchFamily="50" charset="0"/>
              </a:defRPr>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r>
              <a:rPr lang="en-AU"/>
              <a:t>Click to edit theme subtitle style</a:t>
            </a:r>
            <a:endParaRPr/>
          </a:p>
        </p:txBody>
      </p:sp>
      <p:pic>
        <p:nvPicPr>
          <p:cNvPr id="14" name="Google Shape;14;p2"/>
          <p:cNvPicPr preferRelativeResize="0"/>
          <p:nvPr userDrawn="1"/>
        </p:nvPicPr>
        <p:blipFill>
          <a:blip r:embed="rId2">
            <a:alphaModFix/>
          </a:blip>
          <a:stretch>
            <a:fillRect/>
          </a:stretch>
        </p:blipFill>
        <p:spPr>
          <a:xfrm>
            <a:off x="365725" y="352100"/>
            <a:ext cx="583775" cy="6329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hasCustomPrompt="1"/>
          </p:nvPr>
        </p:nvSpPr>
        <p:spPr>
          <a:xfrm>
            <a:off x="398950" y="2340917"/>
            <a:ext cx="8382900" cy="461665"/>
          </a:xfrm>
          <a:prstGeom prst="rect">
            <a:avLst/>
          </a:prstGeom>
        </p:spPr>
        <p:txBody>
          <a:bodyPr spcFirstLastPara="1" wrap="square" lIns="0" tIns="0" rIns="0" bIns="0" anchor="ctr" anchorCtr="0">
            <a:spAutoFit/>
          </a:bodyPr>
          <a:lstStyle>
            <a:lvl1pPr lvl="0" algn="ctr">
              <a:spcBef>
                <a:spcPts val="0"/>
              </a:spcBef>
              <a:spcAft>
                <a:spcPts val="0"/>
              </a:spcAft>
              <a:buSzPts val="3000"/>
              <a:buNone/>
              <a:defRPr sz="3000">
                <a:latin typeface="+mj-l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AU"/>
              <a:t>Click to edit theme title style</a:t>
            </a:r>
            <a:endParaRPr/>
          </a:p>
        </p:txBody>
      </p:sp>
      <p:sp>
        <p:nvSpPr>
          <p:cNvPr id="17" name="Google Shape;17;p3"/>
          <p:cNvSpPr txBox="1">
            <a:spLocks noGrp="1"/>
          </p:cNvSpPr>
          <p:nvPr>
            <p:ph type="sldNum" idx="12"/>
          </p:nvPr>
        </p:nvSpPr>
        <p:spPr>
          <a:xfrm>
            <a:off x="8233083" y="4814496"/>
            <a:ext cx="548700" cy="138600"/>
          </a:xfrm>
          <a:prstGeom prst="rect">
            <a:avLst/>
          </a:prstGeom>
        </p:spPr>
        <p:txBody>
          <a:bodyPr spcFirstLastPara="1" wrap="square" lIns="0" tIns="0" rIns="0" bIns="0" anchor="ctr" anchorCtr="0">
            <a:spAutoFit/>
          </a:bodyPr>
          <a:lstStyle>
            <a:lvl1pPr lvl="0" rtl="0">
              <a:buNone/>
              <a:defRPr sz="900" b="1">
                <a:latin typeface="Montserrat"/>
                <a:ea typeface="Montserrat"/>
                <a:cs typeface="Montserrat"/>
                <a:sym typeface="Montserrat"/>
              </a:defRPr>
            </a:lvl1pPr>
            <a:lvl2pPr lvl="1" rtl="0">
              <a:buNone/>
              <a:defRPr sz="900" b="1">
                <a:latin typeface="Montserrat"/>
                <a:ea typeface="Montserrat"/>
                <a:cs typeface="Montserrat"/>
                <a:sym typeface="Montserrat"/>
              </a:defRPr>
            </a:lvl2pPr>
            <a:lvl3pPr lvl="2" rtl="0">
              <a:buNone/>
              <a:defRPr sz="900" b="1">
                <a:latin typeface="Montserrat"/>
                <a:ea typeface="Montserrat"/>
                <a:cs typeface="Montserrat"/>
                <a:sym typeface="Montserrat"/>
              </a:defRPr>
            </a:lvl3pPr>
            <a:lvl4pPr lvl="3" rtl="0">
              <a:buNone/>
              <a:defRPr sz="900" b="1">
                <a:latin typeface="Montserrat"/>
                <a:ea typeface="Montserrat"/>
                <a:cs typeface="Montserrat"/>
                <a:sym typeface="Montserrat"/>
              </a:defRPr>
            </a:lvl4pPr>
            <a:lvl5pPr lvl="4" rtl="0">
              <a:buNone/>
              <a:defRPr sz="900" b="1">
                <a:latin typeface="Montserrat"/>
                <a:ea typeface="Montserrat"/>
                <a:cs typeface="Montserrat"/>
                <a:sym typeface="Montserrat"/>
              </a:defRPr>
            </a:lvl5pPr>
            <a:lvl6pPr lvl="5" rtl="0">
              <a:buNone/>
              <a:defRPr sz="900" b="1">
                <a:latin typeface="Montserrat"/>
                <a:ea typeface="Montserrat"/>
                <a:cs typeface="Montserrat"/>
                <a:sym typeface="Montserrat"/>
              </a:defRPr>
            </a:lvl6pPr>
            <a:lvl7pPr lvl="6" rtl="0">
              <a:buNone/>
              <a:defRPr sz="900" b="1">
                <a:latin typeface="Montserrat"/>
                <a:ea typeface="Montserrat"/>
                <a:cs typeface="Montserrat"/>
                <a:sym typeface="Montserrat"/>
              </a:defRPr>
            </a:lvl7pPr>
            <a:lvl8pPr lvl="7" rtl="0">
              <a:buNone/>
              <a:defRPr sz="900" b="1">
                <a:latin typeface="Montserrat"/>
                <a:ea typeface="Montserrat"/>
                <a:cs typeface="Montserrat"/>
                <a:sym typeface="Montserrat"/>
              </a:defRPr>
            </a:lvl8pPr>
            <a:lvl9pPr lvl="8" rtl="0">
              <a:buNone/>
              <a:defRPr sz="900" b="1">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pic>
        <p:nvPicPr>
          <p:cNvPr id="19" name="Google Shape;19;p3"/>
          <p:cNvPicPr preferRelativeResize="0"/>
          <p:nvPr/>
        </p:nvPicPr>
        <p:blipFill>
          <a:blip r:embed="rId2">
            <a:alphaModFix/>
          </a:blip>
          <a:stretch>
            <a:fillRect/>
          </a:stretch>
        </p:blipFill>
        <p:spPr>
          <a:xfrm>
            <a:off x="7331334" y="4811405"/>
            <a:ext cx="1262242" cy="144782"/>
          </a:xfrm>
          <a:prstGeom prst="rect">
            <a:avLst/>
          </a:prstGeom>
          <a:noFill/>
          <a:ln>
            <a:noFill/>
          </a:ln>
        </p:spPr>
      </p:pic>
      <p:sp>
        <p:nvSpPr>
          <p:cNvPr id="6" name="Google Shape;13;p2">
            <a:extLst>
              <a:ext uri="{FF2B5EF4-FFF2-40B4-BE49-F238E27FC236}">
                <a16:creationId xmlns:a16="http://schemas.microsoft.com/office/drawing/2014/main" id="{C7F0E70E-CD96-47AE-AA50-ABA707DC87D3}"/>
              </a:ext>
            </a:extLst>
          </p:cNvPr>
          <p:cNvSpPr txBox="1">
            <a:spLocks/>
          </p:cNvSpPr>
          <p:nvPr userDrawn="1"/>
        </p:nvSpPr>
        <p:spPr>
          <a:xfrm>
            <a:off x="362217" y="4883846"/>
            <a:ext cx="2136000" cy="138499"/>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Montserrat Medium" panose="00000600000000000000" pitchFamily="50" charset="0"/>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r>
              <a:rPr lang="en-US"/>
              <a:t>Click to edit theme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body" idx="1" hasCustomPrompt="1"/>
          </p:nvPr>
        </p:nvSpPr>
        <p:spPr>
          <a:xfrm>
            <a:off x="578400" y="1152475"/>
            <a:ext cx="3749400" cy="307777"/>
          </a:xfrm>
          <a:prstGeom prst="rect">
            <a:avLst/>
          </a:prstGeom>
        </p:spPr>
        <p:txBody>
          <a:bodyPr spcFirstLastPara="1" wrap="square" lIns="0" tIns="0" rIns="0" bIns="0" anchor="t" anchorCtr="0">
            <a:spAutoFit/>
          </a:bodyPr>
          <a:lstStyle>
            <a:lvl1pPr marL="165100" lvl="0" indent="0">
              <a:spcBef>
                <a:spcPts val="0"/>
              </a:spcBef>
              <a:spcAft>
                <a:spcPts val="0"/>
              </a:spcAft>
              <a:buSzPts val="1000"/>
              <a:buNone/>
              <a:defRPr sz="1000">
                <a:latin typeface="+mj-lt"/>
              </a:defRPr>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pPr marL="457200" marR="0" lvl="0" indent="-292100" algn="l" defTabSz="914400" rtl="0" eaLnBrk="1" fontAlgn="auto" latinLnBrk="0" hangingPunct="1">
              <a:lnSpc>
                <a:spcPct val="100000"/>
              </a:lnSpc>
              <a:spcBef>
                <a:spcPts val="0"/>
              </a:spcBef>
              <a:spcAft>
                <a:spcPts val="0"/>
              </a:spcAft>
              <a:buClr>
                <a:srgbClr val="000000"/>
              </a:buClr>
              <a:buSzPts val="1000"/>
              <a:buFont typeface="Arial"/>
              <a:buChar char="●"/>
              <a:tabLst/>
              <a:defRPr/>
            </a:pPr>
            <a:r>
              <a:rPr lang="en-AU"/>
              <a:t>Click to edit text</a:t>
            </a:r>
          </a:p>
          <a:p>
            <a:endParaRPr/>
          </a:p>
        </p:txBody>
      </p:sp>
      <p:sp>
        <p:nvSpPr>
          <p:cNvPr id="31" name="Google Shape;31;p5"/>
          <p:cNvSpPr txBox="1">
            <a:spLocks noGrp="1"/>
          </p:cNvSpPr>
          <p:nvPr>
            <p:ph type="body" idx="2" hasCustomPrompt="1"/>
          </p:nvPr>
        </p:nvSpPr>
        <p:spPr>
          <a:xfrm>
            <a:off x="4815959" y="1152475"/>
            <a:ext cx="3749400" cy="307777"/>
          </a:xfrm>
          <a:prstGeom prst="rect">
            <a:avLst/>
          </a:prstGeom>
        </p:spPr>
        <p:txBody>
          <a:bodyPr spcFirstLastPara="1" wrap="square" lIns="0" tIns="0" rIns="0" bIns="0" anchor="t" anchorCtr="0">
            <a:spAutoFit/>
          </a:bodyPr>
          <a:lstStyle>
            <a:lvl1pPr marL="457200" lvl="0" indent="-292100">
              <a:spcBef>
                <a:spcPts val="0"/>
              </a:spcBef>
              <a:spcAft>
                <a:spcPts val="0"/>
              </a:spcAft>
              <a:buSzPts val="1000"/>
              <a:buChar char="●"/>
              <a:defRPr sz="1000">
                <a:latin typeface="+mj-lt"/>
              </a:defRPr>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pPr marL="457200" marR="0" lvl="0" indent="-292100" algn="l" defTabSz="914400" rtl="0" eaLnBrk="1" fontAlgn="auto" latinLnBrk="0" hangingPunct="1">
              <a:lnSpc>
                <a:spcPct val="100000"/>
              </a:lnSpc>
              <a:spcBef>
                <a:spcPts val="0"/>
              </a:spcBef>
              <a:spcAft>
                <a:spcPts val="0"/>
              </a:spcAft>
              <a:buClr>
                <a:srgbClr val="000000"/>
              </a:buClr>
              <a:buSzPts val="1000"/>
              <a:buFont typeface="Arial"/>
              <a:buChar char="●"/>
              <a:tabLst/>
              <a:defRPr/>
            </a:pPr>
            <a:r>
              <a:rPr lang="en-AU"/>
              <a:t>Click to edit text</a:t>
            </a:r>
          </a:p>
          <a:p>
            <a:endParaRPr/>
          </a:p>
        </p:txBody>
      </p:sp>
      <p:sp>
        <p:nvSpPr>
          <p:cNvPr id="32" name="Google Shape;32;p5"/>
          <p:cNvSpPr txBox="1">
            <a:spLocks noGrp="1"/>
          </p:cNvSpPr>
          <p:nvPr>
            <p:ph type="sldNum" idx="12"/>
          </p:nvPr>
        </p:nvSpPr>
        <p:spPr>
          <a:xfrm>
            <a:off x="8233083" y="4814496"/>
            <a:ext cx="548700" cy="138600"/>
          </a:xfrm>
          <a:prstGeom prst="rect">
            <a:avLst/>
          </a:prstGeom>
        </p:spPr>
        <p:txBody>
          <a:bodyPr spcFirstLastPara="1" wrap="square" lIns="0" tIns="0" rIns="0" bIns="0" anchor="ctr" anchorCtr="0">
            <a:spAutoFit/>
          </a:bodyPr>
          <a:lstStyle>
            <a:lvl1pPr lvl="0" rtl="0">
              <a:buNone/>
              <a:defRPr sz="900" b="1">
                <a:latin typeface="Montserrat"/>
                <a:ea typeface="Montserrat"/>
                <a:cs typeface="Montserrat"/>
                <a:sym typeface="Montserrat"/>
              </a:defRPr>
            </a:lvl1pPr>
            <a:lvl2pPr lvl="1" rtl="0">
              <a:buNone/>
              <a:defRPr sz="900" b="1">
                <a:latin typeface="Montserrat"/>
                <a:ea typeface="Montserrat"/>
                <a:cs typeface="Montserrat"/>
                <a:sym typeface="Montserrat"/>
              </a:defRPr>
            </a:lvl2pPr>
            <a:lvl3pPr lvl="2" rtl="0">
              <a:buNone/>
              <a:defRPr sz="900" b="1">
                <a:latin typeface="Montserrat"/>
                <a:ea typeface="Montserrat"/>
                <a:cs typeface="Montserrat"/>
                <a:sym typeface="Montserrat"/>
              </a:defRPr>
            </a:lvl3pPr>
            <a:lvl4pPr lvl="3" rtl="0">
              <a:buNone/>
              <a:defRPr sz="900" b="1">
                <a:latin typeface="Montserrat"/>
                <a:ea typeface="Montserrat"/>
                <a:cs typeface="Montserrat"/>
                <a:sym typeface="Montserrat"/>
              </a:defRPr>
            </a:lvl4pPr>
            <a:lvl5pPr lvl="4" rtl="0">
              <a:buNone/>
              <a:defRPr sz="900" b="1">
                <a:latin typeface="Montserrat"/>
                <a:ea typeface="Montserrat"/>
                <a:cs typeface="Montserrat"/>
                <a:sym typeface="Montserrat"/>
              </a:defRPr>
            </a:lvl5pPr>
            <a:lvl6pPr lvl="5" rtl="0">
              <a:buNone/>
              <a:defRPr sz="900" b="1">
                <a:latin typeface="Montserrat"/>
                <a:ea typeface="Montserrat"/>
                <a:cs typeface="Montserrat"/>
                <a:sym typeface="Montserrat"/>
              </a:defRPr>
            </a:lvl6pPr>
            <a:lvl7pPr lvl="6" rtl="0">
              <a:buNone/>
              <a:defRPr sz="900" b="1">
                <a:latin typeface="Montserrat"/>
                <a:ea typeface="Montserrat"/>
                <a:cs typeface="Montserrat"/>
                <a:sym typeface="Montserrat"/>
              </a:defRPr>
            </a:lvl7pPr>
            <a:lvl8pPr lvl="7" rtl="0">
              <a:buNone/>
              <a:defRPr sz="900" b="1">
                <a:latin typeface="Montserrat"/>
                <a:ea typeface="Montserrat"/>
                <a:cs typeface="Montserrat"/>
                <a:sym typeface="Montserrat"/>
              </a:defRPr>
            </a:lvl8pPr>
            <a:lvl9pPr lvl="8" rtl="0">
              <a:buNone/>
              <a:defRPr sz="900" b="1">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pic>
        <p:nvPicPr>
          <p:cNvPr id="34" name="Google Shape;34;p5"/>
          <p:cNvPicPr preferRelativeResize="0"/>
          <p:nvPr/>
        </p:nvPicPr>
        <p:blipFill>
          <a:blip r:embed="rId2">
            <a:alphaModFix/>
          </a:blip>
          <a:stretch>
            <a:fillRect/>
          </a:stretch>
        </p:blipFill>
        <p:spPr>
          <a:xfrm>
            <a:off x="7331334" y="4811405"/>
            <a:ext cx="1262242" cy="144782"/>
          </a:xfrm>
          <a:prstGeom prst="rect">
            <a:avLst/>
          </a:prstGeom>
          <a:noFill/>
          <a:ln>
            <a:noFill/>
          </a:ln>
        </p:spPr>
      </p:pic>
      <p:grpSp>
        <p:nvGrpSpPr>
          <p:cNvPr id="35" name="Google Shape;35;p5"/>
          <p:cNvGrpSpPr/>
          <p:nvPr/>
        </p:nvGrpSpPr>
        <p:grpSpPr>
          <a:xfrm rot="10800000" flipH="1">
            <a:off x="277947" y="295075"/>
            <a:ext cx="895500" cy="511200"/>
            <a:chOff x="5487105" y="2415850"/>
            <a:chExt cx="895500" cy="511200"/>
          </a:xfrm>
        </p:grpSpPr>
        <p:sp>
          <p:nvSpPr>
            <p:cNvPr id="36" name="Google Shape;36;p5"/>
            <p:cNvSpPr/>
            <p:nvPr/>
          </p:nvSpPr>
          <p:spPr>
            <a:xfrm>
              <a:off x="5487105" y="2749445"/>
              <a:ext cx="895500" cy="177600"/>
            </a:xfrm>
            <a:prstGeom prst="mathMin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rot="5400000">
              <a:off x="5342050" y="2582650"/>
              <a:ext cx="511200" cy="177600"/>
            </a:xfrm>
            <a:prstGeom prst="mathMinus">
              <a:avLst>
                <a:gd name="adj1" fmla="val 21959"/>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5"/>
          <p:cNvSpPr txBox="1">
            <a:spLocks noGrp="1"/>
          </p:cNvSpPr>
          <p:nvPr>
            <p:ph type="title" hasCustomPrompt="1"/>
          </p:nvPr>
        </p:nvSpPr>
        <p:spPr>
          <a:xfrm>
            <a:off x="578400" y="521225"/>
            <a:ext cx="7987200" cy="384721"/>
          </a:xfrm>
          <a:prstGeom prst="rect">
            <a:avLst/>
          </a:prstGeom>
        </p:spPr>
        <p:txBody>
          <a:bodyPr spcFirstLastPara="1" wrap="square" lIns="0" tIns="0" rIns="0" bIns="0" anchor="t" anchorCtr="0">
            <a:spAutoFit/>
          </a:bodyPr>
          <a:lstStyle>
            <a:lvl1pPr lvl="0" rtl="0">
              <a:spcBef>
                <a:spcPts val="0"/>
              </a:spcBef>
              <a:spcAft>
                <a:spcPts val="0"/>
              </a:spcAft>
              <a:buSzPts val="2500"/>
              <a:buNone/>
              <a:defRPr sz="2500">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AU"/>
              <a:t>Click to edit theme title style</a:t>
            </a:r>
            <a:endParaRPr/>
          </a:p>
        </p:txBody>
      </p:sp>
      <p:sp>
        <p:nvSpPr>
          <p:cNvPr id="13" name="Google Shape;13;p2">
            <a:extLst>
              <a:ext uri="{FF2B5EF4-FFF2-40B4-BE49-F238E27FC236}">
                <a16:creationId xmlns:a16="http://schemas.microsoft.com/office/drawing/2014/main" id="{28E87B8B-3CE4-449F-A38E-1365B65B8C4C}"/>
              </a:ext>
            </a:extLst>
          </p:cNvPr>
          <p:cNvSpPr txBox="1">
            <a:spLocks noGrp="1"/>
          </p:cNvSpPr>
          <p:nvPr>
            <p:ph type="subTitle" idx="13" hasCustomPrompt="1"/>
          </p:nvPr>
        </p:nvSpPr>
        <p:spPr>
          <a:xfrm>
            <a:off x="365725" y="4806846"/>
            <a:ext cx="2136000" cy="138499"/>
          </a:xfrm>
          <a:prstGeom prst="rect">
            <a:avLst/>
          </a:prstGeom>
        </p:spPr>
        <p:txBody>
          <a:bodyPr spcFirstLastPara="1" wrap="square" lIns="0" tIns="0" rIns="0" bIns="0" anchor="t" anchorCtr="0">
            <a:spAutoFit/>
          </a:bodyPr>
          <a:lstStyle>
            <a:lvl1pPr lvl="0">
              <a:spcBef>
                <a:spcPts val="0"/>
              </a:spcBef>
              <a:spcAft>
                <a:spcPts val="0"/>
              </a:spcAft>
              <a:buSzPts val="900"/>
              <a:buNone/>
              <a:defRPr sz="900">
                <a:latin typeface="Montserrat Medium" panose="00000600000000000000" pitchFamily="50" charset="0"/>
              </a:defRPr>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r>
              <a:rPr lang="en-AU"/>
              <a:t>Click to edit theme subtitle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73"/>
        <p:cNvGrpSpPr/>
        <p:nvPr/>
      </p:nvGrpSpPr>
      <p:grpSpPr>
        <a:xfrm>
          <a:off x="0" y="0"/>
          <a:ext cx="0" cy="0"/>
          <a:chOff x="0" y="0"/>
          <a:chExt cx="0" cy="0"/>
        </a:xfrm>
      </p:grpSpPr>
      <p:sp>
        <p:nvSpPr>
          <p:cNvPr id="74" name="Google Shape;74;p10"/>
          <p:cNvSpPr txBox="1">
            <a:spLocks noGrp="1"/>
          </p:cNvSpPr>
          <p:nvPr>
            <p:ph type="title" hasCustomPrompt="1"/>
          </p:nvPr>
        </p:nvSpPr>
        <p:spPr>
          <a:xfrm>
            <a:off x="578400" y="1792145"/>
            <a:ext cx="3732300" cy="923330"/>
          </a:xfrm>
          <a:prstGeom prst="rect">
            <a:avLst/>
          </a:prstGeom>
        </p:spPr>
        <p:txBody>
          <a:bodyPr spcFirstLastPara="1" wrap="square" lIns="0" tIns="0" rIns="0" bIns="0" anchor="b" anchorCtr="0">
            <a:spAutoFit/>
          </a:bodyPr>
          <a:lstStyle>
            <a:lvl1pPr lvl="0">
              <a:spcBef>
                <a:spcPts val="0"/>
              </a:spcBef>
              <a:spcAft>
                <a:spcPts val="0"/>
              </a:spcAft>
              <a:buSzPts val="3000"/>
              <a:buNone/>
              <a:defRPr sz="3000">
                <a:latin typeface="+mj-lt"/>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r>
              <a:rPr lang="en-AU"/>
              <a:t>Click to edit theme title style</a:t>
            </a:r>
            <a:endParaRPr/>
          </a:p>
        </p:txBody>
      </p:sp>
      <p:sp>
        <p:nvSpPr>
          <p:cNvPr id="75" name="Google Shape;75;p10"/>
          <p:cNvSpPr txBox="1">
            <a:spLocks noGrp="1"/>
          </p:cNvSpPr>
          <p:nvPr>
            <p:ph type="subTitle" idx="1" hasCustomPrompt="1"/>
          </p:nvPr>
        </p:nvSpPr>
        <p:spPr>
          <a:xfrm>
            <a:off x="578400" y="2803075"/>
            <a:ext cx="3732300" cy="430887"/>
          </a:xfrm>
          <a:prstGeom prst="rect">
            <a:avLst/>
          </a:prstGeom>
        </p:spPr>
        <p:txBody>
          <a:bodyPr spcFirstLastPara="1" wrap="square" lIns="0" tIns="0" rIns="0" bIns="0" anchor="t" anchorCtr="0">
            <a:spAutoFit/>
          </a:bodyPr>
          <a:lstStyle>
            <a:lvl1pPr lvl="0">
              <a:lnSpc>
                <a:spcPct val="100000"/>
              </a:lnSpc>
              <a:spcBef>
                <a:spcPts val="0"/>
              </a:spcBef>
              <a:spcAft>
                <a:spcPts val="0"/>
              </a:spcAft>
              <a:buSzPts val="1800"/>
              <a:buNone/>
              <a:defRPr>
                <a:latin typeface="+mj-lt"/>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r>
              <a:rPr lang="en-AU"/>
              <a:t>Click to edit theme subtitle</a:t>
            </a:r>
          </a:p>
          <a:p>
            <a:r>
              <a:rPr lang="en-AU"/>
              <a:t>style</a:t>
            </a:r>
            <a:endParaRPr/>
          </a:p>
        </p:txBody>
      </p:sp>
      <p:sp>
        <p:nvSpPr>
          <p:cNvPr id="76" name="Google Shape;76;p10"/>
          <p:cNvSpPr txBox="1">
            <a:spLocks noGrp="1"/>
          </p:cNvSpPr>
          <p:nvPr>
            <p:ph type="body" idx="2" hasCustomPrompt="1"/>
          </p:nvPr>
        </p:nvSpPr>
        <p:spPr>
          <a:xfrm>
            <a:off x="4939500" y="2494681"/>
            <a:ext cx="3732300" cy="153888"/>
          </a:xfrm>
          <a:prstGeom prst="rect">
            <a:avLst/>
          </a:prstGeom>
        </p:spPr>
        <p:txBody>
          <a:bodyPr spcFirstLastPara="1" wrap="square" lIns="0" tIns="0" rIns="0" bIns="0" anchor="ctr" anchorCtr="0">
            <a:spAutoFit/>
          </a:bodyPr>
          <a:lstStyle>
            <a:lvl1pPr marL="457200" lvl="0" indent="-292100">
              <a:spcBef>
                <a:spcPts val="0"/>
              </a:spcBef>
              <a:spcAft>
                <a:spcPts val="0"/>
              </a:spcAft>
              <a:buSzPts val="1000"/>
              <a:buChar char="●"/>
              <a:defRPr sz="1000">
                <a:latin typeface="+mj-lt"/>
              </a:defRPr>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r>
              <a:rPr lang="en-AU"/>
              <a:t>Click to edit text</a:t>
            </a:r>
            <a:endParaRPr/>
          </a:p>
        </p:txBody>
      </p:sp>
      <p:sp>
        <p:nvSpPr>
          <p:cNvPr id="77" name="Google Shape;77;p10"/>
          <p:cNvSpPr txBox="1">
            <a:spLocks noGrp="1"/>
          </p:cNvSpPr>
          <p:nvPr>
            <p:ph type="sldNum" idx="12"/>
          </p:nvPr>
        </p:nvSpPr>
        <p:spPr>
          <a:xfrm>
            <a:off x="8233083" y="4814496"/>
            <a:ext cx="548700" cy="138600"/>
          </a:xfrm>
          <a:prstGeom prst="rect">
            <a:avLst/>
          </a:prstGeom>
        </p:spPr>
        <p:txBody>
          <a:bodyPr spcFirstLastPara="1" wrap="square" lIns="0" tIns="0" rIns="0" bIns="0" anchor="ctr" anchorCtr="0">
            <a:spAutoFit/>
          </a:bodyPr>
          <a:lstStyle>
            <a:lvl1pPr lvl="0" rtl="0">
              <a:buNone/>
              <a:defRPr sz="900" b="1">
                <a:latin typeface="Montserrat"/>
                <a:ea typeface="Montserrat"/>
                <a:cs typeface="Montserrat"/>
                <a:sym typeface="Montserrat"/>
              </a:defRPr>
            </a:lvl1pPr>
            <a:lvl2pPr lvl="1" rtl="0">
              <a:buNone/>
              <a:defRPr sz="900" b="1">
                <a:latin typeface="Montserrat"/>
                <a:ea typeface="Montserrat"/>
                <a:cs typeface="Montserrat"/>
                <a:sym typeface="Montserrat"/>
              </a:defRPr>
            </a:lvl2pPr>
            <a:lvl3pPr lvl="2" rtl="0">
              <a:buNone/>
              <a:defRPr sz="900" b="1">
                <a:latin typeface="Montserrat"/>
                <a:ea typeface="Montserrat"/>
                <a:cs typeface="Montserrat"/>
                <a:sym typeface="Montserrat"/>
              </a:defRPr>
            </a:lvl3pPr>
            <a:lvl4pPr lvl="3" rtl="0">
              <a:buNone/>
              <a:defRPr sz="900" b="1">
                <a:latin typeface="Montserrat"/>
                <a:ea typeface="Montserrat"/>
                <a:cs typeface="Montserrat"/>
                <a:sym typeface="Montserrat"/>
              </a:defRPr>
            </a:lvl4pPr>
            <a:lvl5pPr lvl="4" rtl="0">
              <a:buNone/>
              <a:defRPr sz="900" b="1">
                <a:latin typeface="Montserrat"/>
                <a:ea typeface="Montserrat"/>
                <a:cs typeface="Montserrat"/>
                <a:sym typeface="Montserrat"/>
              </a:defRPr>
            </a:lvl5pPr>
            <a:lvl6pPr lvl="5" rtl="0">
              <a:buNone/>
              <a:defRPr sz="900" b="1">
                <a:latin typeface="Montserrat"/>
                <a:ea typeface="Montserrat"/>
                <a:cs typeface="Montserrat"/>
                <a:sym typeface="Montserrat"/>
              </a:defRPr>
            </a:lvl6pPr>
            <a:lvl7pPr lvl="6" rtl="0">
              <a:buNone/>
              <a:defRPr sz="900" b="1">
                <a:latin typeface="Montserrat"/>
                <a:ea typeface="Montserrat"/>
                <a:cs typeface="Montserrat"/>
                <a:sym typeface="Montserrat"/>
              </a:defRPr>
            </a:lvl7pPr>
            <a:lvl8pPr lvl="7" rtl="0">
              <a:buNone/>
              <a:defRPr sz="900" b="1">
                <a:latin typeface="Montserrat"/>
                <a:ea typeface="Montserrat"/>
                <a:cs typeface="Montserrat"/>
                <a:sym typeface="Montserrat"/>
              </a:defRPr>
            </a:lvl8pPr>
            <a:lvl9pPr lvl="8" rtl="0">
              <a:buNone/>
              <a:defRPr sz="900" b="1">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3B2020-A217-4E8D-9592-D6A3846318E9}"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448C4-51F6-446E-B4F5-A7E0F5D87B85}" type="slidenum">
              <a:rPr lang="en-US" smtClean="0"/>
              <a:t>‹#›</a:t>
            </a:fld>
            <a:endParaRPr lang="en-US"/>
          </a:p>
        </p:txBody>
      </p:sp>
    </p:spTree>
    <p:extLst>
      <p:ext uri="{BB962C8B-B14F-4D97-AF65-F5344CB8AC3E}">
        <p14:creationId xmlns:p14="http://schemas.microsoft.com/office/powerpoint/2010/main" val="3243781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79"/>
        <p:cNvGrpSpPr/>
        <p:nvPr/>
      </p:nvGrpSpPr>
      <p:grpSpPr>
        <a:xfrm>
          <a:off x="0" y="0"/>
          <a:ext cx="0" cy="0"/>
          <a:chOff x="0" y="0"/>
          <a:chExt cx="0" cy="0"/>
        </a:xfrm>
      </p:grpSpPr>
      <p:sp>
        <p:nvSpPr>
          <p:cNvPr id="80" name="Google Shape;80;p11"/>
          <p:cNvSpPr txBox="1">
            <a:spLocks noGrp="1"/>
          </p:cNvSpPr>
          <p:nvPr>
            <p:ph type="sldNum" idx="12"/>
          </p:nvPr>
        </p:nvSpPr>
        <p:spPr>
          <a:xfrm>
            <a:off x="8233083" y="4814496"/>
            <a:ext cx="548700" cy="138600"/>
          </a:xfrm>
          <a:prstGeom prst="rect">
            <a:avLst/>
          </a:prstGeom>
        </p:spPr>
        <p:txBody>
          <a:bodyPr spcFirstLastPara="1" wrap="square" lIns="0" tIns="0" rIns="0" bIns="0" anchor="ctr" anchorCtr="0">
            <a:spAutoFit/>
          </a:bodyPr>
          <a:lstStyle>
            <a:lvl1pPr lvl="0" rtl="0">
              <a:buNone/>
              <a:defRPr sz="900" b="1">
                <a:latin typeface="Montserrat"/>
                <a:ea typeface="Montserrat"/>
                <a:cs typeface="Montserrat"/>
                <a:sym typeface="Montserrat"/>
              </a:defRPr>
            </a:lvl1pPr>
            <a:lvl2pPr lvl="1" rtl="0">
              <a:buNone/>
              <a:defRPr sz="900" b="1">
                <a:latin typeface="Montserrat"/>
                <a:ea typeface="Montserrat"/>
                <a:cs typeface="Montserrat"/>
                <a:sym typeface="Montserrat"/>
              </a:defRPr>
            </a:lvl2pPr>
            <a:lvl3pPr lvl="2" rtl="0">
              <a:buNone/>
              <a:defRPr sz="900" b="1">
                <a:latin typeface="Montserrat"/>
                <a:ea typeface="Montserrat"/>
                <a:cs typeface="Montserrat"/>
                <a:sym typeface="Montserrat"/>
              </a:defRPr>
            </a:lvl3pPr>
            <a:lvl4pPr lvl="3" rtl="0">
              <a:buNone/>
              <a:defRPr sz="900" b="1">
                <a:latin typeface="Montserrat"/>
                <a:ea typeface="Montserrat"/>
                <a:cs typeface="Montserrat"/>
                <a:sym typeface="Montserrat"/>
              </a:defRPr>
            </a:lvl4pPr>
            <a:lvl5pPr lvl="4" rtl="0">
              <a:buNone/>
              <a:defRPr sz="900" b="1">
                <a:latin typeface="Montserrat"/>
                <a:ea typeface="Montserrat"/>
                <a:cs typeface="Montserrat"/>
                <a:sym typeface="Montserrat"/>
              </a:defRPr>
            </a:lvl5pPr>
            <a:lvl6pPr lvl="5" rtl="0">
              <a:buNone/>
              <a:defRPr sz="900" b="1">
                <a:latin typeface="Montserrat"/>
                <a:ea typeface="Montserrat"/>
                <a:cs typeface="Montserrat"/>
                <a:sym typeface="Montserrat"/>
              </a:defRPr>
            </a:lvl6pPr>
            <a:lvl7pPr lvl="6" rtl="0">
              <a:buNone/>
              <a:defRPr sz="900" b="1">
                <a:latin typeface="Montserrat"/>
                <a:ea typeface="Montserrat"/>
                <a:cs typeface="Montserrat"/>
                <a:sym typeface="Montserrat"/>
              </a:defRPr>
            </a:lvl7pPr>
            <a:lvl8pPr lvl="7" rtl="0">
              <a:buNone/>
              <a:defRPr sz="900" b="1">
                <a:latin typeface="Montserrat"/>
                <a:ea typeface="Montserrat"/>
                <a:cs typeface="Montserrat"/>
                <a:sym typeface="Montserrat"/>
              </a:defRPr>
            </a:lvl8pPr>
            <a:lvl9pPr lvl="8" rtl="0">
              <a:buNone/>
              <a:defRPr sz="900" b="1">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pic>
        <p:nvPicPr>
          <p:cNvPr id="82" name="Google Shape;82;p11"/>
          <p:cNvPicPr preferRelativeResize="0"/>
          <p:nvPr/>
        </p:nvPicPr>
        <p:blipFill>
          <a:blip r:embed="rId2">
            <a:alphaModFix/>
          </a:blip>
          <a:stretch>
            <a:fillRect/>
          </a:stretch>
        </p:blipFill>
        <p:spPr>
          <a:xfrm>
            <a:off x="7331334" y="4811405"/>
            <a:ext cx="1262242" cy="144782"/>
          </a:xfrm>
          <a:prstGeom prst="rect">
            <a:avLst/>
          </a:prstGeom>
          <a:noFill/>
          <a:ln>
            <a:noFill/>
          </a:ln>
        </p:spPr>
      </p:pic>
      <p:sp>
        <p:nvSpPr>
          <p:cNvPr id="5" name="Google Shape;13;p2">
            <a:extLst>
              <a:ext uri="{FF2B5EF4-FFF2-40B4-BE49-F238E27FC236}">
                <a16:creationId xmlns:a16="http://schemas.microsoft.com/office/drawing/2014/main" id="{862F00C3-3EC6-4904-8682-C4E0D57C3A74}"/>
              </a:ext>
            </a:extLst>
          </p:cNvPr>
          <p:cNvSpPr txBox="1">
            <a:spLocks noGrp="1"/>
          </p:cNvSpPr>
          <p:nvPr>
            <p:ph type="subTitle" idx="2" hasCustomPrompt="1"/>
          </p:nvPr>
        </p:nvSpPr>
        <p:spPr>
          <a:xfrm>
            <a:off x="365725" y="4806846"/>
            <a:ext cx="2136000" cy="138499"/>
          </a:xfrm>
          <a:prstGeom prst="rect">
            <a:avLst/>
          </a:prstGeom>
        </p:spPr>
        <p:txBody>
          <a:bodyPr spcFirstLastPara="1" wrap="square" lIns="0" tIns="0" rIns="0" bIns="0" anchor="t" anchorCtr="0">
            <a:spAutoFit/>
          </a:bodyPr>
          <a:lstStyle>
            <a:lvl1pPr lvl="0">
              <a:spcBef>
                <a:spcPts val="0"/>
              </a:spcBef>
              <a:spcAft>
                <a:spcPts val="0"/>
              </a:spcAft>
              <a:buSzPts val="900"/>
              <a:buNone/>
              <a:defRPr sz="900">
                <a:latin typeface="Montserrat Medium" panose="00000600000000000000" pitchFamily="50" charset="0"/>
              </a:defRPr>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r>
              <a:rPr lang="en-AU" dirty="0"/>
              <a:t>Click to edit theme subtitle style</a:t>
            </a:r>
            <a:endParaRPr dirty="0"/>
          </a:p>
        </p:txBody>
      </p:sp>
    </p:spTree>
    <p:extLst>
      <p:ext uri="{BB962C8B-B14F-4D97-AF65-F5344CB8AC3E}">
        <p14:creationId xmlns:p14="http://schemas.microsoft.com/office/powerpoint/2010/main" val="68497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67"/>
        <p:cNvGrpSpPr/>
        <p:nvPr/>
      </p:nvGrpSpPr>
      <p:grpSpPr>
        <a:xfrm>
          <a:off x="0" y="0"/>
          <a:ext cx="0" cy="0"/>
          <a:chOff x="0" y="0"/>
          <a:chExt cx="0" cy="0"/>
        </a:xfrm>
      </p:grpSpPr>
      <p:sp>
        <p:nvSpPr>
          <p:cNvPr id="68" name="Google Shape;68;p9"/>
          <p:cNvSpPr/>
          <p:nvPr/>
        </p:nvSpPr>
        <p:spPr>
          <a:xfrm>
            <a:off x="0" y="0"/>
            <a:ext cx="5950200" cy="5143500"/>
          </a:xfrm>
          <a:prstGeom prst="rect">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txBox="1">
            <a:spLocks noGrp="1"/>
          </p:cNvSpPr>
          <p:nvPr>
            <p:ph type="title" hasCustomPrompt="1"/>
          </p:nvPr>
        </p:nvSpPr>
        <p:spPr>
          <a:xfrm>
            <a:off x="578400" y="2110085"/>
            <a:ext cx="4368600" cy="923330"/>
          </a:xfrm>
          <a:prstGeom prst="rect">
            <a:avLst/>
          </a:prstGeom>
        </p:spPr>
        <p:txBody>
          <a:bodyPr spcFirstLastPara="1" wrap="square" lIns="0" tIns="0" rIns="0" bIns="0" anchor="ctr" anchorCtr="0">
            <a:spAutoFit/>
          </a:bodyPr>
          <a:lstStyle>
            <a:lvl1pPr lvl="0">
              <a:spcBef>
                <a:spcPts val="0"/>
              </a:spcBef>
              <a:spcAft>
                <a:spcPts val="0"/>
              </a:spcAft>
              <a:buSzPts val="3000"/>
              <a:buNone/>
              <a:defRPr sz="3000">
                <a:latin typeface="+mj-l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AU" dirty="0"/>
              <a:t>Click to edit theme title style</a:t>
            </a:r>
            <a:endParaRPr dirty="0"/>
          </a:p>
        </p:txBody>
      </p:sp>
      <p:sp>
        <p:nvSpPr>
          <p:cNvPr id="70" name="Google Shape;70;p9"/>
          <p:cNvSpPr txBox="1">
            <a:spLocks noGrp="1"/>
          </p:cNvSpPr>
          <p:nvPr>
            <p:ph type="sldNum" idx="12"/>
          </p:nvPr>
        </p:nvSpPr>
        <p:spPr>
          <a:xfrm>
            <a:off x="8233083" y="4814496"/>
            <a:ext cx="548700" cy="138600"/>
          </a:xfrm>
          <a:prstGeom prst="rect">
            <a:avLst/>
          </a:prstGeom>
        </p:spPr>
        <p:txBody>
          <a:bodyPr spcFirstLastPara="1" wrap="square" lIns="0" tIns="0" rIns="0" bIns="0" anchor="ctr" anchorCtr="0">
            <a:spAutoFit/>
          </a:bodyPr>
          <a:lstStyle>
            <a:lvl1pPr lvl="0" rtl="0">
              <a:buNone/>
              <a:defRPr sz="900" b="1">
                <a:latin typeface="Montserrat"/>
                <a:ea typeface="Montserrat"/>
                <a:cs typeface="Montserrat"/>
                <a:sym typeface="Montserrat"/>
              </a:defRPr>
            </a:lvl1pPr>
            <a:lvl2pPr lvl="1" rtl="0">
              <a:buNone/>
              <a:defRPr sz="900" b="1">
                <a:latin typeface="Montserrat"/>
                <a:ea typeface="Montserrat"/>
                <a:cs typeface="Montserrat"/>
                <a:sym typeface="Montserrat"/>
              </a:defRPr>
            </a:lvl2pPr>
            <a:lvl3pPr lvl="2" rtl="0">
              <a:buNone/>
              <a:defRPr sz="900" b="1">
                <a:latin typeface="Montserrat"/>
                <a:ea typeface="Montserrat"/>
                <a:cs typeface="Montserrat"/>
                <a:sym typeface="Montserrat"/>
              </a:defRPr>
            </a:lvl3pPr>
            <a:lvl4pPr lvl="3" rtl="0">
              <a:buNone/>
              <a:defRPr sz="900" b="1">
                <a:latin typeface="Montserrat"/>
                <a:ea typeface="Montserrat"/>
                <a:cs typeface="Montserrat"/>
                <a:sym typeface="Montserrat"/>
              </a:defRPr>
            </a:lvl4pPr>
            <a:lvl5pPr lvl="4" rtl="0">
              <a:buNone/>
              <a:defRPr sz="900" b="1">
                <a:latin typeface="Montserrat"/>
                <a:ea typeface="Montserrat"/>
                <a:cs typeface="Montserrat"/>
                <a:sym typeface="Montserrat"/>
              </a:defRPr>
            </a:lvl5pPr>
            <a:lvl6pPr lvl="5" rtl="0">
              <a:buNone/>
              <a:defRPr sz="900" b="1">
                <a:latin typeface="Montserrat"/>
                <a:ea typeface="Montserrat"/>
                <a:cs typeface="Montserrat"/>
                <a:sym typeface="Montserrat"/>
              </a:defRPr>
            </a:lvl6pPr>
            <a:lvl7pPr lvl="6" rtl="0">
              <a:buNone/>
              <a:defRPr sz="900" b="1">
                <a:latin typeface="Montserrat"/>
                <a:ea typeface="Montserrat"/>
                <a:cs typeface="Montserrat"/>
                <a:sym typeface="Montserrat"/>
              </a:defRPr>
            </a:lvl7pPr>
            <a:lvl8pPr lvl="7" rtl="0">
              <a:buNone/>
              <a:defRPr sz="900" b="1">
                <a:latin typeface="Montserrat"/>
                <a:ea typeface="Montserrat"/>
                <a:cs typeface="Montserrat"/>
                <a:sym typeface="Montserrat"/>
              </a:defRPr>
            </a:lvl8pPr>
            <a:lvl9pPr lvl="8" rtl="0">
              <a:buNone/>
              <a:defRPr sz="900" b="1">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pic>
        <p:nvPicPr>
          <p:cNvPr id="72" name="Google Shape;72;p9"/>
          <p:cNvPicPr preferRelativeResize="0"/>
          <p:nvPr/>
        </p:nvPicPr>
        <p:blipFill>
          <a:blip r:embed="rId2">
            <a:alphaModFix/>
          </a:blip>
          <a:stretch>
            <a:fillRect/>
          </a:stretch>
        </p:blipFill>
        <p:spPr>
          <a:xfrm>
            <a:off x="7331334" y="4811405"/>
            <a:ext cx="1262242" cy="144782"/>
          </a:xfrm>
          <a:prstGeom prst="rect">
            <a:avLst/>
          </a:prstGeom>
          <a:noFill/>
          <a:ln>
            <a:noFill/>
          </a:ln>
        </p:spPr>
      </p:pic>
      <p:sp>
        <p:nvSpPr>
          <p:cNvPr id="7" name="Google Shape;13;p2">
            <a:extLst>
              <a:ext uri="{FF2B5EF4-FFF2-40B4-BE49-F238E27FC236}">
                <a16:creationId xmlns:a16="http://schemas.microsoft.com/office/drawing/2014/main" id="{81925FB2-E218-4B68-AC58-38EFF5B6B631}"/>
              </a:ext>
            </a:extLst>
          </p:cNvPr>
          <p:cNvSpPr txBox="1">
            <a:spLocks noGrp="1"/>
          </p:cNvSpPr>
          <p:nvPr>
            <p:ph type="subTitle" idx="2" hasCustomPrompt="1"/>
          </p:nvPr>
        </p:nvSpPr>
        <p:spPr>
          <a:xfrm>
            <a:off x="365725" y="4806846"/>
            <a:ext cx="2136000" cy="138499"/>
          </a:xfrm>
          <a:prstGeom prst="rect">
            <a:avLst/>
          </a:prstGeom>
        </p:spPr>
        <p:txBody>
          <a:bodyPr spcFirstLastPara="1" wrap="square" lIns="0" tIns="0" rIns="0" bIns="0" anchor="t" anchorCtr="0">
            <a:spAutoFit/>
          </a:bodyPr>
          <a:lstStyle>
            <a:lvl1pPr lvl="0">
              <a:spcBef>
                <a:spcPts val="0"/>
              </a:spcBef>
              <a:spcAft>
                <a:spcPts val="0"/>
              </a:spcAft>
              <a:buSzPts val="900"/>
              <a:buNone/>
              <a:defRPr sz="900">
                <a:latin typeface="Montserrat Medium" panose="00000600000000000000" pitchFamily="50" charset="0"/>
              </a:defRPr>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r>
              <a:rPr lang="en-AU" dirty="0"/>
              <a:t>Click to edit theme subtitle style</a:t>
            </a:r>
            <a:endParaRPr dirty="0"/>
          </a:p>
        </p:txBody>
      </p:sp>
    </p:spTree>
    <p:extLst>
      <p:ext uri="{BB962C8B-B14F-4D97-AF65-F5344CB8AC3E}">
        <p14:creationId xmlns:p14="http://schemas.microsoft.com/office/powerpoint/2010/main" val="4255105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430887"/>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9pPr>
          </a:lstStyle>
          <a:p>
            <a:r>
              <a:rPr lang="en-AU"/>
              <a:t>Click to edit theme title style</a:t>
            </a:r>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
        <p:nvSpPr>
          <p:cNvPr id="10" name="TextBox 9">
            <a:extLst>
              <a:ext uri="{FF2B5EF4-FFF2-40B4-BE49-F238E27FC236}">
                <a16:creationId xmlns:a16="http://schemas.microsoft.com/office/drawing/2014/main" id="{E8BF92E1-A90F-43E8-B9B6-20E09333D038}"/>
              </a:ext>
            </a:extLst>
          </p:cNvPr>
          <p:cNvSpPr txBox="1"/>
          <p:nvPr userDrawn="1"/>
        </p:nvSpPr>
        <p:spPr>
          <a:xfrm>
            <a:off x="311699" y="1117958"/>
            <a:ext cx="8520599" cy="400110"/>
          </a:xfrm>
          <a:prstGeom prst="rect">
            <a:avLst/>
          </a:prstGeom>
          <a:noFill/>
        </p:spPr>
        <p:txBody>
          <a:bodyPr wrap="square">
            <a:spAutoFit/>
          </a:bodyPr>
          <a:lstStyle/>
          <a:p>
            <a:pPr rtl="0" fontAlgn="base">
              <a:spcBef>
                <a:spcPts val="0"/>
              </a:spcBef>
              <a:spcAft>
                <a:spcPts val="0"/>
              </a:spcAft>
              <a:buFont typeface="Arial" panose="020B0604020202020204" pitchFamily="34" charset="0"/>
              <a:buNone/>
            </a:pPr>
            <a:br>
              <a:rPr lang="en-AU" sz="1000" b="0" i="0" u="none" strike="noStrike">
                <a:solidFill>
                  <a:srgbClr val="000000"/>
                </a:solidFill>
                <a:effectLst/>
                <a:latin typeface="Montserrat" panose="00000500000000000000" pitchFamily="50" charset="0"/>
              </a:rPr>
            </a:br>
            <a:endParaRPr lang="en-AU" sz="1000" b="0" i="0" u="none" strike="noStrike">
              <a:solidFill>
                <a:srgbClr val="000000"/>
              </a:solidFill>
              <a:effectLst/>
              <a:latin typeface="Montserrat" panose="00000500000000000000" pitchFamily="50"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6" r:id="rId4"/>
    <p:sldLayoutId id="2147483660" r:id="rId5"/>
    <p:sldLayoutId id="2147483661" r:id="rId6"/>
    <p:sldLayoutId id="2147483662" r:id="rId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arxiv.org/abs/2301.13188"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creativecommons.org/licenses/by-nc/4.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law.cornell.edu/definitions/uscode.php?width=840&amp;height=800&amp;iframe=true&amp;def_id=17-USC-1496914075-364936160&amp;term_occur=999&amp;term_src="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2"/>
          <p:cNvPicPr preferRelativeResize="0"/>
          <p:nvPr/>
        </p:nvPicPr>
        <p:blipFill rotWithShape="1">
          <a:blip r:embed="rId3">
            <a:alphaModFix/>
          </a:blip>
          <a:srcRect l="3262" r="3253"/>
          <a:stretch/>
        </p:blipFill>
        <p:spPr>
          <a:xfrm>
            <a:off x="4174000" y="0"/>
            <a:ext cx="4965900" cy="5143500"/>
          </a:xfrm>
          <a:prstGeom prst="rect">
            <a:avLst/>
          </a:prstGeom>
          <a:noFill/>
          <a:ln>
            <a:noFill/>
          </a:ln>
        </p:spPr>
      </p:pic>
      <p:sp>
        <p:nvSpPr>
          <p:cNvPr id="88" name="Google Shape;88;p12"/>
          <p:cNvSpPr/>
          <p:nvPr/>
        </p:nvSpPr>
        <p:spPr>
          <a:xfrm>
            <a:off x="4174000" y="0"/>
            <a:ext cx="1620900" cy="5143500"/>
          </a:xfrm>
          <a:prstGeom prst="rect">
            <a:avLst/>
          </a:prstGeom>
          <a:solidFill>
            <a:srgbClr val="FFD600">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2"/>
          <p:cNvSpPr txBox="1">
            <a:spLocks noGrp="1"/>
          </p:cNvSpPr>
          <p:nvPr>
            <p:ph type="ctrTitle"/>
          </p:nvPr>
        </p:nvSpPr>
        <p:spPr>
          <a:xfrm>
            <a:off x="365725" y="1805479"/>
            <a:ext cx="3267900" cy="1538883"/>
          </a:xfrm>
          <a:prstGeom prst="rect">
            <a:avLst/>
          </a:prstGeom>
        </p:spPr>
        <p:txBody>
          <a:bodyPr spcFirstLastPara="1" wrap="square" lIns="0" tIns="0" rIns="0" bIns="0" anchor="b" anchorCtr="0">
            <a:spAutoFit/>
          </a:bodyPr>
          <a:lstStyle/>
          <a:p>
            <a:pPr lvl="0">
              <a:lnSpc>
                <a:spcPct val="100000"/>
              </a:lnSpc>
            </a:pPr>
            <a:r>
              <a:rPr lang="en-GB" dirty="0">
                <a:latin typeface="Arial" panose="020B0604020202020204" pitchFamily="34" charset="0"/>
                <a:cs typeface="Arial" panose="020B0604020202020204" pitchFamily="34" charset="0"/>
                <a:sym typeface="Montserrat ExtraBold"/>
              </a:rPr>
              <a:t>COPYRIGHT QUESTIONS </a:t>
            </a:r>
            <a:br>
              <a:rPr lang="en-GB" dirty="0">
                <a:latin typeface="Arial" panose="020B0604020202020204" pitchFamily="34" charset="0"/>
                <a:cs typeface="Arial" panose="020B0604020202020204" pitchFamily="34" charset="0"/>
                <a:sym typeface="Montserrat ExtraBold"/>
              </a:rPr>
            </a:br>
            <a:r>
              <a:rPr lang="en-GB" sz="2500" dirty="0">
                <a:latin typeface="Arial" panose="020B0604020202020204" pitchFamily="34" charset="0"/>
                <a:cs typeface="Arial" panose="020B0604020202020204" pitchFamily="34" charset="0"/>
              </a:rPr>
              <a:t>arising from  </a:t>
            </a:r>
            <a:r>
              <a:rPr lang="en-GB" dirty="0">
                <a:latin typeface="Arial" panose="020B0604020202020204" pitchFamily="34" charset="0"/>
                <a:cs typeface="Arial" panose="020B0604020202020204" pitchFamily="34" charset="0"/>
                <a:sym typeface="Montserrat ExtraBold"/>
              </a:rPr>
              <a:t>GENERATIVE AI</a:t>
            </a:r>
            <a:endParaRPr sz="2500" dirty="0">
              <a:latin typeface="Arial" panose="020B0604020202020204" pitchFamily="34" charset="0"/>
              <a:ea typeface="Montserrat ExtraBold"/>
              <a:cs typeface="Arial" panose="020B0604020202020204" pitchFamily="34" charset="0"/>
              <a:sym typeface="Montserrat ExtraBold"/>
            </a:endParaRPr>
          </a:p>
        </p:txBody>
      </p:sp>
      <p:sp>
        <p:nvSpPr>
          <p:cNvPr id="90" name="Google Shape;90;p12"/>
          <p:cNvSpPr txBox="1">
            <a:spLocks noGrp="1"/>
          </p:cNvSpPr>
          <p:nvPr>
            <p:ph type="subTitle" idx="2"/>
          </p:nvPr>
        </p:nvSpPr>
        <p:spPr>
          <a:xfrm>
            <a:off x="365725" y="3726173"/>
            <a:ext cx="2354326" cy="1154162"/>
          </a:xfrm>
          <a:prstGeom prst="rect">
            <a:avLst/>
          </a:prstGeom>
        </p:spPr>
        <p:txBody>
          <a:bodyPr spcFirstLastPara="1" wrap="square" lIns="0" tIns="0" rIns="0" bIns="0" anchor="t" anchorCtr="0">
            <a:spAutoFit/>
          </a:bodyPr>
          <a:lstStyle/>
          <a:p>
            <a:pPr marL="0" lvl="0" indent="0" algn="l" rtl="0">
              <a:spcBef>
                <a:spcPts val="0"/>
              </a:spcBef>
              <a:spcAft>
                <a:spcPts val="1200"/>
              </a:spcAft>
              <a:buNone/>
            </a:pPr>
            <a:r>
              <a:rPr lang="en-GB" dirty="0">
                <a:latin typeface="Arial" panose="020B0604020202020204" pitchFamily="34" charset="0"/>
                <a:cs typeface="Arial" panose="020B0604020202020204" pitchFamily="34" charset="0"/>
              </a:rPr>
              <a:t>Kimberlee Weatherall </a:t>
            </a:r>
          </a:p>
          <a:p>
            <a:pPr marL="0" lvl="0" indent="0" algn="l" rtl="0">
              <a:spcBef>
                <a:spcPts val="0"/>
              </a:spcBef>
              <a:spcAft>
                <a:spcPts val="1200"/>
              </a:spcAft>
              <a:buNone/>
            </a:pPr>
            <a:r>
              <a:rPr lang="en-GB" dirty="0">
                <a:latin typeface="Arial" panose="020B0604020202020204" pitchFamily="34" charset="0"/>
                <a:cs typeface="Arial" panose="020B0604020202020204" pitchFamily="34" charset="0"/>
              </a:rPr>
              <a:t>The University of Sydney Law School and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ARC Centre of Excellence on Automated Decision-Making and Society</a:t>
            </a:r>
          </a:p>
          <a:p>
            <a:pPr marL="0" lvl="0" indent="0" algn="l" rtl="0">
              <a:spcBef>
                <a:spcPts val="0"/>
              </a:spcBef>
              <a:spcAft>
                <a:spcPts val="1200"/>
              </a:spcAft>
              <a:buNone/>
            </a:pPr>
            <a:r>
              <a:rPr lang="en-GB" dirty="0">
                <a:latin typeface="Arial" panose="020B0604020202020204" pitchFamily="34" charset="0"/>
                <a:cs typeface="Arial" panose="020B0604020202020204" pitchFamily="34" charset="0"/>
              </a:rPr>
              <a:t>21 February 2024</a:t>
            </a:r>
            <a:endParaRPr dirty="0">
              <a:latin typeface="Arial" panose="020B0604020202020204" pitchFamily="34" charset="0"/>
              <a:cs typeface="Arial" panose="020B0604020202020204" pitchFamily="34" charset="0"/>
            </a:endParaRPr>
          </a:p>
        </p:txBody>
      </p:sp>
      <p:grpSp>
        <p:nvGrpSpPr>
          <p:cNvPr id="91" name="Google Shape;91;p12"/>
          <p:cNvGrpSpPr/>
          <p:nvPr/>
        </p:nvGrpSpPr>
        <p:grpSpPr>
          <a:xfrm>
            <a:off x="3689398" y="277348"/>
            <a:ext cx="971421" cy="1288131"/>
            <a:chOff x="3916038" y="107150"/>
            <a:chExt cx="3219825" cy="4269575"/>
          </a:xfrm>
        </p:grpSpPr>
        <p:grpSp>
          <p:nvGrpSpPr>
            <p:cNvPr id="92" name="Google Shape;92;p12"/>
            <p:cNvGrpSpPr/>
            <p:nvPr/>
          </p:nvGrpSpPr>
          <p:grpSpPr>
            <a:xfrm>
              <a:off x="3916038" y="107150"/>
              <a:ext cx="3219825" cy="384900"/>
              <a:chOff x="3897875" y="107150"/>
              <a:chExt cx="3219825" cy="384900"/>
            </a:xfrm>
          </p:grpSpPr>
          <p:sp>
            <p:nvSpPr>
              <p:cNvPr id="93" name="Google Shape;93;p12"/>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2"/>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97" name="Google Shape;97;p12"/>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98" name="Google Shape;98;p12"/>
            <p:cNvGrpSpPr/>
            <p:nvPr/>
          </p:nvGrpSpPr>
          <p:grpSpPr>
            <a:xfrm>
              <a:off x="3916038" y="884085"/>
              <a:ext cx="3219825" cy="384900"/>
              <a:chOff x="3897875" y="107150"/>
              <a:chExt cx="3219825" cy="384900"/>
            </a:xfrm>
          </p:grpSpPr>
          <p:sp>
            <p:nvSpPr>
              <p:cNvPr id="99" name="Google Shape;99;p12"/>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2"/>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2"/>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03" name="Google Shape;103;p12"/>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104" name="Google Shape;104;p12"/>
            <p:cNvGrpSpPr/>
            <p:nvPr/>
          </p:nvGrpSpPr>
          <p:grpSpPr>
            <a:xfrm>
              <a:off x="3916038" y="1661020"/>
              <a:ext cx="3219825" cy="384900"/>
              <a:chOff x="3897875" y="107150"/>
              <a:chExt cx="3219825" cy="384900"/>
            </a:xfrm>
          </p:grpSpPr>
          <p:sp>
            <p:nvSpPr>
              <p:cNvPr id="105" name="Google Shape;105;p12"/>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2"/>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2"/>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09" name="Google Shape;109;p12"/>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110" name="Google Shape;110;p12"/>
            <p:cNvGrpSpPr/>
            <p:nvPr/>
          </p:nvGrpSpPr>
          <p:grpSpPr>
            <a:xfrm>
              <a:off x="3916038" y="2437955"/>
              <a:ext cx="3219825" cy="384900"/>
              <a:chOff x="3897875" y="107150"/>
              <a:chExt cx="3219825" cy="384900"/>
            </a:xfrm>
          </p:grpSpPr>
          <p:sp>
            <p:nvSpPr>
              <p:cNvPr id="111" name="Google Shape;111;p12"/>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2"/>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15" name="Google Shape;115;p12"/>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116" name="Google Shape;116;p12"/>
            <p:cNvGrpSpPr/>
            <p:nvPr/>
          </p:nvGrpSpPr>
          <p:grpSpPr>
            <a:xfrm>
              <a:off x="3916038" y="3214890"/>
              <a:ext cx="3219825" cy="384900"/>
              <a:chOff x="3897875" y="107150"/>
              <a:chExt cx="3219825" cy="384900"/>
            </a:xfrm>
          </p:grpSpPr>
          <p:sp>
            <p:nvSpPr>
              <p:cNvPr id="117" name="Google Shape;117;p12"/>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2"/>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2"/>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21" name="Google Shape;121;p12"/>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122" name="Google Shape;122;p12"/>
            <p:cNvGrpSpPr/>
            <p:nvPr/>
          </p:nvGrpSpPr>
          <p:grpSpPr>
            <a:xfrm>
              <a:off x="3916038" y="3991825"/>
              <a:ext cx="3219825" cy="384900"/>
              <a:chOff x="3897875" y="107150"/>
              <a:chExt cx="3219825" cy="384900"/>
            </a:xfrm>
          </p:grpSpPr>
          <p:sp>
            <p:nvSpPr>
              <p:cNvPr id="123" name="Google Shape;123;p12"/>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2"/>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2"/>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2"/>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27" name="Google Shape;127;p12"/>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grpSp>
        <p:nvGrpSpPr>
          <p:cNvPr id="128" name="Google Shape;128;p12"/>
          <p:cNvGrpSpPr/>
          <p:nvPr/>
        </p:nvGrpSpPr>
        <p:grpSpPr>
          <a:xfrm>
            <a:off x="5293176" y="3607673"/>
            <a:ext cx="971421" cy="1288131"/>
            <a:chOff x="3916038" y="107150"/>
            <a:chExt cx="3219825" cy="4269575"/>
          </a:xfrm>
        </p:grpSpPr>
        <p:grpSp>
          <p:nvGrpSpPr>
            <p:cNvPr id="129" name="Google Shape;129;p12"/>
            <p:cNvGrpSpPr/>
            <p:nvPr/>
          </p:nvGrpSpPr>
          <p:grpSpPr>
            <a:xfrm>
              <a:off x="3916038" y="107150"/>
              <a:ext cx="3219825" cy="384900"/>
              <a:chOff x="3897875" y="107150"/>
              <a:chExt cx="3219825" cy="384900"/>
            </a:xfrm>
          </p:grpSpPr>
          <p:sp>
            <p:nvSpPr>
              <p:cNvPr id="130" name="Google Shape;130;p12"/>
              <p:cNvSpPr/>
              <p:nvPr/>
            </p:nvSpPr>
            <p:spPr>
              <a:xfrm>
                <a:off x="3897875"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2"/>
              <p:cNvSpPr/>
              <p:nvPr/>
            </p:nvSpPr>
            <p:spPr>
              <a:xfrm>
                <a:off x="4606606"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2"/>
              <p:cNvSpPr/>
              <p:nvPr/>
            </p:nvSpPr>
            <p:spPr>
              <a:xfrm>
                <a:off x="5315338"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2"/>
              <p:cNvSpPr/>
              <p:nvPr/>
            </p:nvSpPr>
            <p:spPr>
              <a:xfrm>
                <a:off x="6024069"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34" name="Google Shape;134;p12"/>
              <p:cNvSpPr/>
              <p:nvPr/>
            </p:nvSpPr>
            <p:spPr>
              <a:xfrm>
                <a:off x="6732800"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135" name="Google Shape;135;p12"/>
            <p:cNvGrpSpPr/>
            <p:nvPr/>
          </p:nvGrpSpPr>
          <p:grpSpPr>
            <a:xfrm>
              <a:off x="3916038" y="884085"/>
              <a:ext cx="3219825" cy="384900"/>
              <a:chOff x="3897875" y="107150"/>
              <a:chExt cx="3219825" cy="384900"/>
            </a:xfrm>
          </p:grpSpPr>
          <p:sp>
            <p:nvSpPr>
              <p:cNvPr id="136" name="Google Shape;136;p12"/>
              <p:cNvSpPr/>
              <p:nvPr/>
            </p:nvSpPr>
            <p:spPr>
              <a:xfrm>
                <a:off x="3897875"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2"/>
              <p:cNvSpPr/>
              <p:nvPr/>
            </p:nvSpPr>
            <p:spPr>
              <a:xfrm>
                <a:off x="4606606"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2"/>
              <p:cNvSpPr/>
              <p:nvPr/>
            </p:nvSpPr>
            <p:spPr>
              <a:xfrm>
                <a:off x="5315338"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2"/>
              <p:cNvSpPr/>
              <p:nvPr/>
            </p:nvSpPr>
            <p:spPr>
              <a:xfrm>
                <a:off x="6024069"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40" name="Google Shape;140;p12"/>
              <p:cNvSpPr/>
              <p:nvPr/>
            </p:nvSpPr>
            <p:spPr>
              <a:xfrm>
                <a:off x="6732800"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141" name="Google Shape;141;p12"/>
            <p:cNvGrpSpPr/>
            <p:nvPr/>
          </p:nvGrpSpPr>
          <p:grpSpPr>
            <a:xfrm>
              <a:off x="3916038" y="1661020"/>
              <a:ext cx="3219825" cy="384900"/>
              <a:chOff x="3897875" y="107150"/>
              <a:chExt cx="3219825" cy="384900"/>
            </a:xfrm>
          </p:grpSpPr>
          <p:sp>
            <p:nvSpPr>
              <p:cNvPr id="142" name="Google Shape;142;p12"/>
              <p:cNvSpPr/>
              <p:nvPr/>
            </p:nvSpPr>
            <p:spPr>
              <a:xfrm>
                <a:off x="3897875"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2"/>
              <p:cNvSpPr/>
              <p:nvPr/>
            </p:nvSpPr>
            <p:spPr>
              <a:xfrm>
                <a:off x="4606606"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2"/>
              <p:cNvSpPr/>
              <p:nvPr/>
            </p:nvSpPr>
            <p:spPr>
              <a:xfrm>
                <a:off x="5315338"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2"/>
              <p:cNvSpPr/>
              <p:nvPr/>
            </p:nvSpPr>
            <p:spPr>
              <a:xfrm>
                <a:off x="6024069"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46" name="Google Shape;146;p12"/>
              <p:cNvSpPr/>
              <p:nvPr/>
            </p:nvSpPr>
            <p:spPr>
              <a:xfrm>
                <a:off x="6732800"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147" name="Google Shape;147;p12"/>
            <p:cNvGrpSpPr/>
            <p:nvPr/>
          </p:nvGrpSpPr>
          <p:grpSpPr>
            <a:xfrm>
              <a:off x="3916038" y="2437955"/>
              <a:ext cx="3219825" cy="384900"/>
              <a:chOff x="3897875" y="107150"/>
              <a:chExt cx="3219825" cy="384900"/>
            </a:xfrm>
          </p:grpSpPr>
          <p:sp>
            <p:nvSpPr>
              <p:cNvPr id="148" name="Google Shape;148;p12"/>
              <p:cNvSpPr/>
              <p:nvPr/>
            </p:nvSpPr>
            <p:spPr>
              <a:xfrm>
                <a:off x="3897875"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2"/>
              <p:cNvSpPr/>
              <p:nvPr/>
            </p:nvSpPr>
            <p:spPr>
              <a:xfrm>
                <a:off x="4606606"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2"/>
              <p:cNvSpPr/>
              <p:nvPr/>
            </p:nvSpPr>
            <p:spPr>
              <a:xfrm>
                <a:off x="5315338"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2"/>
              <p:cNvSpPr/>
              <p:nvPr/>
            </p:nvSpPr>
            <p:spPr>
              <a:xfrm>
                <a:off x="6024069"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52" name="Google Shape;152;p12"/>
              <p:cNvSpPr/>
              <p:nvPr/>
            </p:nvSpPr>
            <p:spPr>
              <a:xfrm>
                <a:off x="6732800"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153" name="Google Shape;153;p12"/>
            <p:cNvGrpSpPr/>
            <p:nvPr/>
          </p:nvGrpSpPr>
          <p:grpSpPr>
            <a:xfrm>
              <a:off x="3916038" y="3214890"/>
              <a:ext cx="3219825" cy="384900"/>
              <a:chOff x="3897875" y="107150"/>
              <a:chExt cx="3219825" cy="384900"/>
            </a:xfrm>
          </p:grpSpPr>
          <p:sp>
            <p:nvSpPr>
              <p:cNvPr id="154" name="Google Shape;154;p12"/>
              <p:cNvSpPr/>
              <p:nvPr/>
            </p:nvSpPr>
            <p:spPr>
              <a:xfrm>
                <a:off x="3897875"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2"/>
              <p:cNvSpPr/>
              <p:nvPr/>
            </p:nvSpPr>
            <p:spPr>
              <a:xfrm>
                <a:off x="4606606"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2"/>
              <p:cNvSpPr/>
              <p:nvPr/>
            </p:nvSpPr>
            <p:spPr>
              <a:xfrm>
                <a:off x="5315338"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2"/>
              <p:cNvSpPr/>
              <p:nvPr/>
            </p:nvSpPr>
            <p:spPr>
              <a:xfrm>
                <a:off x="6024069"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58" name="Google Shape;158;p12"/>
              <p:cNvSpPr/>
              <p:nvPr/>
            </p:nvSpPr>
            <p:spPr>
              <a:xfrm>
                <a:off x="6732800"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159" name="Google Shape;159;p12"/>
            <p:cNvGrpSpPr/>
            <p:nvPr/>
          </p:nvGrpSpPr>
          <p:grpSpPr>
            <a:xfrm>
              <a:off x="3916038" y="3991825"/>
              <a:ext cx="3219825" cy="384900"/>
              <a:chOff x="3897875" y="107150"/>
              <a:chExt cx="3219825" cy="384900"/>
            </a:xfrm>
          </p:grpSpPr>
          <p:sp>
            <p:nvSpPr>
              <p:cNvPr id="160" name="Google Shape;160;p12"/>
              <p:cNvSpPr/>
              <p:nvPr/>
            </p:nvSpPr>
            <p:spPr>
              <a:xfrm>
                <a:off x="3897875"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2"/>
              <p:cNvSpPr/>
              <p:nvPr/>
            </p:nvSpPr>
            <p:spPr>
              <a:xfrm>
                <a:off x="4606606"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2"/>
              <p:cNvSpPr/>
              <p:nvPr/>
            </p:nvSpPr>
            <p:spPr>
              <a:xfrm>
                <a:off x="5315338"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2"/>
              <p:cNvSpPr/>
              <p:nvPr/>
            </p:nvSpPr>
            <p:spPr>
              <a:xfrm>
                <a:off x="6024069"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64" name="Google Shape;164;p12"/>
              <p:cNvSpPr/>
              <p:nvPr/>
            </p:nvSpPr>
            <p:spPr>
              <a:xfrm>
                <a:off x="6732800" y="107150"/>
                <a:ext cx="384900" cy="384900"/>
              </a:xfrm>
              <a:prstGeom prst="mathPlus">
                <a:avLst>
                  <a:gd name="adj1" fmla="val 2352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477"/>
        <p:cNvGrpSpPr/>
        <p:nvPr/>
      </p:nvGrpSpPr>
      <p:grpSpPr>
        <a:xfrm>
          <a:off x="0" y="0"/>
          <a:ext cx="0" cy="0"/>
          <a:chOff x="0" y="0"/>
          <a:chExt cx="0" cy="0"/>
        </a:xfrm>
      </p:grpSpPr>
      <p:sp>
        <p:nvSpPr>
          <p:cNvPr id="478" name="Google Shape;478;p17"/>
          <p:cNvSpPr txBox="1">
            <a:spLocks noGrp="1"/>
          </p:cNvSpPr>
          <p:nvPr>
            <p:ph type="body" idx="1"/>
          </p:nvPr>
        </p:nvSpPr>
        <p:spPr>
          <a:xfrm>
            <a:off x="3592286" y="929054"/>
            <a:ext cx="5189497" cy="3447098"/>
          </a:xfrm>
          <a:prstGeom prst="rect">
            <a:avLst/>
          </a:prstGeom>
        </p:spPr>
        <p:txBody>
          <a:bodyPr spcFirstLastPara="1" wrap="square" lIns="0" tIns="0" rIns="0" bIns="0" anchor="t" anchorCtr="0">
            <a:spAutoFit/>
          </a:bodyPr>
          <a:lstStyle/>
          <a:p>
            <a:pPr marL="0" indent="0">
              <a:buNone/>
            </a:pPr>
            <a:r>
              <a:rPr lang="en-AU" sz="1400" dirty="0">
                <a:latin typeface="+mn-lt"/>
              </a:rPr>
              <a:t>Google’s scanning of books for the Google Book project was fair use:</a:t>
            </a:r>
          </a:p>
          <a:p>
            <a:pPr marL="285750" indent="-285750">
              <a:buFont typeface="Arial" panose="020B0604020202020204" pitchFamily="34" charset="0"/>
              <a:buChar char="•"/>
            </a:pPr>
            <a:r>
              <a:rPr lang="en-AU" sz="1400" dirty="0">
                <a:solidFill>
                  <a:schemeClr val="bg2"/>
                </a:solidFill>
                <a:latin typeface="+mn-lt"/>
              </a:rPr>
              <a:t>The purpose and character of the use was </a:t>
            </a:r>
            <a:r>
              <a:rPr lang="en-AU" sz="1400" b="1" dirty="0">
                <a:solidFill>
                  <a:schemeClr val="bg2"/>
                </a:solidFill>
                <a:latin typeface="+mn-lt"/>
              </a:rPr>
              <a:t>transformative: </a:t>
            </a:r>
            <a:r>
              <a:rPr lang="en-AU" sz="1400" dirty="0">
                <a:solidFill>
                  <a:schemeClr val="bg2"/>
                </a:solidFill>
                <a:latin typeface="+mn-lt"/>
              </a:rPr>
              <a:t>to make information available about the books, and allow the searcher to identify books containing information of interest;</a:t>
            </a:r>
          </a:p>
          <a:p>
            <a:pPr marL="285750" indent="-285750">
              <a:buFont typeface="Arial" panose="020B0604020202020204" pitchFamily="34" charset="0"/>
              <a:buChar char="•"/>
            </a:pPr>
            <a:r>
              <a:rPr lang="en-AU" sz="1400" dirty="0">
                <a:solidFill>
                  <a:schemeClr val="bg2"/>
                </a:solidFill>
                <a:latin typeface="+mn-lt"/>
              </a:rPr>
              <a:t>The nature of the work: core to copyright, but not determinative, because Google’s use was providing information about the original work, not substituting for its use</a:t>
            </a:r>
          </a:p>
          <a:p>
            <a:pPr marL="285750" indent="-285750">
              <a:buFont typeface="Arial" panose="020B0604020202020204" pitchFamily="34" charset="0"/>
              <a:buChar char="•"/>
            </a:pPr>
            <a:r>
              <a:rPr lang="en-AU" sz="1400" dirty="0">
                <a:solidFill>
                  <a:schemeClr val="bg2"/>
                </a:solidFill>
                <a:latin typeface="+mn-lt"/>
              </a:rPr>
              <a:t>The amount/substantiality: whole books were copied but that was necessary to enable search; whole copies were not made available to the public (and active steps were taken to prevent the public reconstructing whole copies)</a:t>
            </a:r>
          </a:p>
          <a:p>
            <a:pPr marL="285750" indent="-285750">
              <a:buFont typeface="Arial" panose="020B0604020202020204" pitchFamily="34" charset="0"/>
              <a:buChar char="•"/>
            </a:pPr>
            <a:r>
              <a:rPr lang="en-AU" sz="1400" dirty="0">
                <a:solidFill>
                  <a:schemeClr val="bg2"/>
                </a:solidFill>
                <a:latin typeface="+mn-lt"/>
              </a:rPr>
              <a:t>The effect of the use upon the potential market for, or value of the copyrighted work: Google’s use was not substituting for the books; no significant threat of harm to copyright owners’ markets.</a:t>
            </a:r>
            <a:endParaRPr lang="en-US" sz="1400" dirty="0">
              <a:solidFill>
                <a:schemeClr val="bg2"/>
              </a:solidFill>
              <a:latin typeface="+mn-lt"/>
            </a:endParaRPr>
          </a:p>
        </p:txBody>
      </p:sp>
      <p:sp>
        <p:nvSpPr>
          <p:cNvPr id="519" name="Google Shape;519;p17"/>
          <p:cNvSpPr txBox="1">
            <a:spLocks noGrp="1"/>
          </p:cNvSpPr>
          <p:nvPr>
            <p:ph type="sldNum" idx="12"/>
          </p:nvPr>
        </p:nvSpPr>
        <p:spPr>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GB"/>
              <a:t>10</a:t>
            </a:fld>
            <a:endParaRPr/>
          </a:p>
        </p:txBody>
      </p:sp>
      <p:sp>
        <p:nvSpPr>
          <p:cNvPr id="517" name="Google Shape;517;p17"/>
          <p:cNvSpPr txBox="1">
            <a:spLocks noGrp="1"/>
          </p:cNvSpPr>
          <p:nvPr>
            <p:ph type="title"/>
          </p:nvPr>
        </p:nvSpPr>
        <p:spPr>
          <a:xfrm>
            <a:off x="503755" y="986050"/>
            <a:ext cx="2733967" cy="1231106"/>
          </a:xfrm>
          <a:prstGeom prst="rect">
            <a:avLst/>
          </a:prstGeom>
        </p:spPr>
        <p:txBody>
          <a:bodyPr spcFirstLastPara="1" wrap="square" lIns="0" tIns="0" rIns="0" bIns="0" anchor="t" anchorCtr="0">
            <a:spAutoFit/>
          </a:bodyPr>
          <a:lstStyle/>
          <a:p>
            <a:pPr marL="0" lvl="0" indent="0" algn="l" rtl="0">
              <a:lnSpc>
                <a:spcPct val="80000"/>
              </a:lnSpc>
              <a:spcBef>
                <a:spcPts val="0"/>
              </a:spcBef>
              <a:spcAft>
                <a:spcPts val="0"/>
              </a:spcAft>
              <a:buNone/>
            </a:pPr>
            <a:r>
              <a:rPr lang="en-US" b="1" i="1" dirty="0"/>
              <a:t>Authors Guild v. Google, Inc</a:t>
            </a:r>
            <a:r>
              <a:rPr lang="en-US" b="1" dirty="0"/>
              <a:t>. 721 F.3d 132 (2d. Cir. 2015)</a:t>
            </a:r>
            <a:endParaRPr b="0" dirty="0">
              <a:latin typeface="Barlow ExtraBold" panose="00000900000000000000" pitchFamily="2" charset="0"/>
              <a:ea typeface="Montserrat ExtraBold"/>
              <a:cs typeface="Montserrat ExtraBold"/>
              <a:sym typeface="Montserrat ExtraBold"/>
            </a:endParaRPr>
          </a:p>
        </p:txBody>
      </p:sp>
      <p:grpSp>
        <p:nvGrpSpPr>
          <p:cNvPr id="480" name="Google Shape;480;p17"/>
          <p:cNvGrpSpPr/>
          <p:nvPr/>
        </p:nvGrpSpPr>
        <p:grpSpPr>
          <a:xfrm>
            <a:off x="8502035" y="-4"/>
            <a:ext cx="641711" cy="850926"/>
            <a:chOff x="3916038" y="107150"/>
            <a:chExt cx="3219825" cy="4269575"/>
          </a:xfrm>
        </p:grpSpPr>
        <p:grpSp>
          <p:nvGrpSpPr>
            <p:cNvPr id="481" name="Google Shape;481;p17"/>
            <p:cNvGrpSpPr/>
            <p:nvPr/>
          </p:nvGrpSpPr>
          <p:grpSpPr>
            <a:xfrm>
              <a:off x="3916038" y="107150"/>
              <a:ext cx="3219825" cy="384900"/>
              <a:chOff x="3897875" y="107150"/>
              <a:chExt cx="3219825" cy="384900"/>
            </a:xfrm>
          </p:grpSpPr>
          <p:sp>
            <p:nvSpPr>
              <p:cNvPr id="482" name="Google Shape;482;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86" name="Google Shape;486;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87" name="Google Shape;487;p17"/>
            <p:cNvGrpSpPr/>
            <p:nvPr/>
          </p:nvGrpSpPr>
          <p:grpSpPr>
            <a:xfrm>
              <a:off x="3916038" y="884085"/>
              <a:ext cx="3219825" cy="384900"/>
              <a:chOff x="3897875" y="107150"/>
              <a:chExt cx="3219825" cy="384900"/>
            </a:xfrm>
          </p:grpSpPr>
          <p:sp>
            <p:nvSpPr>
              <p:cNvPr id="488" name="Google Shape;488;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92" name="Google Shape;492;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93" name="Google Shape;493;p17"/>
            <p:cNvGrpSpPr/>
            <p:nvPr/>
          </p:nvGrpSpPr>
          <p:grpSpPr>
            <a:xfrm>
              <a:off x="3916038" y="1661020"/>
              <a:ext cx="3219825" cy="384900"/>
              <a:chOff x="3897875" y="107150"/>
              <a:chExt cx="3219825" cy="384900"/>
            </a:xfrm>
          </p:grpSpPr>
          <p:sp>
            <p:nvSpPr>
              <p:cNvPr id="494" name="Google Shape;494;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98" name="Google Shape;498;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99" name="Google Shape;499;p17"/>
            <p:cNvGrpSpPr/>
            <p:nvPr/>
          </p:nvGrpSpPr>
          <p:grpSpPr>
            <a:xfrm>
              <a:off x="3916038" y="2437955"/>
              <a:ext cx="3219825" cy="384900"/>
              <a:chOff x="3897875" y="107150"/>
              <a:chExt cx="3219825" cy="384900"/>
            </a:xfrm>
          </p:grpSpPr>
          <p:sp>
            <p:nvSpPr>
              <p:cNvPr id="500" name="Google Shape;500;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504" name="Google Shape;504;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505" name="Google Shape;505;p17"/>
            <p:cNvGrpSpPr/>
            <p:nvPr/>
          </p:nvGrpSpPr>
          <p:grpSpPr>
            <a:xfrm>
              <a:off x="3916038" y="3214890"/>
              <a:ext cx="3219825" cy="384900"/>
              <a:chOff x="3897875" y="107150"/>
              <a:chExt cx="3219825" cy="384900"/>
            </a:xfrm>
          </p:grpSpPr>
          <p:sp>
            <p:nvSpPr>
              <p:cNvPr id="506" name="Google Shape;506;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510" name="Google Shape;510;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511" name="Google Shape;511;p17"/>
            <p:cNvGrpSpPr/>
            <p:nvPr/>
          </p:nvGrpSpPr>
          <p:grpSpPr>
            <a:xfrm>
              <a:off x="3916038" y="3991825"/>
              <a:ext cx="3219825" cy="384900"/>
              <a:chOff x="3897875" y="107150"/>
              <a:chExt cx="3219825" cy="384900"/>
            </a:xfrm>
          </p:grpSpPr>
          <p:sp>
            <p:nvSpPr>
              <p:cNvPr id="512" name="Google Shape;512;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516" name="Google Shape;516;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spTree>
    <p:extLst>
      <p:ext uri="{BB962C8B-B14F-4D97-AF65-F5344CB8AC3E}">
        <p14:creationId xmlns:p14="http://schemas.microsoft.com/office/powerpoint/2010/main" val="2137496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348"/>
        <p:cNvGrpSpPr/>
        <p:nvPr/>
      </p:nvGrpSpPr>
      <p:grpSpPr>
        <a:xfrm>
          <a:off x="0" y="0"/>
          <a:ext cx="0" cy="0"/>
          <a:chOff x="0" y="0"/>
          <a:chExt cx="0" cy="0"/>
        </a:xfrm>
      </p:grpSpPr>
      <p:sp>
        <p:nvSpPr>
          <p:cNvPr id="350" name="Google Shape;350;p15"/>
          <p:cNvSpPr txBox="1">
            <a:spLocks noGrp="1"/>
          </p:cNvSpPr>
          <p:nvPr>
            <p:ph type="body" idx="1"/>
          </p:nvPr>
        </p:nvSpPr>
        <p:spPr>
          <a:xfrm>
            <a:off x="438440" y="971879"/>
            <a:ext cx="3853641" cy="4062651"/>
          </a:xfrm>
          <a:prstGeom prst="rect">
            <a:avLst/>
          </a:prstGeom>
        </p:spPr>
        <p:txBody>
          <a:bodyPr spcFirstLastPara="1" wrap="square" lIns="0" tIns="0" rIns="0" bIns="0" anchor="t" anchorCtr="0">
            <a:spAutoFit/>
          </a:bodyPr>
          <a:lstStyle/>
          <a:p>
            <a:pPr algn="l"/>
            <a:r>
              <a:rPr lang="en-AU" sz="1200" b="1" dirty="0">
                <a:latin typeface="+mn-lt"/>
              </a:rPr>
              <a:t>Definition: s 10</a:t>
            </a:r>
          </a:p>
          <a:p>
            <a:pPr algn="l"/>
            <a:endParaRPr lang="en-AU" sz="1200" b="1" dirty="0">
              <a:latin typeface="+mn-lt"/>
            </a:endParaRPr>
          </a:p>
          <a:p>
            <a:pPr algn="l"/>
            <a:r>
              <a:rPr lang="en-AU" sz="1200" dirty="0">
                <a:latin typeface="+mn-lt"/>
              </a:rPr>
              <a:t>“Electronic rights management information” (s 10): </a:t>
            </a:r>
            <a:r>
              <a:rPr lang="en-AU" sz="1200" b="0" i="0" dirty="0">
                <a:solidFill>
                  <a:srgbClr val="000000"/>
                </a:solidFill>
                <a:effectLst/>
                <a:latin typeface="+mn-lt"/>
              </a:rPr>
              <a:t>in relation to a work or other subject-matter, means information that:</a:t>
            </a:r>
          </a:p>
          <a:p>
            <a:pPr algn="l"/>
            <a:r>
              <a:rPr lang="en-AU" sz="1200" b="0" i="0" dirty="0">
                <a:solidFill>
                  <a:srgbClr val="000000"/>
                </a:solidFill>
                <a:effectLst/>
                <a:latin typeface="+mn-lt"/>
              </a:rPr>
              <a:t>(a)  is electronic; and</a:t>
            </a:r>
          </a:p>
          <a:p>
            <a:pPr algn="l"/>
            <a:r>
              <a:rPr lang="en-AU" sz="1200" b="0" i="0" dirty="0">
                <a:solidFill>
                  <a:srgbClr val="000000"/>
                </a:solidFill>
                <a:effectLst/>
                <a:latin typeface="+mn-lt"/>
              </a:rPr>
              <a:t>(b)  either:</a:t>
            </a:r>
          </a:p>
          <a:p>
            <a:pPr marL="536575" indent="-176213" algn="l"/>
            <a:r>
              <a:rPr lang="en-AU" sz="1200" b="0" i="0" dirty="0">
                <a:solidFill>
                  <a:srgbClr val="000000"/>
                </a:solidFill>
                <a:effectLst/>
                <a:latin typeface="+mn-lt"/>
              </a:rPr>
              <a:t> (</a:t>
            </a:r>
            <a:r>
              <a:rPr lang="en-AU" sz="1200" b="0" i="0" dirty="0" err="1">
                <a:solidFill>
                  <a:srgbClr val="000000"/>
                </a:solidFill>
                <a:effectLst/>
                <a:latin typeface="+mn-lt"/>
              </a:rPr>
              <a:t>i</a:t>
            </a:r>
            <a:r>
              <a:rPr lang="en-AU" sz="1200" b="0" i="0" dirty="0">
                <a:solidFill>
                  <a:srgbClr val="000000"/>
                </a:solidFill>
                <a:effectLst/>
                <a:latin typeface="+mn-lt"/>
              </a:rPr>
              <a:t>)  is or was attached to, or is or was embodied in, a copy of the work or subject-matter; or</a:t>
            </a:r>
          </a:p>
          <a:p>
            <a:pPr marL="536575" indent="-176213" algn="l"/>
            <a:r>
              <a:rPr lang="en-AU" sz="1200" b="0" i="0" dirty="0">
                <a:solidFill>
                  <a:srgbClr val="000000"/>
                </a:solidFill>
                <a:effectLst/>
                <a:latin typeface="+mn-lt"/>
              </a:rPr>
              <a:t>(ii)  appears or appeared in connection with a communication, or the making available, of the work or subject-matter; and</a:t>
            </a:r>
          </a:p>
          <a:p>
            <a:pPr algn="l"/>
            <a:r>
              <a:rPr lang="en-AU" sz="1200" b="0" i="0" dirty="0">
                <a:solidFill>
                  <a:srgbClr val="000000"/>
                </a:solidFill>
                <a:effectLst/>
                <a:latin typeface="+mn-lt"/>
              </a:rPr>
              <a:t>(c)  either:</a:t>
            </a:r>
          </a:p>
          <a:p>
            <a:pPr marL="536575" indent="-176213" algn="l"/>
            <a:r>
              <a:rPr lang="en-AU" sz="1200" b="0" i="0" dirty="0">
                <a:solidFill>
                  <a:srgbClr val="000000"/>
                </a:solidFill>
                <a:effectLst/>
                <a:latin typeface="+mn-lt"/>
              </a:rPr>
              <a:t>(</a:t>
            </a:r>
            <a:r>
              <a:rPr lang="en-AU" sz="1200" b="0" i="0" dirty="0" err="1">
                <a:solidFill>
                  <a:srgbClr val="000000"/>
                </a:solidFill>
                <a:effectLst/>
                <a:latin typeface="+mn-lt"/>
              </a:rPr>
              <a:t>i</a:t>
            </a:r>
            <a:r>
              <a:rPr lang="en-AU" sz="1200" b="0" i="0" dirty="0">
                <a:solidFill>
                  <a:srgbClr val="000000"/>
                </a:solidFill>
                <a:effectLst/>
                <a:latin typeface="+mn-lt"/>
              </a:rPr>
              <a:t>)  identifies the work or subject-matter, and its author or copyright owner (including such information represented as numbers or codes); or</a:t>
            </a:r>
          </a:p>
          <a:p>
            <a:pPr marL="536575" indent="-176213" algn="l"/>
            <a:r>
              <a:rPr lang="en-AU" sz="1200" b="0" i="0" dirty="0">
                <a:solidFill>
                  <a:srgbClr val="000000"/>
                </a:solidFill>
                <a:effectLst/>
                <a:latin typeface="+mn-lt"/>
              </a:rPr>
              <a:t>(ii)  identifies or indicates some or all of the terms and conditions on which the work or subject-matter may be used, or indicates that the use of the work or subject-matter is subject to terms or conditions (including such information represented as numbers or codes).</a:t>
            </a:r>
          </a:p>
        </p:txBody>
      </p:sp>
      <p:sp>
        <p:nvSpPr>
          <p:cNvPr id="349" name="Google Shape;349;p15"/>
          <p:cNvSpPr txBox="1">
            <a:spLocks noGrp="1"/>
          </p:cNvSpPr>
          <p:nvPr>
            <p:ph type="body" idx="2"/>
          </p:nvPr>
        </p:nvSpPr>
        <p:spPr>
          <a:xfrm>
            <a:off x="4786604" y="971867"/>
            <a:ext cx="4074642" cy="3877985"/>
          </a:xfrm>
          <a:prstGeom prst="rect">
            <a:avLst/>
          </a:prstGeom>
        </p:spPr>
        <p:txBody>
          <a:bodyPr spcFirstLastPara="1" wrap="square" lIns="0" tIns="0" rIns="0" bIns="0" anchor="t" anchorCtr="0">
            <a:spAutoFit/>
          </a:bodyPr>
          <a:lstStyle/>
          <a:p>
            <a:pPr marL="0" indent="0" algn="l">
              <a:buNone/>
            </a:pPr>
            <a:r>
              <a:rPr lang="en-AU" sz="1200" b="1" i="0" dirty="0">
                <a:solidFill>
                  <a:srgbClr val="000000"/>
                </a:solidFill>
                <a:effectLst/>
                <a:latin typeface="+mn-lt"/>
              </a:rPr>
              <a:t>Prohibition: s 116B</a:t>
            </a:r>
          </a:p>
          <a:p>
            <a:pPr marL="0" indent="0" algn="l">
              <a:buNone/>
            </a:pPr>
            <a:endParaRPr lang="en-AU" sz="1200" b="1" i="0" dirty="0">
              <a:solidFill>
                <a:srgbClr val="000000"/>
              </a:solidFill>
              <a:effectLst/>
              <a:latin typeface="+mn-lt"/>
            </a:endParaRPr>
          </a:p>
          <a:p>
            <a:pPr marL="0" indent="0" algn="l">
              <a:buNone/>
            </a:pPr>
            <a:r>
              <a:rPr lang="en-AU" sz="1200" b="0" i="0" dirty="0">
                <a:solidFill>
                  <a:srgbClr val="000000"/>
                </a:solidFill>
                <a:effectLst/>
                <a:latin typeface="+mn-lt"/>
              </a:rPr>
              <a:t>(1)  This section applies if:</a:t>
            </a:r>
          </a:p>
          <a:p>
            <a:pPr marL="165100" indent="0" algn="l">
              <a:buNone/>
            </a:pPr>
            <a:r>
              <a:rPr lang="en-AU" sz="1200" b="0" i="0" dirty="0">
                <a:solidFill>
                  <a:srgbClr val="000000"/>
                </a:solidFill>
                <a:effectLst/>
                <a:latin typeface="+mn-lt"/>
              </a:rPr>
              <a:t>(a)  either:</a:t>
            </a:r>
          </a:p>
          <a:p>
            <a:pPr marL="406400" indent="0" algn="l">
              <a:buNone/>
            </a:pPr>
            <a:r>
              <a:rPr lang="en-AU" sz="1200" b="0" i="0" dirty="0">
                <a:solidFill>
                  <a:srgbClr val="000000"/>
                </a:solidFill>
                <a:effectLst/>
                <a:latin typeface="+mn-lt"/>
              </a:rPr>
              <a:t>(</a:t>
            </a:r>
            <a:r>
              <a:rPr lang="en-AU" sz="1200" b="0" i="0" dirty="0" err="1">
                <a:solidFill>
                  <a:srgbClr val="000000"/>
                </a:solidFill>
                <a:effectLst/>
                <a:latin typeface="+mn-lt"/>
              </a:rPr>
              <a:t>i</a:t>
            </a:r>
            <a:r>
              <a:rPr lang="en-AU" sz="1200" b="0" i="0" dirty="0">
                <a:solidFill>
                  <a:srgbClr val="000000"/>
                </a:solidFill>
                <a:effectLst/>
                <a:latin typeface="+mn-lt"/>
              </a:rPr>
              <a:t>)  a person </a:t>
            </a:r>
            <a:r>
              <a:rPr lang="en-AU" sz="1200" b="0" i="0" dirty="0">
                <a:solidFill>
                  <a:schemeClr val="accent4"/>
                </a:solidFill>
                <a:effectLst/>
                <a:latin typeface="+mn-lt"/>
              </a:rPr>
              <a:t>removes, from a copy of a work </a:t>
            </a:r>
            <a:r>
              <a:rPr lang="en-AU" sz="1200" b="0" i="0" dirty="0">
                <a:solidFill>
                  <a:srgbClr val="000000"/>
                </a:solidFill>
                <a:effectLst/>
                <a:latin typeface="+mn-lt"/>
              </a:rPr>
              <a:t>or other subject-matter in which copyright subsists, </a:t>
            </a:r>
            <a:r>
              <a:rPr lang="en-AU" sz="1200" b="0" i="0" dirty="0">
                <a:solidFill>
                  <a:schemeClr val="accent4"/>
                </a:solidFill>
                <a:effectLst/>
                <a:latin typeface="+mn-lt"/>
              </a:rPr>
              <a:t>any electronic rights management information </a:t>
            </a:r>
            <a:r>
              <a:rPr lang="en-AU" sz="1200" b="0" i="0" dirty="0">
                <a:solidFill>
                  <a:srgbClr val="000000"/>
                </a:solidFill>
                <a:effectLst/>
                <a:latin typeface="+mn-lt"/>
              </a:rPr>
              <a:t>that relates to the work or other subject-matter; … and</a:t>
            </a:r>
          </a:p>
          <a:p>
            <a:pPr marL="406400" indent="-241300" algn="l">
              <a:buNone/>
            </a:pPr>
            <a:r>
              <a:rPr lang="en-AU" sz="1200" b="0" i="0" dirty="0">
                <a:solidFill>
                  <a:srgbClr val="000000"/>
                </a:solidFill>
                <a:effectLst/>
                <a:latin typeface="+mn-lt"/>
              </a:rPr>
              <a:t>(b)  the person </a:t>
            </a:r>
            <a:r>
              <a:rPr lang="en-AU" sz="1200" b="0" i="0" dirty="0">
                <a:solidFill>
                  <a:schemeClr val="accent4"/>
                </a:solidFill>
                <a:effectLst/>
                <a:latin typeface="+mn-lt"/>
              </a:rPr>
              <a:t>does so without the permission </a:t>
            </a:r>
            <a:r>
              <a:rPr lang="en-AU" sz="1200" b="0" i="0" dirty="0">
                <a:solidFill>
                  <a:srgbClr val="000000"/>
                </a:solidFill>
                <a:effectLst/>
                <a:latin typeface="+mn-lt"/>
              </a:rPr>
              <a:t>of the owner or exclusive licensee of the copyright; and</a:t>
            </a:r>
          </a:p>
          <a:p>
            <a:pPr marL="406400" indent="-241300" algn="l">
              <a:buNone/>
            </a:pPr>
            <a:r>
              <a:rPr lang="en-AU" sz="1200" b="0" i="0" dirty="0">
                <a:solidFill>
                  <a:srgbClr val="000000"/>
                </a:solidFill>
                <a:effectLst/>
                <a:latin typeface="+mn-lt"/>
              </a:rPr>
              <a:t>(c)  the person </a:t>
            </a:r>
            <a:r>
              <a:rPr lang="en-AU" sz="1200" b="0" i="0" dirty="0">
                <a:solidFill>
                  <a:schemeClr val="accent4"/>
                </a:solidFill>
                <a:effectLst/>
                <a:latin typeface="+mn-lt"/>
              </a:rPr>
              <a:t>knew, or ought reasonably to have known, that the removal or alteration would induce, enable, facilitate or conceal an infringement </a:t>
            </a:r>
            <a:r>
              <a:rPr lang="en-AU" sz="1200" b="0" i="0" dirty="0">
                <a:solidFill>
                  <a:srgbClr val="000000"/>
                </a:solidFill>
                <a:effectLst/>
                <a:latin typeface="+mn-lt"/>
              </a:rPr>
              <a:t>of the copyright in the work or other subject-matter.</a:t>
            </a:r>
          </a:p>
          <a:p>
            <a:pPr marL="268288" indent="-261938" algn="l">
              <a:buNone/>
            </a:pPr>
            <a:r>
              <a:rPr lang="en-AU" sz="1200" b="0" i="0" dirty="0">
                <a:solidFill>
                  <a:srgbClr val="000000"/>
                </a:solidFill>
                <a:effectLst/>
                <a:latin typeface="+mn-lt"/>
              </a:rPr>
              <a:t>(2)  If this section applies, the owner or exclusive licensee of the copyright may bring an action against the person.</a:t>
            </a:r>
          </a:p>
          <a:p>
            <a:pPr marL="268288" indent="-261938" algn="l">
              <a:buNone/>
            </a:pPr>
            <a:r>
              <a:rPr lang="en-AU" sz="1200" b="0" i="0" dirty="0">
                <a:solidFill>
                  <a:srgbClr val="000000"/>
                </a:solidFill>
                <a:effectLst/>
                <a:latin typeface="+mn-lt"/>
              </a:rPr>
              <a:t>(3)  In an action under subsection (2), it must be presumed that the defendant knew, or ought reasonably to have known, that the removal or alteration to which the action relates would have the effect referred to in paragraph (1)(c) unless the defendant proves otherwise.</a:t>
            </a:r>
          </a:p>
        </p:txBody>
      </p:sp>
      <p:sp>
        <p:nvSpPr>
          <p:cNvPr id="390" name="Google Shape;390;p15"/>
          <p:cNvSpPr txBox="1">
            <a:spLocks noGrp="1"/>
          </p:cNvSpPr>
          <p:nvPr>
            <p:ph type="sldNum" idx="12"/>
          </p:nvPr>
        </p:nvSpPr>
        <p:spPr>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GB"/>
              <a:t>11</a:t>
            </a:fld>
            <a:endParaRPr/>
          </a:p>
        </p:txBody>
      </p:sp>
      <p:sp>
        <p:nvSpPr>
          <p:cNvPr id="352" name="Google Shape;352;p15"/>
          <p:cNvSpPr txBox="1">
            <a:spLocks noGrp="1"/>
          </p:cNvSpPr>
          <p:nvPr>
            <p:ph type="title"/>
          </p:nvPr>
        </p:nvSpPr>
        <p:spPr>
          <a:xfrm>
            <a:off x="578400" y="521225"/>
            <a:ext cx="7987200" cy="196977"/>
          </a:xfrm>
          <a:prstGeom prst="rect">
            <a:avLst/>
          </a:prstGeom>
        </p:spPr>
        <p:txBody>
          <a:bodyPr spcFirstLastPara="1" wrap="square" lIns="0" tIns="0" rIns="0" bIns="0" anchor="t" anchorCtr="0">
            <a:spAutoFit/>
          </a:bodyPr>
          <a:lstStyle/>
          <a:p>
            <a:pPr marL="0" lvl="0" indent="0" algn="l" rtl="0">
              <a:lnSpc>
                <a:spcPct val="80000"/>
              </a:lnSpc>
              <a:spcBef>
                <a:spcPts val="0"/>
              </a:spcBef>
              <a:spcAft>
                <a:spcPts val="0"/>
              </a:spcAft>
              <a:buNone/>
            </a:pPr>
            <a:r>
              <a:rPr lang="en-GB" sz="1600" dirty="0"/>
              <a:t>Removal of electronic rights management information under s 116B?</a:t>
            </a:r>
            <a:endParaRPr dirty="0"/>
          </a:p>
        </p:txBody>
      </p:sp>
      <p:grpSp>
        <p:nvGrpSpPr>
          <p:cNvPr id="353" name="Google Shape;353;p15"/>
          <p:cNvGrpSpPr/>
          <p:nvPr/>
        </p:nvGrpSpPr>
        <p:grpSpPr>
          <a:xfrm>
            <a:off x="8502035" y="-4"/>
            <a:ext cx="641711" cy="850926"/>
            <a:chOff x="3916038" y="107150"/>
            <a:chExt cx="3219825" cy="4269575"/>
          </a:xfrm>
        </p:grpSpPr>
        <p:grpSp>
          <p:nvGrpSpPr>
            <p:cNvPr id="354" name="Google Shape;354;p15"/>
            <p:cNvGrpSpPr/>
            <p:nvPr/>
          </p:nvGrpSpPr>
          <p:grpSpPr>
            <a:xfrm>
              <a:off x="3916038" y="107150"/>
              <a:ext cx="3219825" cy="384900"/>
              <a:chOff x="3897875" y="107150"/>
              <a:chExt cx="3219825" cy="384900"/>
            </a:xfrm>
          </p:grpSpPr>
          <p:sp>
            <p:nvSpPr>
              <p:cNvPr id="355" name="Google Shape;355;p15"/>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5"/>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359" name="Google Shape;359;p15"/>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360" name="Google Shape;360;p15"/>
            <p:cNvGrpSpPr/>
            <p:nvPr/>
          </p:nvGrpSpPr>
          <p:grpSpPr>
            <a:xfrm>
              <a:off x="3916038" y="884085"/>
              <a:ext cx="3219825" cy="384900"/>
              <a:chOff x="3897875" y="107150"/>
              <a:chExt cx="3219825" cy="384900"/>
            </a:xfrm>
          </p:grpSpPr>
          <p:sp>
            <p:nvSpPr>
              <p:cNvPr id="361" name="Google Shape;361;p15"/>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5"/>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365" name="Google Shape;365;p15"/>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366" name="Google Shape;366;p15"/>
            <p:cNvGrpSpPr/>
            <p:nvPr/>
          </p:nvGrpSpPr>
          <p:grpSpPr>
            <a:xfrm>
              <a:off x="3916038" y="1661020"/>
              <a:ext cx="3219825" cy="384900"/>
              <a:chOff x="3897875" y="107150"/>
              <a:chExt cx="3219825" cy="384900"/>
            </a:xfrm>
          </p:grpSpPr>
          <p:sp>
            <p:nvSpPr>
              <p:cNvPr id="367" name="Google Shape;367;p15"/>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371" name="Google Shape;371;p15"/>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372" name="Google Shape;372;p15"/>
            <p:cNvGrpSpPr/>
            <p:nvPr/>
          </p:nvGrpSpPr>
          <p:grpSpPr>
            <a:xfrm>
              <a:off x="3916038" y="2437955"/>
              <a:ext cx="3219825" cy="384900"/>
              <a:chOff x="3897875" y="107150"/>
              <a:chExt cx="3219825" cy="384900"/>
            </a:xfrm>
          </p:grpSpPr>
          <p:sp>
            <p:nvSpPr>
              <p:cNvPr id="373" name="Google Shape;373;p15"/>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377" name="Google Shape;377;p15"/>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378" name="Google Shape;378;p15"/>
            <p:cNvGrpSpPr/>
            <p:nvPr/>
          </p:nvGrpSpPr>
          <p:grpSpPr>
            <a:xfrm>
              <a:off x="3916038" y="3214890"/>
              <a:ext cx="3219825" cy="384900"/>
              <a:chOff x="3897875" y="107150"/>
              <a:chExt cx="3219825" cy="384900"/>
            </a:xfrm>
          </p:grpSpPr>
          <p:sp>
            <p:nvSpPr>
              <p:cNvPr id="379" name="Google Shape;379;p15"/>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383" name="Google Shape;383;p15"/>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384" name="Google Shape;384;p15"/>
            <p:cNvGrpSpPr/>
            <p:nvPr/>
          </p:nvGrpSpPr>
          <p:grpSpPr>
            <a:xfrm>
              <a:off x="3916038" y="3991825"/>
              <a:ext cx="3219825" cy="384900"/>
              <a:chOff x="3897875" y="107150"/>
              <a:chExt cx="3219825" cy="384900"/>
            </a:xfrm>
          </p:grpSpPr>
          <p:sp>
            <p:nvSpPr>
              <p:cNvPr id="385" name="Google Shape;385;p15"/>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5"/>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5"/>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389" name="Google Shape;389;p15"/>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65B5C54-9C71-BBDB-854B-89E6DC2BEE04}"/>
              </a:ext>
            </a:extLst>
          </p:cNvPr>
          <p:cNvSpPr/>
          <p:nvPr/>
        </p:nvSpPr>
        <p:spPr>
          <a:xfrm>
            <a:off x="206749" y="927945"/>
            <a:ext cx="1910080" cy="229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a:solidFill>
                  <a:schemeClr val="bg1"/>
                </a:solidFill>
                <a:latin typeface="+mj-lt"/>
              </a:rPr>
              <a:t>PRE-TRAINING</a:t>
            </a:r>
          </a:p>
          <a:p>
            <a:pPr algn="ctr"/>
            <a:endParaRPr lang="en-AU" b="1">
              <a:solidFill>
                <a:schemeClr val="bg1"/>
              </a:solidFill>
            </a:endParaRPr>
          </a:p>
          <a:p>
            <a:pPr algn="ctr"/>
            <a:r>
              <a:rPr lang="en-AU" sz="1000" b="1">
                <a:solidFill>
                  <a:schemeClr val="bg1"/>
                </a:solidFill>
              </a:rPr>
              <a:t>Training data </a:t>
            </a:r>
            <a:r>
              <a:rPr lang="en-AU" sz="1000">
                <a:solidFill>
                  <a:schemeClr val="bg1"/>
                </a:solidFill>
              </a:rPr>
              <a:t>is copied and fed into system during pre-training stage</a:t>
            </a:r>
          </a:p>
          <a:p>
            <a:pPr marL="285750" indent="-285750">
              <a:buFont typeface="Arial" panose="020B0604020202020204" pitchFamily="34" charset="0"/>
              <a:buChar char="•"/>
            </a:pPr>
            <a:r>
              <a:rPr lang="en-AU" sz="1000">
                <a:solidFill>
                  <a:schemeClr val="bg1"/>
                </a:solidFill>
              </a:rPr>
              <a:t>likely several stages, with different data</a:t>
            </a:r>
          </a:p>
          <a:p>
            <a:pPr marL="285750" indent="-285750">
              <a:buFont typeface="Arial" panose="020B0604020202020204" pitchFamily="34" charset="0"/>
              <a:buChar char="•"/>
            </a:pPr>
            <a:r>
              <a:rPr lang="en-AU" sz="1000">
                <a:solidFill>
                  <a:schemeClr val="bg1"/>
                </a:solidFill>
              </a:rPr>
              <a:t>Data: text, images, AV, sound – some copyright-protected</a:t>
            </a:r>
          </a:p>
        </p:txBody>
      </p:sp>
      <p:sp>
        <p:nvSpPr>
          <p:cNvPr id="6" name="Rectangle: Rounded Corners 5">
            <a:extLst>
              <a:ext uri="{FF2B5EF4-FFF2-40B4-BE49-F238E27FC236}">
                <a16:creationId xmlns:a16="http://schemas.microsoft.com/office/drawing/2014/main" id="{C83200BE-BF89-4123-4FCD-90906A0E215E}"/>
              </a:ext>
            </a:extLst>
          </p:cNvPr>
          <p:cNvSpPr/>
          <p:nvPr/>
        </p:nvSpPr>
        <p:spPr>
          <a:xfrm>
            <a:off x="2634826" y="934721"/>
            <a:ext cx="1368214" cy="2296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a:solidFill>
                  <a:schemeClr val="bg1"/>
                </a:solidFill>
                <a:latin typeface="+mj-lt"/>
              </a:rPr>
              <a:t>REFINEMENT</a:t>
            </a:r>
            <a:r>
              <a:rPr lang="en-AU" sz="1000">
                <a:solidFill>
                  <a:schemeClr val="bg1"/>
                </a:solidFill>
              </a:rPr>
              <a:t> so that model achieves goals</a:t>
            </a:r>
          </a:p>
          <a:p>
            <a:pPr algn="ctr"/>
            <a:endParaRPr lang="en-AU" sz="1000">
              <a:solidFill>
                <a:schemeClr val="bg1"/>
              </a:solidFill>
            </a:endParaRPr>
          </a:p>
          <a:p>
            <a:pPr algn="ctr"/>
            <a:r>
              <a:rPr lang="en-AU" sz="900">
                <a:solidFill>
                  <a:schemeClr val="bg1"/>
                </a:solidFill>
              </a:rPr>
              <a:t>Further training; may involve RLHF (reinforcement learning with human feedback), red-teaming etc</a:t>
            </a:r>
          </a:p>
        </p:txBody>
      </p:sp>
      <p:sp>
        <p:nvSpPr>
          <p:cNvPr id="7" name="Rectangle: Rounded Corners 6">
            <a:extLst>
              <a:ext uri="{FF2B5EF4-FFF2-40B4-BE49-F238E27FC236}">
                <a16:creationId xmlns:a16="http://schemas.microsoft.com/office/drawing/2014/main" id="{321CD116-03A0-E591-53EA-96F4C67E151B}"/>
              </a:ext>
            </a:extLst>
          </p:cNvPr>
          <p:cNvSpPr/>
          <p:nvPr/>
        </p:nvSpPr>
        <p:spPr>
          <a:xfrm>
            <a:off x="4456853" y="1257512"/>
            <a:ext cx="684109" cy="1637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a:solidFill>
                  <a:schemeClr val="tx1"/>
                </a:solidFill>
              </a:rPr>
              <a:t>Model (</a:t>
            </a:r>
            <a:r>
              <a:rPr lang="en-AU" sz="1000" err="1">
                <a:solidFill>
                  <a:schemeClr val="tx1"/>
                </a:solidFill>
              </a:rPr>
              <a:t>eg</a:t>
            </a:r>
            <a:r>
              <a:rPr lang="en-AU" sz="1000">
                <a:solidFill>
                  <a:schemeClr val="tx1"/>
                </a:solidFill>
              </a:rPr>
              <a:t> GPT4)</a:t>
            </a:r>
          </a:p>
        </p:txBody>
      </p:sp>
      <p:sp>
        <p:nvSpPr>
          <p:cNvPr id="8" name="Rectangle: Rounded Corners 7">
            <a:extLst>
              <a:ext uri="{FF2B5EF4-FFF2-40B4-BE49-F238E27FC236}">
                <a16:creationId xmlns:a16="http://schemas.microsoft.com/office/drawing/2014/main" id="{646C5B29-2450-A806-BD58-9E868F7853F0}"/>
              </a:ext>
            </a:extLst>
          </p:cNvPr>
          <p:cNvSpPr/>
          <p:nvPr/>
        </p:nvSpPr>
        <p:spPr>
          <a:xfrm>
            <a:off x="5242559" y="1257512"/>
            <a:ext cx="806028" cy="16370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a:solidFill>
                  <a:schemeClr val="tx1"/>
                </a:solidFill>
              </a:rPr>
              <a:t>Interface</a:t>
            </a:r>
          </a:p>
          <a:p>
            <a:pPr algn="ctr"/>
            <a:r>
              <a:rPr lang="en-AU" sz="1000">
                <a:solidFill>
                  <a:schemeClr val="tx1"/>
                </a:solidFill>
              </a:rPr>
              <a:t>(</a:t>
            </a:r>
            <a:r>
              <a:rPr lang="en-AU" sz="1000" err="1">
                <a:solidFill>
                  <a:schemeClr val="tx1"/>
                </a:solidFill>
              </a:rPr>
              <a:t>eg</a:t>
            </a:r>
            <a:r>
              <a:rPr lang="en-AU" sz="1000">
                <a:solidFill>
                  <a:schemeClr val="tx1"/>
                </a:solidFill>
              </a:rPr>
              <a:t> </a:t>
            </a:r>
            <a:r>
              <a:rPr lang="en-AU" sz="1000" err="1">
                <a:solidFill>
                  <a:schemeClr val="tx1"/>
                </a:solidFill>
              </a:rPr>
              <a:t>ChatGPT</a:t>
            </a:r>
            <a:r>
              <a:rPr lang="en-AU" sz="1000">
                <a:solidFill>
                  <a:schemeClr val="tx1"/>
                </a:solidFill>
              </a:rPr>
              <a:t>)</a:t>
            </a:r>
          </a:p>
        </p:txBody>
      </p:sp>
      <p:sp>
        <p:nvSpPr>
          <p:cNvPr id="9" name="Rectangle: Rounded Corners 8">
            <a:extLst>
              <a:ext uri="{FF2B5EF4-FFF2-40B4-BE49-F238E27FC236}">
                <a16:creationId xmlns:a16="http://schemas.microsoft.com/office/drawing/2014/main" id="{745E4639-29D6-A78E-0E49-38BACE823916}"/>
              </a:ext>
            </a:extLst>
          </p:cNvPr>
          <p:cNvSpPr/>
          <p:nvPr/>
        </p:nvSpPr>
        <p:spPr>
          <a:xfrm>
            <a:off x="6510588" y="148807"/>
            <a:ext cx="1144694" cy="86229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000">
                <a:solidFill>
                  <a:schemeClr val="bg1"/>
                </a:solidFill>
              </a:rPr>
              <a:t>User prompt or instructions (and refined prompts)</a:t>
            </a:r>
          </a:p>
        </p:txBody>
      </p:sp>
      <p:sp>
        <p:nvSpPr>
          <p:cNvPr id="10" name="Oval 9">
            <a:extLst>
              <a:ext uri="{FF2B5EF4-FFF2-40B4-BE49-F238E27FC236}">
                <a16:creationId xmlns:a16="http://schemas.microsoft.com/office/drawing/2014/main" id="{DF1A1CF1-7D47-A976-5173-91E33DA6B8AC}"/>
              </a:ext>
            </a:extLst>
          </p:cNvPr>
          <p:cNvSpPr/>
          <p:nvPr/>
        </p:nvSpPr>
        <p:spPr>
          <a:xfrm>
            <a:off x="6751924" y="1157661"/>
            <a:ext cx="978746" cy="76538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a:t>Content output</a:t>
            </a:r>
          </a:p>
        </p:txBody>
      </p:sp>
      <p:sp>
        <p:nvSpPr>
          <p:cNvPr id="12" name="Oval 11">
            <a:extLst>
              <a:ext uri="{FF2B5EF4-FFF2-40B4-BE49-F238E27FC236}">
                <a16:creationId xmlns:a16="http://schemas.microsoft.com/office/drawing/2014/main" id="{F3486048-CF59-81F0-B211-38682C56DBCD}"/>
              </a:ext>
            </a:extLst>
          </p:cNvPr>
          <p:cNvSpPr/>
          <p:nvPr/>
        </p:nvSpPr>
        <p:spPr>
          <a:xfrm>
            <a:off x="6437279" y="2954748"/>
            <a:ext cx="895822" cy="59776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a:t>Final model output</a:t>
            </a:r>
          </a:p>
        </p:txBody>
      </p:sp>
      <p:sp>
        <p:nvSpPr>
          <p:cNvPr id="13" name="Arc 12">
            <a:extLst>
              <a:ext uri="{FF2B5EF4-FFF2-40B4-BE49-F238E27FC236}">
                <a16:creationId xmlns:a16="http://schemas.microsoft.com/office/drawing/2014/main" id="{F26360F5-FB43-E9DC-E249-DCCBA7A481EA}"/>
              </a:ext>
            </a:extLst>
          </p:cNvPr>
          <p:cNvSpPr/>
          <p:nvPr/>
        </p:nvSpPr>
        <p:spPr>
          <a:xfrm rot="15543661">
            <a:off x="5974693" y="383563"/>
            <a:ext cx="925172" cy="1324339"/>
          </a:xfrm>
          <a:prstGeom prst="arc">
            <a:avLst>
              <a:gd name="adj1" fmla="val 16377736"/>
              <a:gd name="adj2" fmla="val 0"/>
            </a:avLst>
          </a:prstGeom>
          <a:ln w="53975">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6" name="Straight Arrow Connector 15">
            <a:extLst>
              <a:ext uri="{FF2B5EF4-FFF2-40B4-BE49-F238E27FC236}">
                <a16:creationId xmlns:a16="http://schemas.microsoft.com/office/drawing/2014/main" id="{46669967-129D-3356-042A-D1C428D9C739}"/>
              </a:ext>
            </a:extLst>
          </p:cNvPr>
          <p:cNvCxnSpPr>
            <a:cxnSpLocks/>
          </p:cNvCxnSpPr>
          <p:nvPr/>
        </p:nvCxnSpPr>
        <p:spPr>
          <a:xfrm flipV="1">
            <a:off x="6141694" y="1522571"/>
            <a:ext cx="574422" cy="1"/>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26FB6494-A03D-8CBE-6013-AB0A30C031E8}"/>
              </a:ext>
            </a:extLst>
          </p:cNvPr>
          <p:cNvSpPr/>
          <p:nvPr/>
        </p:nvSpPr>
        <p:spPr>
          <a:xfrm rot="19821686">
            <a:off x="7225228" y="584500"/>
            <a:ext cx="1202679" cy="795747"/>
          </a:xfrm>
          <a:prstGeom prst="arc">
            <a:avLst>
              <a:gd name="adj1" fmla="val 16838862"/>
              <a:gd name="adj2" fmla="val 7219548"/>
            </a:avLst>
          </a:prstGeom>
          <a:ln w="53975">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20" name="Straight Arrow Connector 19">
            <a:extLst>
              <a:ext uri="{FF2B5EF4-FFF2-40B4-BE49-F238E27FC236}">
                <a16:creationId xmlns:a16="http://schemas.microsoft.com/office/drawing/2014/main" id="{146C2426-4E35-260A-9DDD-91D41F4E19C7}"/>
              </a:ext>
            </a:extLst>
          </p:cNvPr>
          <p:cNvCxnSpPr>
            <a:cxnSpLocks/>
          </p:cNvCxnSpPr>
          <p:nvPr/>
        </p:nvCxnSpPr>
        <p:spPr>
          <a:xfrm>
            <a:off x="6095436" y="2740191"/>
            <a:ext cx="415152" cy="27029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78A5D65-42F0-DC58-35E2-CF031404109C}"/>
              </a:ext>
            </a:extLst>
          </p:cNvPr>
          <p:cNvSpPr/>
          <p:nvPr/>
        </p:nvSpPr>
        <p:spPr>
          <a:xfrm>
            <a:off x="6288133" y="4215779"/>
            <a:ext cx="1225974" cy="70553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a:t>Final commercial product</a:t>
            </a:r>
          </a:p>
        </p:txBody>
      </p:sp>
      <p:cxnSp>
        <p:nvCxnSpPr>
          <p:cNvPr id="23" name="Straight Arrow Connector 22">
            <a:extLst>
              <a:ext uri="{FF2B5EF4-FFF2-40B4-BE49-F238E27FC236}">
                <a16:creationId xmlns:a16="http://schemas.microsoft.com/office/drawing/2014/main" id="{86527334-476A-3AEF-71D5-84DF0B46D6FF}"/>
              </a:ext>
            </a:extLst>
          </p:cNvPr>
          <p:cNvCxnSpPr>
            <a:cxnSpLocks/>
            <a:endCxn id="22" idx="0"/>
          </p:cNvCxnSpPr>
          <p:nvPr/>
        </p:nvCxnSpPr>
        <p:spPr>
          <a:xfrm>
            <a:off x="6901120" y="3652660"/>
            <a:ext cx="0" cy="563119"/>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0681E2-B5E6-FD69-6311-5E2CDA769EF6}"/>
              </a:ext>
            </a:extLst>
          </p:cNvPr>
          <p:cNvSpPr txBox="1"/>
          <p:nvPr/>
        </p:nvSpPr>
        <p:spPr>
          <a:xfrm>
            <a:off x="7011226" y="3652660"/>
            <a:ext cx="1060205" cy="400110"/>
          </a:xfrm>
          <a:prstGeom prst="rect">
            <a:avLst/>
          </a:prstGeom>
          <a:noFill/>
        </p:spPr>
        <p:txBody>
          <a:bodyPr wrap="square" rtlCol="0">
            <a:spAutoFit/>
          </a:bodyPr>
          <a:lstStyle/>
          <a:p>
            <a:r>
              <a:rPr lang="en-AU" sz="1000">
                <a:latin typeface="+mn-lt"/>
              </a:rPr>
              <a:t>Edited, refined, integrated  into</a:t>
            </a:r>
          </a:p>
        </p:txBody>
      </p:sp>
      <p:cxnSp>
        <p:nvCxnSpPr>
          <p:cNvPr id="32" name="Straight Arrow Connector 31">
            <a:extLst>
              <a:ext uri="{FF2B5EF4-FFF2-40B4-BE49-F238E27FC236}">
                <a16:creationId xmlns:a16="http://schemas.microsoft.com/office/drawing/2014/main" id="{72D92003-D46D-9079-8B47-8ACAE994E89C}"/>
              </a:ext>
            </a:extLst>
          </p:cNvPr>
          <p:cNvCxnSpPr>
            <a:cxnSpLocks/>
          </p:cNvCxnSpPr>
          <p:nvPr/>
        </p:nvCxnSpPr>
        <p:spPr>
          <a:xfrm>
            <a:off x="2181013" y="2179721"/>
            <a:ext cx="365239"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1CD941-1099-CA74-EBCC-60881E49FCCD}"/>
              </a:ext>
            </a:extLst>
          </p:cNvPr>
          <p:cNvCxnSpPr>
            <a:cxnSpLocks/>
          </p:cNvCxnSpPr>
          <p:nvPr/>
        </p:nvCxnSpPr>
        <p:spPr>
          <a:xfrm>
            <a:off x="4057528" y="2169571"/>
            <a:ext cx="365239"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686D7C7-27B2-A218-38A9-CDCCD621EBED}"/>
              </a:ext>
            </a:extLst>
          </p:cNvPr>
          <p:cNvSpPr txBox="1"/>
          <p:nvPr/>
        </p:nvSpPr>
        <p:spPr>
          <a:xfrm>
            <a:off x="6428905" y="2350677"/>
            <a:ext cx="1060205" cy="553998"/>
          </a:xfrm>
          <a:prstGeom prst="rect">
            <a:avLst/>
          </a:prstGeom>
          <a:noFill/>
        </p:spPr>
        <p:txBody>
          <a:bodyPr wrap="square" rtlCol="0">
            <a:spAutoFit/>
          </a:bodyPr>
          <a:lstStyle/>
          <a:p>
            <a:r>
              <a:rPr lang="en-AU" sz="1000">
                <a:latin typeface="+mn-lt"/>
              </a:rPr>
              <a:t>Once user satisfied, user selects</a:t>
            </a:r>
          </a:p>
        </p:txBody>
      </p:sp>
      <p:sp>
        <p:nvSpPr>
          <p:cNvPr id="4" name="TextBox 3">
            <a:extLst>
              <a:ext uri="{FF2B5EF4-FFF2-40B4-BE49-F238E27FC236}">
                <a16:creationId xmlns:a16="http://schemas.microsoft.com/office/drawing/2014/main" id="{F7376B6E-5AFD-30E7-D986-F039A19A2C0B}"/>
              </a:ext>
            </a:extLst>
          </p:cNvPr>
          <p:cNvSpPr txBox="1"/>
          <p:nvPr/>
        </p:nvSpPr>
        <p:spPr>
          <a:xfrm>
            <a:off x="206749" y="3516281"/>
            <a:ext cx="5598024" cy="1384995"/>
          </a:xfrm>
          <a:prstGeom prst="rect">
            <a:avLst/>
          </a:prstGeom>
          <a:noFill/>
        </p:spPr>
        <p:txBody>
          <a:bodyPr wrap="square" rtlCol="0">
            <a:spAutoFit/>
          </a:bodyPr>
          <a:lstStyle/>
          <a:p>
            <a:r>
              <a:rPr lang="en-AU" sz="1200" i="1" err="1">
                <a:latin typeface="+mn-lt"/>
              </a:rPr>
              <a:t>IceTV</a:t>
            </a:r>
            <a:r>
              <a:rPr lang="en-AU" sz="1200" i="1">
                <a:latin typeface="+mn-lt"/>
              </a:rPr>
              <a:t> Pty Ltd v Nine Network Australia Pty Ltd </a:t>
            </a:r>
            <a:r>
              <a:rPr lang="en-AU" sz="1200">
                <a:latin typeface="+mn-lt"/>
              </a:rPr>
              <a:t>(2009, HC) and </a:t>
            </a:r>
            <a:r>
              <a:rPr lang="en-AU" sz="1200" i="1">
                <a:latin typeface="+mn-lt"/>
              </a:rPr>
              <a:t>Telstra Corp v Phone Directories </a:t>
            </a:r>
            <a:r>
              <a:rPr lang="en-AU" sz="1200">
                <a:latin typeface="+mn-lt"/>
              </a:rPr>
              <a:t>(2010, Full FCA)  require </a:t>
            </a:r>
            <a:r>
              <a:rPr lang="en-AU" sz="1200" b="1">
                <a:latin typeface="+mn-lt"/>
              </a:rPr>
              <a:t>independent intellectual effort contributing to the copyrightable expression </a:t>
            </a:r>
            <a:r>
              <a:rPr lang="en-AU" sz="1200">
                <a:latin typeface="+mn-lt"/>
              </a:rPr>
              <a:t>in the </a:t>
            </a:r>
            <a:r>
              <a:rPr lang="en-AU" sz="1200" b="1">
                <a:latin typeface="+mn-lt"/>
              </a:rPr>
              <a:t>identified work/subject matter. </a:t>
            </a:r>
          </a:p>
          <a:p>
            <a:endParaRPr lang="en-AU" sz="1200" b="1" i="1">
              <a:latin typeface="+mn-lt"/>
            </a:endParaRPr>
          </a:p>
          <a:p>
            <a:r>
              <a:rPr lang="en-AU" sz="1200">
                <a:latin typeface="+mn-lt"/>
              </a:rPr>
              <a:t>The question of copyright status will therefore depend on (a) the </a:t>
            </a:r>
            <a:r>
              <a:rPr lang="en-AU" sz="1200" b="1">
                <a:latin typeface="+mn-lt"/>
              </a:rPr>
              <a:t>identified work </a:t>
            </a:r>
            <a:r>
              <a:rPr lang="en-AU" sz="1200">
                <a:latin typeface="+mn-lt"/>
              </a:rPr>
              <a:t>(final model output or final commercial product) and (b) identifying human independent intellectual effort that has contributed to the expression in that work.</a:t>
            </a:r>
          </a:p>
        </p:txBody>
      </p:sp>
      <p:sp>
        <p:nvSpPr>
          <p:cNvPr id="2" name="TextBox 1">
            <a:extLst>
              <a:ext uri="{FF2B5EF4-FFF2-40B4-BE49-F238E27FC236}">
                <a16:creationId xmlns:a16="http://schemas.microsoft.com/office/drawing/2014/main" id="{5FCAE413-15A2-71EF-5A61-6A995EB8CE07}"/>
              </a:ext>
            </a:extLst>
          </p:cNvPr>
          <p:cNvSpPr txBox="1"/>
          <p:nvPr/>
        </p:nvSpPr>
        <p:spPr>
          <a:xfrm>
            <a:off x="8434007" y="619052"/>
            <a:ext cx="768521" cy="1077218"/>
          </a:xfrm>
          <a:prstGeom prst="rect">
            <a:avLst/>
          </a:prstGeom>
          <a:noFill/>
        </p:spPr>
        <p:txBody>
          <a:bodyPr wrap="square" rtlCol="0">
            <a:spAutoFit/>
          </a:bodyPr>
          <a:lstStyle/>
          <a:p>
            <a:r>
              <a:rPr lang="en-AU" sz="1000">
                <a:solidFill>
                  <a:schemeClr val="tx1"/>
                </a:solidFill>
                <a:latin typeface="+mn-lt"/>
              </a:rPr>
              <a:t>User refines prompts (multiple iterations)</a:t>
            </a:r>
          </a:p>
          <a:p>
            <a:endParaRPr lang="en-AU"/>
          </a:p>
        </p:txBody>
      </p:sp>
    </p:spTree>
    <p:extLst>
      <p:ext uri="{BB962C8B-B14F-4D97-AF65-F5344CB8AC3E}">
        <p14:creationId xmlns:p14="http://schemas.microsoft.com/office/powerpoint/2010/main" val="2327034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21CD116-03A0-E591-53EA-96F4C67E151B}"/>
              </a:ext>
            </a:extLst>
          </p:cNvPr>
          <p:cNvSpPr/>
          <p:nvPr/>
        </p:nvSpPr>
        <p:spPr>
          <a:xfrm>
            <a:off x="64074" y="1329001"/>
            <a:ext cx="684109" cy="1637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a:solidFill>
                  <a:schemeClr val="tx1"/>
                </a:solidFill>
              </a:rPr>
              <a:t>Model</a:t>
            </a:r>
          </a:p>
        </p:txBody>
      </p:sp>
      <p:sp>
        <p:nvSpPr>
          <p:cNvPr id="8" name="Rectangle: Rounded Corners 7">
            <a:extLst>
              <a:ext uri="{FF2B5EF4-FFF2-40B4-BE49-F238E27FC236}">
                <a16:creationId xmlns:a16="http://schemas.microsoft.com/office/drawing/2014/main" id="{646C5B29-2450-A806-BD58-9E868F7853F0}"/>
              </a:ext>
            </a:extLst>
          </p:cNvPr>
          <p:cNvSpPr/>
          <p:nvPr/>
        </p:nvSpPr>
        <p:spPr>
          <a:xfrm>
            <a:off x="849779" y="1329001"/>
            <a:ext cx="895821" cy="16370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err="1">
                <a:solidFill>
                  <a:schemeClr val="tx1"/>
                </a:solidFill>
              </a:rPr>
              <a:t>Midjourney</a:t>
            </a:r>
            <a:endParaRPr lang="en-AU" sz="1000">
              <a:solidFill>
                <a:schemeClr val="tx1"/>
              </a:solidFill>
            </a:endParaRPr>
          </a:p>
        </p:txBody>
      </p:sp>
      <p:sp>
        <p:nvSpPr>
          <p:cNvPr id="9" name="Rectangle: Rounded Corners 8">
            <a:extLst>
              <a:ext uri="{FF2B5EF4-FFF2-40B4-BE49-F238E27FC236}">
                <a16:creationId xmlns:a16="http://schemas.microsoft.com/office/drawing/2014/main" id="{745E4639-29D6-A78E-0E49-38BACE823916}"/>
              </a:ext>
            </a:extLst>
          </p:cNvPr>
          <p:cNvSpPr/>
          <p:nvPr/>
        </p:nvSpPr>
        <p:spPr>
          <a:xfrm>
            <a:off x="1844597" y="153038"/>
            <a:ext cx="1144694" cy="86229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000">
                <a:solidFill>
                  <a:schemeClr val="bg1"/>
                </a:solidFill>
              </a:rPr>
              <a:t>User prompt or instructions</a:t>
            </a:r>
          </a:p>
        </p:txBody>
      </p:sp>
      <p:sp>
        <p:nvSpPr>
          <p:cNvPr id="10" name="Oval 9">
            <a:extLst>
              <a:ext uri="{FF2B5EF4-FFF2-40B4-BE49-F238E27FC236}">
                <a16:creationId xmlns:a16="http://schemas.microsoft.com/office/drawing/2014/main" id="{DF1A1CF1-7D47-A976-5173-91E33DA6B8AC}"/>
              </a:ext>
            </a:extLst>
          </p:cNvPr>
          <p:cNvSpPr/>
          <p:nvPr/>
        </p:nvSpPr>
        <p:spPr>
          <a:xfrm>
            <a:off x="2359145" y="1229150"/>
            <a:ext cx="978746" cy="76538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a:t>Content output</a:t>
            </a:r>
          </a:p>
        </p:txBody>
      </p:sp>
      <p:sp>
        <p:nvSpPr>
          <p:cNvPr id="12" name="Oval 11">
            <a:extLst>
              <a:ext uri="{FF2B5EF4-FFF2-40B4-BE49-F238E27FC236}">
                <a16:creationId xmlns:a16="http://schemas.microsoft.com/office/drawing/2014/main" id="{F3486048-CF59-81F0-B211-38682C56DBCD}"/>
              </a:ext>
            </a:extLst>
          </p:cNvPr>
          <p:cNvSpPr/>
          <p:nvPr/>
        </p:nvSpPr>
        <p:spPr>
          <a:xfrm>
            <a:off x="2176259" y="2573000"/>
            <a:ext cx="895822" cy="59776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a:t>Final model output</a:t>
            </a:r>
          </a:p>
        </p:txBody>
      </p:sp>
      <p:sp>
        <p:nvSpPr>
          <p:cNvPr id="13" name="Arc 12">
            <a:extLst>
              <a:ext uri="{FF2B5EF4-FFF2-40B4-BE49-F238E27FC236}">
                <a16:creationId xmlns:a16="http://schemas.microsoft.com/office/drawing/2014/main" id="{F26360F5-FB43-E9DC-E249-DCCBA7A481EA}"/>
              </a:ext>
            </a:extLst>
          </p:cNvPr>
          <p:cNvSpPr/>
          <p:nvPr/>
        </p:nvSpPr>
        <p:spPr>
          <a:xfrm rot="15543661">
            <a:off x="1147687" y="693827"/>
            <a:ext cx="1398523" cy="995746"/>
          </a:xfrm>
          <a:prstGeom prst="arc">
            <a:avLst>
              <a:gd name="adj1" fmla="val 16377736"/>
              <a:gd name="adj2" fmla="val 0"/>
            </a:avLst>
          </a:prstGeom>
          <a:ln w="53975">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6" name="Straight Arrow Connector 15">
            <a:extLst>
              <a:ext uri="{FF2B5EF4-FFF2-40B4-BE49-F238E27FC236}">
                <a16:creationId xmlns:a16="http://schemas.microsoft.com/office/drawing/2014/main" id="{46669967-129D-3356-042A-D1C428D9C739}"/>
              </a:ext>
            </a:extLst>
          </p:cNvPr>
          <p:cNvCxnSpPr>
            <a:cxnSpLocks/>
          </p:cNvCxnSpPr>
          <p:nvPr/>
        </p:nvCxnSpPr>
        <p:spPr>
          <a:xfrm>
            <a:off x="1847196" y="1594060"/>
            <a:ext cx="476141"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26FB6494-A03D-8CBE-6013-AB0A30C031E8}"/>
              </a:ext>
            </a:extLst>
          </p:cNvPr>
          <p:cNvSpPr/>
          <p:nvPr/>
        </p:nvSpPr>
        <p:spPr>
          <a:xfrm rot="18963026">
            <a:off x="2722451" y="411342"/>
            <a:ext cx="871771" cy="1167057"/>
          </a:xfrm>
          <a:prstGeom prst="arc">
            <a:avLst>
              <a:gd name="adj1" fmla="val 18051210"/>
              <a:gd name="adj2" fmla="val 6419060"/>
            </a:avLst>
          </a:prstGeom>
          <a:ln w="53975">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20" name="Straight Arrow Connector 19">
            <a:extLst>
              <a:ext uri="{FF2B5EF4-FFF2-40B4-BE49-F238E27FC236}">
                <a16:creationId xmlns:a16="http://schemas.microsoft.com/office/drawing/2014/main" id="{146C2426-4E35-260A-9DDD-91D41F4E19C7}"/>
              </a:ext>
            </a:extLst>
          </p:cNvPr>
          <p:cNvCxnSpPr>
            <a:cxnSpLocks/>
          </p:cNvCxnSpPr>
          <p:nvPr/>
        </p:nvCxnSpPr>
        <p:spPr>
          <a:xfrm>
            <a:off x="1796398" y="2570500"/>
            <a:ext cx="379508" cy="142604"/>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686D7C7-27B2-A218-38A9-CDCCD621EBED}"/>
              </a:ext>
            </a:extLst>
          </p:cNvPr>
          <p:cNvSpPr txBox="1"/>
          <p:nvPr/>
        </p:nvSpPr>
        <p:spPr>
          <a:xfrm>
            <a:off x="1992635" y="2065920"/>
            <a:ext cx="1060205" cy="553998"/>
          </a:xfrm>
          <a:prstGeom prst="rect">
            <a:avLst/>
          </a:prstGeom>
          <a:noFill/>
        </p:spPr>
        <p:txBody>
          <a:bodyPr wrap="square" rtlCol="0">
            <a:spAutoFit/>
          </a:bodyPr>
          <a:lstStyle/>
          <a:p>
            <a:r>
              <a:rPr lang="en-AU" sz="1000">
                <a:latin typeface="+mn-lt"/>
              </a:rPr>
              <a:t>Once user satisfied, user selects</a:t>
            </a:r>
          </a:p>
        </p:txBody>
      </p:sp>
      <p:sp>
        <p:nvSpPr>
          <p:cNvPr id="19" name="TextBox 18">
            <a:extLst>
              <a:ext uri="{FF2B5EF4-FFF2-40B4-BE49-F238E27FC236}">
                <a16:creationId xmlns:a16="http://schemas.microsoft.com/office/drawing/2014/main" id="{4ECD7FEA-2189-069E-3E43-5B9E9E96336E}"/>
              </a:ext>
            </a:extLst>
          </p:cNvPr>
          <p:cNvSpPr txBox="1"/>
          <p:nvPr/>
        </p:nvSpPr>
        <p:spPr>
          <a:xfrm>
            <a:off x="66239" y="3408546"/>
            <a:ext cx="4514195" cy="1200329"/>
          </a:xfrm>
          <a:prstGeom prst="rect">
            <a:avLst/>
          </a:prstGeom>
          <a:noFill/>
        </p:spPr>
        <p:txBody>
          <a:bodyPr wrap="square" rtlCol="0">
            <a:spAutoFit/>
          </a:bodyPr>
          <a:lstStyle/>
          <a:p>
            <a:r>
              <a:rPr lang="en-AU" sz="1200">
                <a:latin typeface="+mn-lt"/>
              </a:rPr>
              <a:t>“To obtain the final image, [</a:t>
            </a:r>
            <a:r>
              <a:rPr lang="en-AU" sz="1200" err="1">
                <a:latin typeface="+mn-lt"/>
              </a:rPr>
              <a:t>Kashtanova</a:t>
            </a:r>
            <a:r>
              <a:rPr lang="en-AU" sz="1200">
                <a:latin typeface="+mn-lt"/>
              </a:rPr>
              <a:t>] describes a process of trial-and-error, in which she provided ‘hundreds or thousands of descriptive prompts’ to </a:t>
            </a:r>
            <a:r>
              <a:rPr lang="en-AU" sz="1200" err="1">
                <a:latin typeface="+mn-lt"/>
              </a:rPr>
              <a:t>Midjourney</a:t>
            </a:r>
            <a:r>
              <a:rPr lang="en-AU" sz="1200">
                <a:latin typeface="+mn-lt"/>
              </a:rPr>
              <a:t> until the ‘hundreds of iterations [created] as perfect a rendition of her vision as possible.’ … “</a:t>
            </a:r>
          </a:p>
          <a:p>
            <a:endParaRPr lang="en-AU" sz="1200">
              <a:latin typeface="+mn-lt"/>
            </a:endParaRPr>
          </a:p>
        </p:txBody>
      </p:sp>
      <p:sp>
        <p:nvSpPr>
          <p:cNvPr id="25" name="TextBox 24">
            <a:extLst>
              <a:ext uri="{FF2B5EF4-FFF2-40B4-BE49-F238E27FC236}">
                <a16:creationId xmlns:a16="http://schemas.microsoft.com/office/drawing/2014/main" id="{CF29F232-FBFA-668D-6017-D82077B21DFD}"/>
              </a:ext>
            </a:extLst>
          </p:cNvPr>
          <p:cNvSpPr txBox="1"/>
          <p:nvPr/>
        </p:nvSpPr>
        <p:spPr>
          <a:xfrm>
            <a:off x="3648493" y="534625"/>
            <a:ext cx="768521" cy="1077218"/>
          </a:xfrm>
          <a:prstGeom prst="rect">
            <a:avLst/>
          </a:prstGeom>
          <a:noFill/>
        </p:spPr>
        <p:txBody>
          <a:bodyPr wrap="square" rtlCol="0">
            <a:spAutoFit/>
          </a:bodyPr>
          <a:lstStyle/>
          <a:p>
            <a:r>
              <a:rPr lang="en-AU" sz="1000">
                <a:solidFill>
                  <a:schemeClr val="tx1"/>
                </a:solidFill>
                <a:latin typeface="+mn-lt"/>
              </a:rPr>
              <a:t>User refines prompts (multiple iterations)</a:t>
            </a:r>
          </a:p>
          <a:p>
            <a:endParaRPr lang="en-AU"/>
          </a:p>
        </p:txBody>
      </p:sp>
      <p:pic>
        <p:nvPicPr>
          <p:cNvPr id="4" name="Picture 3" descr="A picture containing text, person&#10;&#10;Description automatically generated">
            <a:extLst>
              <a:ext uri="{FF2B5EF4-FFF2-40B4-BE49-F238E27FC236}">
                <a16:creationId xmlns:a16="http://schemas.microsoft.com/office/drawing/2014/main" id="{B57EF0EE-F6F3-09F6-6DCC-1B8D840D396C}"/>
              </a:ext>
            </a:extLst>
          </p:cNvPr>
          <p:cNvPicPr>
            <a:picLocks noChangeAspect="1"/>
          </p:cNvPicPr>
          <p:nvPr/>
        </p:nvPicPr>
        <p:blipFill>
          <a:blip r:embed="rId3"/>
          <a:stretch>
            <a:fillRect/>
          </a:stretch>
        </p:blipFill>
        <p:spPr>
          <a:xfrm>
            <a:off x="5175373" y="-1"/>
            <a:ext cx="3968627" cy="5152991"/>
          </a:xfrm>
          <a:prstGeom prst="rect">
            <a:avLst/>
          </a:prstGeom>
        </p:spPr>
      </p:pic>
    </p:spTree>
    <p:extLst>
      <p:ext uri="{BB962C8B-B14F-4D97-AF65-F5344CB8AC3E}">
        <p14:creationId xmlns:p14="http://schemas.microsoft.com/office/powerpoint/2010/main" val="484937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ECD7FEA-2189-069E-3E43-5B9E9E96336E}"/>
              </a:ext>
            </a:extLst>
          </p:cNvPr>
          <p:cNvSpPr txBox="1"/>
          <p:nvPr/>
        </p:nvSpPr>
        <p:spPr>
          <a:xfrm>
            <a:off x="4417014" y="49983"/>
            <a:ext cx="4514195" cy="5139869"/>
          </a:xfrm>
          <a:prstGeom prst="rect">
            <a:avLst/>
          </a:prstGeom>
          <a:noFill/>
        </p:spPr>
        <p:txBody>
          <a:bodyPr wrap="square" rtlCol="0">
            <a:spAutoFit/>
          </a:bodyPr>
          <a:lstStyle/>
          <a:p>
            <a:r>
              <a:rPr lang="en-AU" dirty="0">
                <a:latin typeface="+mn-lt"/>
              </a:rPr>
              <a:t>Letter dated 21 February 2023 from the US Copyright Office, re Zarya of the Dawn (Registration #VAu001480196)</a:t>
            </a:r>
          </a:p>
          <a:p>
            <a:endParaRPr lang="en-AU" sz="1000" dirty="0">
              <a:latin typeface="+mn-lt"/>
            </a:endParaRPr>
          </a:p>
          <a:p>
            <a:r>
              <a:rPr lang="en-AU" sz="1200" dirty="0">
                <a:latin typeface="+mn-lt"/>
              </a:rPr>
              <a:t>“Rather than a tool that Ms </a:t>
            </a:r>
            <a:r>
              <a:rPr lang="en-AU" sz="1200" dirty="0" err="1">
                <a:latin typeface="+mn-lt"/>
              </a:rPr>
              <a:t>Kashtanova</a:t>
            </a:r>
            <a:r>
              <a:rPr lang="en-AU" sz="1200" dirty="0">
                <a:latin typeface="+mn-lt"/>
              </a:rPr>
              <a:t> controlled and guided to reach her desired image, </a:t>
            </a:r>
            <a:r>
              <a:rPr lang="en-AU" sz="1200" dirty="0" err="1">
                <a:latin typeface="+mn-lt"/>
              </a:rPr>
              <a:t>Midjourney</a:t>
            </a:r>
            <a:r>
              <a:rPr lang="en-AU" sz="1200" dirty="0">
                <a:latin typeface="+mn-lt"/>
              </a:rPr>
              <a:t> generates images in an unpredictable way. Accordingly, </a:t>
            </a:r>
            <a:r>
              <a:rPr lang="en-AU" sz="1200" dirty="0" err="1">
                <a:latin typeface="+mn-lt"/>
              </a:rPr>
              <a:t>Midjourney</a:t>
            </a:r>
            <a:r>
              <a:rPr lang="en-AU" sz="1200" dirty="0">
                <a:latin typeface="+mn-lt"/>
              </a:rPr>
              <a:t> users are not the ‘authors’ for copyright purposes of the images the technology generates. As the Supreme Court has explained</a:t>
            </a:r>
            <a:r>
              <a:rPr lang="en-AU" sz="1200" b="1" dirty="0">
                <a:solidFill>
                  <a:schemeClr val="accent4"/>
                </a:solidFill>
                <a:latin typeface="+mn-lt"/>
              </a:rPr>
              <a:t>, the ‘author’ of a copyrighted work is the one ‘who has actually formed the picture’, </a:t>
            </a:r>
            <a:r>
              <a:rPr lang="en-AU" sz="1200" dirty="0">
                <a:latin typeface="+mn-lt"/>
              </a:rPr>
              <a:t>the one who acts as ‘the inventive or master mind’ … A person who provides text prompts to </a:t>
            </a:r>
            <a:r>
              <a:rPr lang="en-AU" sz="1200" dirty="0" err="1">
                <a:latin typeface="+mn-lt"/>
              </a:rPr>
              <a:t>Midjourney</a:t>
            </a:r>
            <a:r>
              <a:rPr lang="en-AU" sz="1200" dirty="0">
                <a:latin typeface="+mn-lt"/>
              </a:rPr>
              <a:t> does not ‘actually form’ the generated images and is not the ‘master mind’ behind them. … Because of the </a:t>
            </a:r>
            <a:r>
              <a:rPr lang="en-AU" sz="1200" b="1" dirty="0">
                <a:solidFill>
                  <a:schemeClr val="accent4"/>
                </a:solidFill>
                <a:latin typeface="+mn-lt"/>
              </a:rPr>
              <a:t>significant distance between what a user may direct </a:t>
            </a:r>
            <a:r>
              <a:rPr lang="en-AU" sz="1200" b="1" dirty="0" err="1">
                <a:solidFill>
                  <a:schemeClr val="accent4"/>
                </a:solidFill>
                <a:latin typeface="+mn-lt"/>
              </a:rPr>
              <a:t>Midjourney</a:t>
            </a:r>
            <a:r>
              <a:rPr lang="en-AU" sz="1200" b="1" dirty="0">
                <a:solidFill>
                  <a:schemeClr val="accent4"/>
                </a:solidFill>
                <a:latin typeface="+mn-lt"/>
              </a:rPr>
              <a:t> to create and the visual material </a:t>
            </a:r>
            <a:r>
              <a:rPr lang="en-AU" sz="1200" b="1" dirty="0" err="1">
                <a:solidFill>
                  <a:schemeClr val="accent4"/>
                </a:solidFill>
                <a:latin typeface="+mn-lt"/>
              </a:rPr>
              <a:t>Midjourney</a:t>
            </a:r>
            <a:r>
              <a:rPr lang="en-AU" sz="1200" b="1" dirty="0">
                <a:solidFill>
                  <a:schemeClr val="accent4"/>
                </a:solidFill>
                <a:latin typeface="+mn-lt"/>
              </a:rPr>
              <a:t> actually produces</a:t>
            </a:r>
            <a:r>
              <a:rPr lang="en-AU" sz="1200" dirty="0">
                <a:latin typeface="+mn-lt"/>
              </a:rPr>
              <a:t>, </a:t>
            </a:r>
            <a:r>
              <a:rPr lang="en-AU" sz="1200" dirty="0" err="1">
                <a:latin typeface="+mn-lt"/>
              </a:rPr>
              <a:t>Midjourney</a:t>
            </a:r>
            <a:r>
              <a:rPr lang="en-AU" sz="1200" dirty="0">
                <a:latin typeface="+mn-lt"/>
              </a:rPr>
              <a:t> users lack sufficient control over generated images to be treated as the ‘master mind’ behind them.</a:t>
            </a:r>
          </a:p>
          <a:p>
            <a:r>
              <a:rPr lang="en-AU" sz="1200" dirty="0">
                <a:latin typeface="+mn-lt"/>
              </a:rPr>
              <a:t> </a:t>
            </a:r>
          </a:p>
          <a:p>
            <a:r>
              <a:rPr lang="en-AU" sz="1200" dirty="0">
                <a:latin typeface="+mn-lt"/>
              </a:rPr>
              <a:t>The fact that </a:t>
            </a:r>
            <a:r>
              <a:rPr lang="en-AU" sz="1200" dirty="0" err="1">
                <a:latin typeface="+mn-lt"/>
              </a:rPr>
              <a:t>Midjourney’s</a:t>
            </a:r>
            <a:r>
              <a:rPr lang="en-AU" sz="1200" dirty="0">
                <a:latin typeface="+mn-lt"/>
              </a:rPr>
              <a:t> specific output cannot be predicted by users makes </a:t>
            </a:r>
            <a:r>
              <a:rPr lang="en-AU" sz="1200" dirty="0" err="1">
                <a:latin typeface="+mn-lt"/>
              </a:rPr>
              <a:t>Midjourney</a:t>
            </a:r>
            <a:r>
              <a:rPr lang="en-AU" sz="1200" dirty="0">
                <a:latin typeface="+mn-lt"/>
              </a:rPr>
              <a:t> different for copyright purposes than other tools used by artists. … Like the photographer in </a:t>
            </a:r>
            <a:r>
              <a:rPr lang="en-AU" sz="1200" i="1" dirty="0">
                <a:latin typeface="+mn-lt"/>
              </a:rPr>
              <a:t>Burrow-Giles, </a:t>
            </a:r>
            <a:r>
              <a:rPr lang="en-AU" sz="1200" dirty="0">
                <a:latin typeface="+mn-lt"/>
              </a:rPr>
              <a:t>when artists use editing or other assistive tools, they select what visual material to </a:t>
            </a:r>
            <a:r>
              <a:rPr lang="en-AU" sz="1200" dirty="0" err="1">
                <a:latin typeface="+mn-lt"/>
              </a:rPr>
              <a:t>motify</a:t>
            </a:r>
            <a:r>
              <a:rPr lang="en-AU" sz="1200" dirty="0">
                <a:latin typeface="+mn-lt"/>
              </a:rPr>
              <a:t>, choose which tools to use and what changes to make, and take specific steps to control the final image … </a:t>
            </a:r>
            <a:r>
              <a:rPr lang="en-AU" sz="1200" b="1" dirty="0">
                <a:solidFill>
                  <a:schemeClr val="accent4"/>
                </a:solidFill>
                <a:latin typeface="+mn-lt"/>
              </a:rPr>
              <a:t>Users of </a:t>
            </a:r>
            <a:r>
              <a:rPr lang="en-AU" sz="1200" b="1" dirty="0" err="1">
                <a:solidFill>
                  <a:schemeClr val="accent4"/>
                </a:solidFill>
                <a:latin typeface="+mn-lt"/>
              </a:rPr>
              <a:t>Midjourney</a:t>
            </a:r>
            <a:r>
              <a:rPr lang="en-AU" sz="1200" b="1" dirty="0">
                <a:solidFill>
                  <a:schemeClr val="accent4"/>
                </a:solidFill>
                <a:latin typeface="+mn-lt"/>
              </a:rPr>
              <a:t> do not have comparable control over the initial image generated, or any final image</a:t>
            </a:r>
            <a:r>
              <a:rPr lang="en-AU" sz="1200" dirty="0">
                <a:latin typeface="+mn-lt"/>
              </a:rPr>
              <a:t>.’”</a:t>
            </a:r>
          </a:p>
        </p:txBody>
      </p:sp>
      <p:pic>
        <p:nvPicPr>
          <p:cNvPr id="2" name="Picture 1">
            <a:extLst>
              <a:ext uri="{FF2B5EF4-FFF2-40B4-BE49-F238E27FC236}">
                <a16:creationId xmlns:a16="http://schemas.microsoft.com/office/drawing/2014/main" id="{4CA04F08-9D9F-2ABB-15AD-5F5E8874AEA2}"/>
              </a:ext>
            </a:extLst>
          </p:cNvPr>
          <p:cNvPicPr>
            <a:picLocks noChangeAspect="1"/>
          </p:cNvPicPr>
          <p:nvPr/>
        </p:nvPicPr>
        <p:blipFill>
          <a:blip r:embed="rId3"/>
          <a:stretch>
            <a:fillRect/>
          </a:stretch>
        </p:blipFill>
        <p:spPr>
          <a:xfrm>
            <a:off x="212790" y="249787"/>
            <a:ext cx="3622091" cy="4666700"/>
          </a:xfrm>
          <a:prstGeom prst="rect">
            <a:avLst/>
          </a:prstGeom>
        </p:spPr>
      </p:pic>
    </p:spTree>
    <p:extLst>
      <p:ext uri="{BB962C8B-B14F-4D97-AF65-F5344CB8AC3E}">
        <p14:creationId xmlns:p14="http://schemas.microsoft.com/office/powerpoint/2010/main" val="2453469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21CD116-03A0-E591-53EA-96F4C67E151B}"/>
              </a:ext>
            </a:extLst>
          </p:cNvPr>
          <p:cNvSpPr/>
          <p:nvPr/>
        </p:nvSpPr>
        <p:spPr>
          <a:xfrm>
            <a:off x="64074" y="1329001"/>
            <a:ext cx="684109" cy="1637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a:solidFill>
                  <a:schemeClr val="tx1"/>
                </a:solidFill>
              </a:rPr>
              <a:t>Model</a:t>
            </a:r>
          </a:p>
        </p:txBody>
      </p:sp>
      <p:sp>
        <p:nvSpPr>
          <p:cNvPr id="8" name="Rectangle: Rounded Corners 7">
            <a:extLst>
              <a:ext uri="{FF2B5EF4-FFF2-40B4-BE49-F238E27FC236}">
                <a16:creationId xmlns:a16="http://schemas.microsoft.com/office/drawing/2014/main" id="{646C5B29-2450-A806-BD58-9E868F7853F0}"/>
              </a:ext>
            </a:extLst>
          </p:cNvPr>
          <p:cNvSpPr/>
          <p:nvPr/>
        </p:nvSpPr>
        <p:spPr>
          <a:xfrm>
            <a:off x="849779" y="1329001"/>
            <a:ext cx="895821" cy="16370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err="1">
                <a:solidFill>
                  <a:schemeClr val="tx1"/>
                </a:solidFill>
              </a:rPr>
              <a:t>Midjourney</a:t>
            </a:r>
            <a:endParaRPr lang="en-AU" sz="1000">
              <a:solidFill>
                <a:schemeClr val="tx1"/>
              </a:solidFill>
            </a:endParaRPr>
          </a:p>
        </p:txBody>
      </p:sp>
      <p:sp>
        <p:nvSpPr>
          <p:cNvPr id="9" name="Rectangle: Rounded Corners 8">
            <a:extLst>
              <a:ext uri="{FF2B5EF4-FFF2-40B4-BE49-F238E27FC236}">
                <a16:creationId xmlns:a16="http://schemas.microsoft.com/office/drawing/2014/main" id="{745E4639-29D6-A78E-0E49-38BACE823916}"/>
              </a:ext>
            </a:extLst>
          </p:cNvPr>
          <p:cNvSpPr/>
          <p:nvPr/>
        </p:nvSpPr>
        <p:spPr>
          <a:xfrm>
            <a:off x="1844597" y="153038"/>
            <a:ext cx="1144694" cy="86229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000">
                <a:solidFill>
                  <a:schemeClr val="bg1"/>
                </a:solidFill>
              </a:rPr>
              <a:t>User prompt or instructions</a:t>
            </a:r>
          </a:p>
        </p:txBody>
      </p:sp>
      <p:sp>
        <p:nvSpPr>
          <p:cNvPr id="10" name="Oval 9">
            <a:extLst>
              <a:ext uri="{FF2B5EF4-FFF2-40B4-BE49-F238E27FC236}">
                <a16:creationId xmlns:a16="http://schemas.microsoft.com/office/drawing/2014/main" id="{DF1A1CF1-7D47-A976-5173-91E33DA6B8AC}"/>
              </a:ext>
            </a:extLst>
          </p:cNvPr>
          <p:cNvSpPr/>
          <p:nvPr/>
        </p:nvSpPr>
        <p:spPr>
          <a:xfrm>
            <a:off x="2359145" y="1229150"/>
            <a:ext cx="978746" cy="76538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a:t>Content output</a:t>
            </a:r>
          </a:p>
        </p:txBody>
      </p:sp>
      <p:sp>
        <p:nvSpPr>
          <p:cNvPr id="12" name="Oval 11">
            <a:extLst>
              <a:ext uri="{FF2B5EF4-FFF2-40B4-BE49-F238E27FC236}">
                <a16:creationId xmlns:a16="http://schemas.microsoft.com/office/drawing/2014/main" id="{F3486048-CF59-81F0-B211-38682C56DBCD}"/>
              </a:ext>
            </a:extLst>
          </p:cNvPr>
          <p:cNvSpPr/>
          <p:nvPr/>
        </p:nvSpPr>
        <p:spPr>
          <a:xfrm>
            <a:off x="2176259" y="2573000"/>
            <a:ext cx="895822" cy="59776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a:t>Final model output</a:t>
            </a:r>
          </a:p>
        </p:txBody>
      </p:sp>
      <p:sp>
        <p:nvSpPr>
          <p:cNvPr id="13" name="Arc 12">
            <a:extLst>
              <a:ext uri="{FF2B5EF4-FFF2-40B4-BE49-F238E27FC236}">
                <a16:creationId xmlns:a16="http://schemas.microsoft.com/office/drawing/2014/main" id="{F26360F5-FB43-E9DC-E249-DCCBA7A481EA}"/>
              </a:ext>
            </a:extLst>
          </p:cNvPr>
          <p:cNvSpPr/>
          <p:nvPr/>
        </p:nvSpPr>
        <p:spPr>
          <a:xfrm rot="15543661">
            <a:off x="1147687" y="693827"/>
            <a:ext cx="1398523" cy="995746"/>
          </a:xfrm>
          <a:prstGeom prst="arc">
            <a:avLst>
              <a:gd name="adj1" fmla="val 16377736"/>
              <a:gd name="adj2" fmla="val 0"/>
            </a:avLst>
          </a:prstGeom>
          <a:ln w="53975">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6" name="Straight Arrow Connector 15">
            <a:extLst>
              <a:ext uri="{FF2B5EF4-FFF2-40B4-BE49-F238E27FC236}">
                <a16:creationId xmlns:a16="http://schemas.microsoft.com/office/drawing/2014/main" id="{46669967-129D-3356-042A-D1C428D9C739}"/>
              </a:ext>
            </a:extLst>
          </p:cNvPr>
          <p:cNvCxnSpPr>
            <a:cxnSpLocks/>
          </p:cNvCxnSpPr>
          <p:nvPr/>
        </p:nvCxnSpPr>
        <p:spPr>
          <a:xfrm>
            <a:off x="1847196" y="1594060"/>
            <a:ext cx="476141"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26FB6494-A03D-8CBE-6013-AB0A30C031E8}"/>
              </a:ext>
            </a:extLst>
          </p:cNvPr>
          <p:cNvSpPr/>
          <p:nvPr/>
        </p:nvSpPr>
        <p:spPr>
          <a:xfrm rot="18963026">
            <a:off x="2722451" y="411342"/>
            <a:ext cx="871771" cy="1167057"/>
          </a:xfrm>
          <a:prstGeom prst="arc">
            <a:avLst>
              <a:gd name="adj1" fmla="val 18051210"/>
              <a:gd name="adj2" fmla="val 6419060"/>
            </a:avLst>
          </a:prstGeom>
          <a:ln w="53975">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20" name="Straight Arrow Connector 19">
            <a:extLst>
              <a:ext uri="{FF2B5EF4-FFF2-40B4-BE49-F238E27FC236}">
                <a16:creationId xmlns:a16="http://schemas.microsoft.com/office/drawing/2014/main" id="{146C2426-4E35-260A-9DDD-91D41F4E19C7}"/>
              </a:ext>
            </a:extLst>
          </p:cNvPr>
          <p:cNvCxnSpPr>
            <a:cxnSpLocks/>
          </p:cNvCxnSpPr>
          <p:nvPr/>
        </p:nvCxnSpPr>
        <p:spPr>
          <a:xfrm>
            <a:off x="1796398" y="2570500"/>
            <a:ext cx="379508" cy="142604"/>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686D7C7-27B2-A218-38A9-CDCCD621EBED}"/>
              </a:ext>
            </a:extLst>
          </p:cNvPr>
          <p:cNvSpPr txBox="1"/>
          <p:nvPr/>
        </p:nvSpPr>
        <p:spPr>
          <a:xfrm>
            <a:off x="1992635" y="2065920"/>
            <a:ext cx="1060205" cy="553998"/>
          </a:xfrm>
          <a:prstGeom prst="rect">
            <a:avLst/>
          </a:prstGeom>
          <a:noFill/>
        </p:spPr>
        <p:txBody>
          <a:bodyPr wrap="square" rtlCol="0">
            <a:spAutoFit/>
          </a:bodyPr>
          <a:lstStyle/>
          <a:p>
            <a:r>
              <a:rPr lang="en-AU" sz="1000">
                <a:latin typeface="+mn-lt"/>
              </a:rPr>
              <a:t>Once user satisfied, user selects</a:t>
            </a:r>
          </a:p>
        </p:txBody>
      </p:sp>
      <p:sp>
        <p:nvSpPr>
          <p:cNvPr id="19" name="TextBox 18">
            <a:extLst>
              <a:ext uri="{FF2B5EF4-FFF2-40B4-BE49-F238E27FC236}">
                <a16:creationId xmlns:a16="http://schemas.microsoft.com/office/drawing/2014/main" id="{4ECD7FEA-2189-069E-3E43-5B9E9E96336E}"/>
              </a:ext>
            </a:extLst>
          </p:cNvPr>
          <p:cNvSpPr txBox="1"/>
          <p:nvPr/>
        </p:nvSpPr>
        <p:spPr>
          <a:xfrm>
            <a:off x="6897944" y="0"/>
            <a:ext cx="2016061" cy="4924425"/>
          </a:xfrm>
          <a:prstGeom prst="rect">
            <a:avLst/>
          </a:prstGeom>
          <a:noFill/>
        </p:spPr>
        <p:txBody>
          <a:bodyPr wrap="square" rtlCol="0">
            <a:spAutoFit/>
          </a:bodyPr>
          <a:lstStyle/>
          <a:p>
            <a:endParaRPr lang="en-AU" sz="1000" dirty="0">
              <a:latin typeface="+mn-lt"/>
            </a:endParaRPr>
          </a:p>
          <a:p>
            <a:r>
              <a:rPr lang="en-AU" sz="1600" dirty="0">
                <a:latin typeface="+mn-lt"/>
              </a:rPr>
              <a:t>“</a:t>
            </a:r>
            <a:r>
              <a:rPr lang="en-US" sz="1600" dirty="0">
                <a:latin typeface="+mn-lt"/>
              </a:rPr>
              <a:t>Copyright has never stretched so far, however, as to protect works generated by new forms of technology operating </a:t>
            </a:r>
            <a:r>
              <a:rPr lang="en-US" sz="1600" dirty="0">
                <a:solidFill>
                  <a:schemeClr val="accent4"/>
                </a:solidFill>
                <a:latin typeface="+mn-lt"/>
              </a:rPr>
              <a:t>absent any guiding human hand”</a:t>
            </a:r>
          </a:p>
          <a:p>
            <a:endParaRPr lang="en-US" sz="1600" dirty="0">
              <a:solidFill>
                <a:srgbClr val="FF0000"/>
              </a:solidFill>
              <a:latin typeface="+mn-lt"/>
            </a:endParaRPr>
          </a:p>
          <a:p>
            <a:r>
              <a:rPr lang="en-AU" sz="1600" i="0" dirty="0">
                <a:solidFill>
                  <a:schemeClr val="tx1"/>
                </a:solidFill>
                <a:effectLst/>
                <a:latin typeface="+mn-lt"/>
              </a:rPr>
              <a:t>Thaler v. Perlmutter</a:t>
            </a:r>
            <a:r>
              <a:rPr lang="en-AU" sz="1600" b="0" i="0" dirty="0">
                <a:solidFill>
                  <a:schemeClr val="tx1"/>
                </a:solidFill>
                <a:effectLst/>
                <a:latin typeface="+mn-lt"/>
              </a:rPr>
              <a:t>, case No. 1:22-cv-01564,(D.D.C. 8/18/23).</a:t>
            </a:r>
          </a:p>
          <a:p>
            <a:endParaRPr lang="en-AU" sz="1600" dirty="0">
              <a:solidFill>
                <a:schemeClr val="tx1"/>
              </a:solidFill>
              <a:latin typeface="+mn-lt"/>
            </a:endParaRPr>
          </a:p>
          <a:p>
            <a:r>
              <a:rPr lang="en-AU" sz="1600" dirty="0">
                <a:solidFill>
                  <a:schemeClr val="tx1"/>
                </a:solidFill>
                <a:latin typeface="+mn-lt"/>
              </a:rPr>
              <a:t>“A recent entrance to paradise”, produced by Thaler’s ‘Creativity Machine’</a:t>
            </a:r>
          </a:p>
        </p:txBody>
      </p:sp>
      <p:sp>
        <p:nvSpPr>
          <p:cNvPr id="25" name="TextBox 24">
            <a:extLst>
              <a:ext uri="{FF2B5EF4-FFF2-40B4-BE49-F238E27FC236}">
                <a16:creationId xmlns:a16="http://schemas.microsoft.com/office/drawing/2014/main" id="{CF29F232-FBFA-668D-6017-D82077B21DFD}"/>
              </a:ext>
            </a:extLst>
          </p:cNvPr>
          <p:cNvSpPr txBox="1"/>
          <p:nvPr/>
        </p:nvSpPr>
        <p:spPr>
          <a:xfrm>
            <a:off x="3648493" y="534625"/>
            <a:ext cx="768521" cy="1077218"/>
          </a:xfrm>
          <a:prstGeom prst="rect">
            <a:avLst/>
          </a:prstGeom>
          <a:noFill/>
        </p:spPr>
        <p:txBody>
          <a:bodyPr wrap="square" rtlCol="0">
            <a:spAutoFit/>
          </a:bodyPr>
          <a:lstStyle/>
          <a:p>
            <a:r>
              <a:rPr lang="en-AU" sz="1000">
                <a:solidFill>
                  <a:schemeClr val="tx1"/>
                </a:solidFill>
                <a:latin typeface="+mn-lt"/>
              </a:rPr>
              <a:t>User refines prompts (multiple iterations)</a:t>
            </a:r>
          </a:p>
          <a:p>
            <a:endParaRPr lang="en-AU"/>
          </a:p>
        </p:txBody>
      </p:sp>
      <p:pic>
        <p:nvPicPr>
          <p:cNvPr id="1026" name="Picture 2" descr="undefined">
            <a:extLst>
              <a:ext uri="{FF2B5EF4-FFF2-40B4-BE49-F238E27FC236}">
                <a16:creationId xmlns:a16="http://schemas.microsoft.com/office/drawing/2014/main" id="{4ADCF85F-5183-15EE-9A99-D5D7A84F6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67"/>
            <a:ext cx="68643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361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921690" y="3433664"/>
            <a:ext cx="927827" cy="1530221"/>
          </a:xfrm>
        </p:spPr>
        <p:txBody>
          <a:bodyPr>
            <a:noAutofit/>
          </a:bodyPr>
          <a:lstStyle/>
          <a:p>
            <a:r>
              <a:rPr lang="en-US" sz="1200" dirty="0"/>
              <a:t>Copyright Review Board: </a:t>
            </a:r>
            <a:r>
              <a:rPr lang="en-US" sz="1200" dirty="0" err="1"/>
              <a:t>Théâtre</a:t>
            </a:r>
            <a:r>
              <a:rPr lang="en-US" sz="1200" dirty="0"/>
              <a:t> </a:t>
            </a:r>
            <a:r>
              <a:rPr lang="en-US" sz="1200" dirty="0" err="1"/>
              <a:t>D’opéra</a:t>
            </a:r>
            <a:r>
              <a:rPr lang="en-US" sz="1200" dirty="0"/>
              <a:t> Spatial (Sept. 5, 2023)</a:t>
            </a:r>
          </a:p>
        </p:txBody>
      </p:sp>
      <p:pic>
        <p:nvPicPr>
          <p:cNvPr id="4" name="Content Placeholder 3"/>
          <p:cNvPicPr>
            <a:picLocks noGrp="1" noChangeAspect="1"/>
          </p:cNvPicPr>
          <p:nvPr>
            <p:ph idx="1"/>
          </p:nvPr>
        </p:nvPicPr>
        <p:blipFill>
          <a:blip r:embed="rId3"/>
          <a:stretch>
            <a:fillRect/>
          </a:stretch>
        </p:blipFill>
        <p:spPr>
          <a:xfrm>
            <a:off x="0" y="0"/>
            <a:ext cx="7735078" cy="5137101"/>
          </a:xfrm>
          <a:prstGeom prst="rect">
            <a:avLst/>
          </a:prstGeom>
        </p:spPr>
      </p:pic>
    </p:spTree>
    <p:extLst>
      <p:ext uri="{BB962C8B-B14F-4D97-AF65-F5344CB8AC3E}">
        <p14:creationId xmlns:p14="http://schemas.microsoft.com/office/powerpoint/2010/main" val="223611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26"/>
          <p:cNvSpPr/>
          <p:nvPr/>
        </p:nvSpPr>
        <p:spPr>
          <a:xfrm>
            <a:off x="25"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6"/>
          <p:cNvSpPr txBox="1">
            <a:spLocks noGrp="1"/>
          </p:cNvSpPr>
          <p:nvPr>
            <p:ph type="title" idx="4294967295"/>
          </p:nvPr>
        </p:nvSpPr>
        <p:spPr>
          <a:xfrm>
            <a:off x="699400" y="931863"/>
            <a:ext cx="3139175" cy="307975"/>
          </a:xfrm>
          <a:prstGeom prst="rect">
            <a:avLst/>
          </a:prstGeom>
        </p:spPr>
        <p:txBody>
          <a:bodyPr spcFirstLastPara="1" wrap="square" lIns="0" tIns="0" rIns="0" bIns="0" anchor="t" anchorCtr="0">
            <a:spAutoFit/>
          </a:bodyPr>
          <a:lstStyle/>
          <a:p>
            <a:pPr marL="0" lvl="0" indent="0" algn="l" rtl="0">
              <a:lnSpc>
                <a:spcPct val="80000"/>
              </a:lnSpc>
              <a:spcBef>
                <a:spcPts val="0"/>
              </a:spcBef>
              <a:spcAft>
                <a:spcPts val="0"/>
              </a:spcAft>
              <a:buNone/>
            </a:pPr>
            <a:r>
              <a:rPr lang="en-GB" sz="2500" dirty="0">
                <a:solidFill>
                  <a:schemeClr val="lt1"/>
                </a:solidFill>
                <a:latin typeface="Arial" panose="020B0604020202020204" pitchFamily="34" charset="0"/>
                <a:cs typeface="Arial" panose="020B0604020202020204" pitchFamily="34" charset="0"/>
              </a:rPr>
              <a:t>THANKS</a:t>
            </a:r>
            <a:endParaRPr sz="2500" b="0" dirty="0">
              <a:solidFill>
                <a:schemeClr val="lt1"/>
              </a:solidFill>
              <a:latin typeface="Arial" panose="020B0604020202020204" pitchFamily="34" charset="0"/>
              <a:ea typeface="Montserrat ExtraBold"/>
              <a:cs typeface="Arial" panose="020B0604020202020204" pitchFamily="34" charset="0"/>
              <a:sym typeface="Montserrat ExtraBold"/>
            </a:endParaRPr>
          </a:p>
        </p:txBody>
      </p:sp>
      <p:sp>
        <p:nvSpPr>
          <p:cNvPr id="1132" name="Google Shape;1132;p26"/>
          <p:cNvSpPr txBox="1"/>
          <p:nvPr/>
        </p:nvSpPr>
        <p:spPr>
          <a:xfrm>
            <a:off x="699400" y="1711834"/>
            <a:ext cx="6458484" cy="3108543"/>
          </a:xfrm>
          <a:prstGeom prst="rect">
            <a:avLst/>
          </a:prstGeom>
          <a:noFill/>
          <a:ln>
            <a:noFill/>
          </a:ln>
        </p:spPr>
        <p:txBody>
          <a:bodyPr spcFirstLastPara="1" wrap="square" lIns="0" tIns="0" rIns="0" bIns="0" anchor="ctr" anchorCtr="0">
            <a:spAutoFit/>
          </a:bodyPr>
          <a:lstStyle/>
          <a:p>
            <a:r>
              <a:rPr lang="en-US" sz="1200" dirty="0">
                <a:solidFill>
                  <a:schemeClr val="bg1"/>
                </a:solidFill>
                <a:latin typeface="Arial" panose="020B0604020202020204" pitchFamily="34" charset="0"/>
                <a:ea typeface="Montserrat"/>
                <a:cs typeface="Arial" panose="020B0604020202020204" pitchFamily="34" charset="0"/>
                <a:sym typeface="Montserrat"/>
              </a:rPr>
              <a:t>See also my book chapter: </a:t>
            </a:r>
            <a:r>
              <a:rPr lang="en-US" sz="1200" b="0" i="0" dirty="0">
                <a:solidFill>
                  <a:schemeClr val="bg1"/>
                </a:solidFill>
                <a:effectLst/>
                <a:latin typeface="Arial" panose="020B0604020202020204" pitchFamily="34" charset="0"/>
                <a:cs typeface="Arial" panose="020B0604020202020204" pitchFamily="34" charset="0"/>
              </a:rPr>
              <a:t>Weatherall, K, ‘IP and data, IP in data, IP as data’, </a:t>
            </a:r>
            <a:r>
              <a:rPr lang="en-US" sz="1200" dirty="0">
                <a:solidFill>
                  <a:schemeClr val="bg1"/>
                </a:solidFill>
                <a:latin typeface="Arial" panose="020B0604020202020204" pitchFamily="34" charset="0"/>
                <a:cs typeface="Arial" panose="020B0604020202020204" pitchFamily="34" charset="0"/>
              </a:rPr>
              <a:t>i</a:t>
            </a:r>
            <a:r>
              <a:rPr lang="en-US" sz="1200" b="0" i="0" dirty="0">
                <a:solidFill>
                  <a:schemeClr val="bg1"/>
                </a:solidFill>
                <a:effectLst/>
                <a:latin typeface="Arial" panose="020B0604020202020204" pitchFamily="34" charset="0"/>
                <a:cs typeface="Arial" panose="020B0604020202020204" pitchFamily="34" charset="0"/>
              </a:rPr>
              <a:t>n Damian Clifford, Jeannie Paterson and Kwan Ho Lau (Eds.), </a:t>
            </a:r>
            <a:r>
              <a:rPr lang="en-US" sz="1200" b="0" i="1" dirty="0">
                <a:solidFill>
                  <a:schemeClr val="bg1"/>
                </a:solidFill>
                <a:effectLst/>
                <a:latin typeface="Arial" panose="020B0604020202020204" pitchFamily="34" charset="0"/>
                <a:cs typeface="Arial" panose="020B0604020202020204" pitchFamily="34" charset="0"/>
              </a:rPr>
              <a:t>Data Rights and Private Law (</a:t>
            </a:r>
            <a:r>
              <a:rPr lang="en-US" sz="1200" b="0" dirty="0">
                <a:solidFill>
                  <a:schemeClr val="bg1"/>
                </a:solidFill>
                <a:effectLst/>
                <a:latin typeface="Arial" panose="020B0604020202020204" pitchFamily="34" charset="0"/>
                <a:cs typeface="Arial" panose="020B0604020202020204" pitchFamily="34" charset="0"/>
              </a:rPr>
              <a:t>2023, </a:t>
            </a:r>
            <a:r>
              <a:rPr lang="en-US" sz="1200" b="0" i="0" dirty="0">
                <a:solidFill>
                  <a:schemeClr val="bg1"/>
                </a:solidFill>
                <a:effectLst/>
                <a:latin typeface="Arial" panose="020B0604020202020204" pitchFamily="34" charset="0"/>
                <a:cs typeface="Arial" panose="020B0604020202020204" pitchFamily="34" charset="0"/>
              </a:rPr>
              <a:t>Hart Publishing)</a:t>
            </a:r>
          </a:p>
          <a:p>
            <a:endParaRPr lang="en-US" sz="1200" dirty="0">
              <a:solidFill>
                <a:schemeClr val="bg1"/>
              </a:solidFill>
              <a:latin typeface="Arial" panose="020B0604020202020204" pitchFamily="34" charset="0"/>
              <a:ea typeface="Montserrat"/>
              <a:cs typeface="Arial" panose="020B0604020202020204" pitchFamily="34" charset="0"/>
              <a:sym typeface="Montserrat"/>
            </a:endParaRPr>
          </a:p>
          <a:p>
            <a:r>
              <a:rPr lang="en-US" sz="1100" dirty="0">
                <a:solidFill>
                  <a:schemeClr val="bg1"/>
                </a:solidFill>
                <a:latin typeface="Arial" panose="020B0604020202020204" pitchFamily="34" charset="0"/>
                <a:ea typeface="Montserrat"/>
                <a:cs typeface="Arial" panose="020B0604020202020204" pitchFamily="34" charset="0"/>
                <a:sym typeface="Montserrat"/>
              </a:rPr>
              <a:t>Twin images used in this presentation come from: </a:t>
            </a:r>
            <a:r>
              <a:rPr lang="en-AU" sz="1100" dirty="0" err="1">
                <a:solidFill>
                  <a:schemeClr val="bg1"/>
                </a:solidFill>
                <a:effectLst/>
                <a:latin typeface="Arial" panose="020B0604020202020204" pitchFamily="34" charset="0"/>
                <a:cs typeface="Arial" panose="020B0604020202020204" pitchFamily="34" charset="0"/>
              </a:rPr>
              <a:t>Carlini</a:t>
            </a:r>
            <a:r>
              <a:rPr lang="en-AU" sz="1100" dirty="0">
                <a:solidFill>
                  <a:schemeClr val="bg1"/>
                </a:solidFill>
                <a:effectLst/>
                <a:latin typeface="Arial" panose="020B0604020202020204" pitchFamily="34" charset="0"/>
                <a:cs typeface="Arial" panose="020B0604020202020204" pitchFamily="34" charset="0"/>
              </a:rPr>
              <a:t>, Nicholas et al, ‘Extracting Training Data from Diffusion Models’ (No arXiv:2301.13188, </a:t>
            </a:r>
            <a:r>
              <a:rPr lang="en-AU" sz="1100" dirty="0" err="1">
                <a:solidFill>
                  <a:schemeClr val="bg1"/>
                </a:solidFill>
                <a:effectLst/>
                <a:latin typeface="Arial" panose="020B0604020202020204" pitchFamily="34" charset="0"/>
                <a:cs typeface="Arial" panose="020B0604020202020204" pitchFamily="34" charset="0"/>
              </a:rPr>
              <a:t>arXiv</a:t>
            </a:r>
            <a:r>
              <a:rPr lang="en-AU" sz="1100" dirty="0">
                <a:solidFill>
                  <a:schemeClr val="bg1"/>
                </a:solidFill>
                <a:effectLst/>
                <a:latin typeface="Arial" panose="020B0604020202020204" pitchFamily="34" charset="0"/>
                <a:cs typeface="Arial" panose="020B0604020202020204" pitchFamily="34" charset="0"/>
              </a:rPr>
              <a:t>, 30 January 2023) </a:t>
            </a:r>
            <a:r>
              <a:rPr lang="en-AU" sz="1100" dirty="0">
                <a:solidFill>
                  <a:schemeClr val="bg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http://arxiv.org/abs/2301.13188</a:t>
            </a:r>
            <a:endParaRPr lang="en-US" sz="1100" dirty="0">
              <a:solidFill>
                <a:schemeClr val="bg1"/>
              </a:solidFill>
              <a:latin typeface="Arial" panose="020B0604020202020204" pitchFamily="34" charset="0"/>
              <a:ea typeface="Montserrat"/>
              <a:cs typeface="Arial" panose="020B0604020202020204" pitchFamily="34" charset="0"/>
              <a:sym typeface="Montserrat"/>
            </a:endParaRPr>
          </a:p>
          <a:p>
            <a:endParaRPr lang="en-US" sz="1100" dirty="0">
              <a:solidFill>
                <a:schemeClr val="bg1"/>
              </a:solidFill>
              <a:latin typeface="Arial" panose="020B0604020202020204" pitchFamily="34" charset="0"/>
              <a:ea typeface="Montserrat"/>
              <a:cs typeface="Arial" panose="020B0604020202020204" pitchFamily="34" charset="0"/>
              <a:sym typeface="Montserrat"/>
            </a:endParaRPr>
          </a:p>
          <a:p>
            <a:r>
              <a:rPr lang="en-US" sz="1100" dirty="0">
                <a:solidFill>
                  <a:schemeClr val="bg1"/>
                </a:solidFill>
                <a:latin typeface="Arial" panose="020B0604020202020204" pitchFamily="34" charset="0"/>
                <a:ea typeface="Montserrat"/>
                <a:cs typeface="Arial" panose="020B0604020202020204" pitchFamily="34" charset="0"/>
                <a:sym typeface="Montserrat"/>
              </a:rPr>
              <a:t>These slides are licensed under a Creative Commons Non-Commercial </a:t>
            </a:r>
            <a:r>
              <a:rPr lang="en-US" sz="1100" dirty="0" err="1">
                <a:solidFill>
                  <a:schemeClr val="bg1"/>
                </a:solidFill>
                <a:latin typeface="Arial" panose="020B0604020202020204" pitchFamily="34" charset="0"/>
                <a:ea typeface="Montserrat"/>
                <a:cs typeface="Arial" panose="020B0604020202020204" pitchFamily="34" charset="0"/>
                <a:sym typeface="Montserrat"/>
              </a:rPr>
              <a:t>Licence</a:t>
            </a:r>
            <a:r>
              <a:rPr lang="en-US" sz="1100" dirty="0">
                <a:solidFill>
                  <a:schemeClr val="bg1"/>
                </a:solidFill>
                <a:latin typeface="Arial" panose="020B0604020202020204" pitchFamily="34" charset="0"/>
                <a:ea typeface="Montserrat"/>
                <a:cs typeface="Arial" panose="020B0604020202020204" pitchFamily="34" charset="0"/>
                <a:sym typeface="Montserrat"/>
              </a:rPr>
              <a:t> (v 4.0 International). Terms here: </a:t>
            </a:r>
            <a:r>
              <a:rPr lang="en-US" sz="1100" dirty="0">
                <a:solidFill>
                  <a:schemeClr val="bg1"/>
                </a:solidFill>
                <a:latin typeface="Arial" panose="020B0604020202020204" pitchFamily="34" charset="0"/>
                <a:ea typeface="Montserrat"/>
                <a:cs typeface="Arial" panose="020B0604020202020204" pitchFamily="34" charset="0"/>
                <a:sym typeface="Montserrat"/>
                <a:hlinkClick r:id="rId4">
                  <a:extLst>
                    <a:ext uri="{A12FA001-AC4F-418D-AE19-62706E023703}">
                      <ahyp:hlinkClr xmlns:ahyp="http://schemas.microsoft.com/office/drawing/2018/hyperlinkcolor" val="tx"/>
                    </a:ext>
                  </a:extLst>
                </a:hlinkClick>
              </a:rPr>
              <a:t>https://creativecommons.org/licenses/by-nc/4.0/</a:t>
            </a:r>
            <a:r>
              <a:rPr lang="en-US" sz="1100" dirty="0">
                <a:solidFill>
                  <a:schemeClr val="bg1"/>
                </a:solidFill>
                <a:latin typeface="Arial" panose="020B0604020202020204" pitchFamily="34" charset="0"/>
                <a:ea typeface="Montserrat"/>
                <a:cs typeface="Arial" panose="020B0604020202020204" pitchFamily="34" charset="0"/>
                <a:sym typeface="Montserrat"/>
              </a:rPr>
              <a:t>. You can use them for non-commercial purposes, including making changes, with attribution to the author, Kimberlee Weatherall (2024). </a:t>
            </a:r>
          </a:p>
          <a:p>
            <a:pPr marL="0" lvl="0" indent="0" algn="l" rtl="0">
              <a:lnSpc>
                <a:spcPct val="100000"/>
              </a:lnSpc>
              <a:spcBef>
                <a:spcPts val="0"/>
              </a:spcBef>
              <a:spcAft>
                <a:spcPts val="0"/>
              </a:spcAft>
              <a:buNone/>
            </a:pPr>
            <a:endParaRPr lang="en-GB" sz="1100" dirty="0">
              <a:solidFill>
                <a:schemeClr val="bg1"/>
              </a:solidFill>
              <a:latin typeface="Arial" panose="020B0604020202020204" pitchFamily="34" charset="0"/>
              <a:ea typeface="Montserrat"/>
              <a:cs typeface="Arial" panose="020B0604020202020204" pitchFamily="34" charset="0"/>
              <a:sym typeface="Montserrat"/>
            </a:endParaRPr>
          </a:p>
          <a:p>
            <a:r>
              <a:rPr lang="en-GB" sz="1100" dirty="0">
                <a:solidFill>
                  <a:schemeClr val="bg1"/>
                </a:solidFill>
                <a:latin typeface="Arial" panose="020B0604020202020204" pitchFamily="34" charset="0"/>
                <a:ea typeface="Montserrat SemiBold"/>
                <a:cs typeface="Arial" panose="020B0604020202020204" pitchFamily="34" charset="0"/>
                <a:sym typeface="Montserrat SemiBold"/>
              </a:rPr>
              <a:t>Contact for more information</a:t>
            </a:r>
          </a:p>
          <a:p>
            <a:pPr marL="0" lvl="0" indent="0" algn="l" rtl="0">
              <a:lnSpc>
                <a:spcPct val="100000"/>
              </a:lnSpc>
              <a:spcBef>
                <a:spcPts val="0"/>
              </a:spcBef>
              <a:spcAft>
                <a:spcPts val="0"/>
              </a:spcAft>
              <a:buNone/>
            </a:pPr>
            <a:endParaRPr lang="en-GB" sz="1100" dirty="0">
              <a:solidFill>
                <a:schemeClr val="bg1"/>
              </a:solidFill>
              <a:latin typeface="Arial" panose="020B0604020202020204" pitchFamily="34" charset="0"/>
              <a:ea typeface="Montserrat"/>
              <a:cs typeface="Arial" panose="020B0604020202020204" pitchFamily="34" charset="0"/>
              <a:sym typeface="Montserrat"/>
            </a:endParaRPr>
          </a:p>
          <a:p>
            <a:pPr marL="0" lvl="0" indent="0" algn="l" rtl="0">
              <a:lnSpc>
                <a:spcPct val="100000"/>
              </a:lnSpc>
              <a:spcBef>
                <a:spcPts val="0"/>
              </a:spcBef>
              <a:spcAft>
                <a:spcPts val="0"/>
              </a:spcAft>
              <a:buNone/>
            </a:pPr>
            <a:r>
              <a:rPr lang="en-GB" sz="1100" dirty="0">
                <a:solidFill>
                  <a:schemeClr val="bg1"/>
                </a:solidFill>
                <a:latin typeface="Arial" panose="020B0604020202020204" pitchFamily="34" charset="0"/>
                <a:ea typeface="Montserrat"/>
                <a:cs typeface="Arial" panose="020B0604020202020204" pitchFamily="34" charset="0"/>
                <a:sym typeface="Montserrat"/>
              </a:rPr>
              <a:t>Kimberlee Weatherall</a:t>
            </a:r>
          </a:p>
          <a:p>
            <a:pPr marL="0" lvl="0" indent="0" algn="l" rtl="0">
              <a:lnSpc>
                <a:spcPct val="100000"/>
              </a:lnSpc>
              <a:spcBef>
                <a:spcPts val="0"/>
              </a:spcBef>
              <a:spcAft>
                <a:spcPts val="0"/>
              </a:spcAft>
              <a:buNone/>
            </a:pPr>
            <a:r>
              <a:rPr lang="en-GB" sz="1100" dirty="0" err="1">
                <a:solidFill>
                  <a:schemeClr val="bg1"/>
                </a:solidFill>
                <a:latin typeface="Arial" panose="020B0604020202020204" pitchFamily="34" charset="0"/>
                <a:ea typeface="Montserrat"/>
                <a:cs typeface="Arial" panose="020B0604020202020204" pitchFamily="34" charset="0"/>
                <a:sym typeface="Montserrat"/>
              </a:rPr>
              <a:t>kimberlee.weatherall@sydney.edu.au</a:t>
            </a:r>
            <a:endParaRPr lang="en-GB" sz="1100" dirty="0">
              <a:solidFill>
                <a:schemeClr val="bg1"/>
              </a:solidFill>
              <a:latin typeface="Arial" panose="020B0604020202020204" pitchFamily="34" charset="0"/>
              <a:ea typeface="Montserrat"/>
              <a:cs typeface="Arial" panose="020B0604020202020204" pitchFamily="34" charset="0"/>
              <a:sym typeface="Montserrat"/>
            </a:endParaRPr>
          </a:p>
          <a:p>
            <a:pPr marL="0" lvl="0" indent="0" algn="l" rtl="0">
              <a:lnSpc>
                <a:spcPct val="100000"/>
              </a:lnSpc>
              <a:spcBef>
                <a:spcPts val="0"/>
              </a:spcBef>
              <a:spcAft>
                <a:spcPts val="0"/>
              </a:spcAft>
              <a:buNone/>
            </a:pPr>
            <a:endParaRPr lang="en-GB" sz="1100" b="1" dirty="0">
              <a:solidFill>
                <a:schemeClr val="bg1"/>
              </a:solidFill>
              <a:latin typeface="Arial" panose="020B0604020202020204" pitchFamily="34" charset="0"/>
              <a:ea typeface="Montserrat"/>
              <a:cs typeface="Arial" panose="020B0604020202020204" pitchFamily="34" charset="0"/>
              <a:sym typeface="Montserrat"/>
            </a:endParaRPr>
          </a:p>
          <a:p>
            <a:pPr marL="0" lvl="0" indent="0" algn="l" rtl="0">
              <a:lnSpc>
                <a:spcPct val="100000"/>
              </a:lnSpc>
              <a:spcBef>
                <a:spcPts val="0"/>
              </a:spcBef>
              <a:spcAft>
                <a:spcPts val="0"/>
              </a:spcAft>
              <a:buNone/>
            </a:pPr>
            <a:r>
              <a:rPr lang="en-GB" sz="1100" b="1" dirty="0">
                <a:solidFill>
                  <a:schemeClr val="bg1"/>
                </a:solidFill>
                <a:latin typeface="Arial" panose="020B0604020202020204" pitchFamily="34" charset="0"/>
                <a:ea typeface="Montserrat"/>
                <a:cs typeface="Arial" panose="020B0604020202020204" pitchFamily="34" charset="0"/>
                <a:sym typeface="Montserrat"/>
              </a:rPr>
              <a:t>https://</a:t>
            </a:r>
            <a:r>
              <a:rPr lang="en-GB" sz="1100" b="1" dirty="0" err="1">
                <a:solidFill>
                  <a:schemeClr val="bg1"/>
                </a:solidFill>
                <a:latin typeface="Arial" panose="020B0604020202020204" pitchFamily="34" charset="0"/>
                <a:ea typeface="Montserrat"/>
                <a:cs typeface="Arial" panose="020B0604020202020204" pitchFamily="34" charset="0"/>
                <a:sym typeface="Montserrat"/>
              </a:rPr>
              <a:t>www.sydney.edu.au</a:t>
            </a:r>
            <a:r>
              <a:rPr lang="en-GB" sz="1100" b="1" dirty="0">
                <a:solidFill>
                  <a:schemeClr val="bg1"/>
                </a:solidFill>
                <a:latin typeface="Arial" panose="020B0604020202020204" pitchFamily="34" charset="0"/>
                <a:ea typeface="Montserrat"/>
                <a:cs typeface="Arial" panose="020B0604020202020204" pitchFamily="34" charset="0"/>
                <a:sym typeface="Montserrat"/>
              </a:rPr>
              <a:t>/law/</a:t>
            </a:r>
          </a:p>
          <a:p>
            <a:pPr marL="0" lvl="0" indent="0" algn="l" rtl="0">
              <a:lnSpc>
                <a:spcPct val="100000"/>
              </a:lnSpc>
              <a:spcBef>
                <a:spcPts val="0"/>
              </a:spcBef>
              <a:spcAft>
                <a:spcPts val="0"/>
              </a:spcAft>
              <a:buNone/>
            </a:pPr>
            <a:r>
              <a:rPr lang="en-GB" sz="1100" b="1" dirty="0">
                <a:solidFill>
                  <a:schemeClr val="bg1"/>
                </a:solidFill>
                <a:latin typeface="Arial" panose="020B0604020202020204" pitchFamily="34" charset="0"/>
                <a:ea typeface="Montserrat"/>
                <a:cs typeface="Arial" panose="020B0604020202020204" pitchFamily="34" charset="0"/>
                <a:sym typeface="Montserrat"/>
              </a:rPr>
              <a:t>https://</a:t>
            </a:r>
            <a:r>
              <a:rPr lang="en-GB" sz="1100" b="1" dirty="0" err="1">
                <a:solidFill>
                  <a:schemeClr val="bg1"/>
                </a:solidFill>
                <a:latin typeface="Arial" panose="020B0604020202020204" pitchFamily="34" charset="0"/>
                <a:ea typeface="Montserrat"/>
                <a:cs typeface="Arial" panose="020B0604020202020204" pitchFamily="34" charset="0"/>
                <a:sym typeface="Montserrat"/>
              </a:rPr>
              <a:t>www.admscentre.org.au</a:t>
            </a:r>
            <a:r>
              <a:rPr lang="en-GB" sz="1100" b="1" dirty="0">
                <a:solidFill>
                  <a:schemeClr val="bg1"/>
                </a:solidFill>
                <a:latin typeface="Arial" panose="020B0604020202020204" pitchFamily="34" charset="0"/>
                <a:ea typeface="Montserrat"/>
                <a:cs typeface="Arial" panose="020B0604020202020204" pitchFamily="34" charset="0"/>
                <a:sym typeface="Montserrat"/>
              </a:rPr>
              <a:t>/</a:t>
            </a:r>
            <a:endParaRPr sz="1100" dirty="0">
              <a:solidFill>
                <a:schemeClr val="bg1"/>
              </a:solidFill>
              <a:latin typeface="Arial" panose="020B0604020202020204" pitchFamily="34" charset="0"/>
              <a:ea typeface="Montserrat"/>
              <a:cs typeface="Arial" panose="020B0604020202020204" pitchFamily="34" charset="0"/>
              <a:sym typeface="Montserrat"/>
            </a:endParaRPr>
          </a:p>
        </p:txBody>
      </p:sp>
      <p:pic>
        <p:nvPicPr>
          <p:cNvPr id="1133" name="Google Shape;1133;p26"/>
          <p:cNvPicPr preferRelativeResize="0"/>
          <p:nvPr/>
        </p:nvPicPr>
        <p:blipFill rotWithShape="1">
          <a:blip r:embed="rId5">
            <a:alphaModFix/>
          </a:blip>
          <a:srcRect t="169" b="179"/>
          <a:stretch/>
        </p:blipFill>
        <p:spPr>
          <a:xfrm>
            <a:off x="7681775" y="559325"/>
            <a:ext cx="726375" cy="787600"/>
          </a:xfrm>
          <a:prstGeom prst="rect">
            <a:avLst/>
          </a:prstGeom>
          <a:noFill/>
          <a:ln>
            <a:noFill/>
          </a:ln>
        </p:spPr>
      </p:pic>
      <p:pic>
        <p:nvPicPr>
          <p:cNvPr id="1134" name="Google Shape;1134;p26"/>
          <p:cNvPicPr preferRelativeResize="0"/>
          <p:nvPr/>
        </p:nvPicPr>
        <p:blipFill>
          <a:blip r:embed="rId6">
            <a:alphaModFix/>
          </a:blip>
          <a:stretch>
            <a:fillRect/>
          </a:stretch>
        </p:blipFill>
        <p:spPr>
          <a:xfrm>
            <a:off x="6272151" y="4338926"/>
            <a:ext cx="2136000" cy="2015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65B5C54-9C71-BBDB-854B-89E6DC2BEE04}"/>
              </a:ext>
            </a:extLst>
          </p:cNvPr>
          <p:cNvSpPr/>
          <p:nvPr/>
        </p:nvSpPr>
        <p:spPr>
          <a:xfrm>
            <a:off x="206747" y="714261"/>
            <a:ext cx="1910080" cy="229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dirty="0">
                <a:solidFill>
                  <a:schemeClr val="bg1"/>
                </a:solidFill>
                <a:latin typeface="Arial" panose="020B0604020202020204" pitchFamily="34" charset="0"/>
                <a:cs typeface="Arial" panose="020B0604020202020204" pitchFamily="34" charset="0"/>
              </a:rPr>
              <a:t>PRE-TRAINING</a:t>
            </a:r>
          </a:p>
          <a:p>
            <a:pPr algn="ctr"/>
            <a:endParaRPr lang="en-AU" b="1" dirty="0">
              <a:solidFill>
                <a:schemeClr val="bg1"/>
              </a:solidFill>
              <a:latin typeface="Arial" panose="020B0604020202020204" pitchFamily="34" charset="0"/>
              <a:cs typeface="Arial" panose="020B0604020202020204" pitchFamily="34" charset="0"/>
            </a:endParaRPr>
          </a:p>
          <a:p>
            <a:r>
              <a:rPr lang="en-AU" sz="1000" b="1" dirty="0">
                <a:solidFill>
                  <a:schemeClr val="bg1"/>
                </a:solidFill>
                <a:latin typeface="Arial" panose="020B0604020202020204" pitchFamily="34" charset="0"/>
                <a:cs typeface="Arial" panose="020B0604020202020204" pitchFamily="34" charset="0"/>
              </a:rPr>
              <a:t>Training data </a:t>
            </a:r>
            <a:r>
              <a:rPr lang="en-AU" sz="1000" dirty="0">
                <a:solidFill>
                  <a:schemeClr val="bg1"/>
                </a:solidFill>
                <a:latin typeface="Arial" panose="020B0604020202020204" pitchFamily="34" charset="0"/>
                <a:cs typeface="Arial" panose="020B0604020202020204" pitchFamily="34" charset="0"/>
              </a:rPr>
              <a:t>is copied and fed into system during pretraining stage</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likely several stages, with different data</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Data: text, images, AV, sound – some copyright-protected</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Content weighted</a:t>
            </a:r>
          </a:p>
        </p:txBody>
      </p:sp>
      <p:sp>
        <p:nvSpPr>
          <p:cNvPr id="6" name="Rectangle: Rounded Corners 5">
            <a:extLst>
              <a:ext uri="{FF2B5EF4-FFF2-40B4-BE49-F238E27FC236}">
                <a16:creationId xmlns:a16="http://schemas.microsoft.com/office/drawing/2014/main" id="{C83200BE-BF89-4123-4FCD-90906A0E215E}"/>
              </a:ext>
            </a:extLst>
          </p:cNvPr>
          <p:cNvSpPr/>
          <p:nvPr/>
        </p:nvSpPr>
        <p:spPr>
          <a:xfrm>
            <a:off x="2645991" y="725698"/>
            <a:ext cx="1368214" cy="2296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dirty="0">
                <a:solidFill>
                  <a:schemeClr val="bg1"/>
                </a:solidFill>
                <a:latin typeface="Arial" panose="020B0604020202020204" pitchFamily="34" charset="0"/>
                <a:cs typeface="Arial" panose="020B0604020202020204" pitchFamily="34" charset="0"/>
              </a:rPr>
              <a:t>‘FINE TUNING’</a:t>
            </a:r>
            <a:r>
              <a:rPr lang="en-AU" sz="1000" dirty="0">
                <a:solidFill>
                  <a:schemeClr val="bg1"/>
                </a:solidFill>
                <a:latin typeface="Arial" panose="020B0604020202020204" pitchFamily="34" charset="0"/>
                <a:cs typeface="Arial" panose="020B0604020202020204" pitchFamily="34" charset="0"/>
              </a:rPr>
              <a:t> </a:t>
            </a:r>
          </a:p>
          <a:p>
            <a:pPr algn="ctr"/>
            <a:r>
              <a:rPr lang="en-AU" sz="1000" dirty="0">
                <a:solidFill>
                  <a:schemeClr val="bg1"/>
                </a:solidFill>
                <a:latin typeface="Arial" panose="020B0604020202020204" pitchFamily="34" charset="0"/>
                <a:cs typeface="Arial" panose="020B0604020202020204" pitchFamily="34" charset="0"/>
              </a:rPr>
              <a:t>so that model achieves goals/ responds sensibly</a:t>
            </a:r>
          </a:p>
          <a:p>
            <a:pPr algn="ctr"/>
            <a:endParaRPr lang="en-AU" sz="1000" dirty="0">
              <a:solidFill>
                <a:schemeClr val="bg1"/>
              </a:solidFill>
              <a:latin typeface="Arial" panose="020B0604020202020204" pitchFamily="34" charset="0"/>
              <a:cs typeface="Arial" panose="020B0604020202020204" pitchFamily="34" charset="0"/>
            </a:endParaRPr>
          </a:p>
          <a:p>
            <a:pPr algn="ctr"/>
            <a:r>
              <a:rPr lang="en-AU" sz="900" dirty="0">
                <a:solidFill>
                  <a:schemeClr val="bg1"/>
                </a:solidFill>
                <a:latin typeface="Arial" panose="020B0604020202020204" pitchFamily="34" charset="0"/>
                <a:cs typeface="Arial" panose="020B0604020202020204" pitchFamily="34" charset="0"/>
              </a:rPr>
              <a:t>Further training with higher quality data </a:t>
            </a:r>
          </a:p>
          <a:p>
            <a:pPr algn="ctr"/>
            <a:r>
              <a:rPr lang="en-AU" sz="900" dirty="0">
                <a:solidFill>
                  <a:schemeClr val="bg1"/>
                </a:solidFill>
                <a:latin typeface="Arial" panose="020B0604020202020204" pitchFamily="34" charset="0"/>
                <a:cs typeface="Arial" panose="020B0604020202020204" pitchFamily="34" charset="0"/>
              </a:rPr>
              <a:t>Also reinforcement learning (human feedback and machine)</a:t>
            </a:r>
          </a:p>
          <a:p>
            <a:pPr algn="ctr"/>
            <a:r>
              <a:rPr lang="en-AU" sz="900" dirty="0">
                <a:solidFill>
                  <a:schemeClr val="bg1"/>
                </a:solidFill>
                <a:latin typeface="Arial" panose="020B0604020202020204" pitchFamily="34" charset="0"/>
                <a:cs typeface="Arial" panose="020B0604020202020204" pitchFamily="34" charset="0"/>
              </a:rPr>
              <a:t>red-teaming etc</a:t>
            </a:r>
          </a:p>
        </p:txBody>
      </p:sp>
      <p:sp>
        <p:nvSpPr>
          <p:cNvPr id="7" name="Rectangle: Rounded Corners 6">
            <a:extLst>
              <a:ext uri="{FF2B5EF4-FFF2-40B4-BE49-F238E27FC236}">
                <a16:creationId xmlns:a16="http://schemas.microsoft.com/office/drawing/2014/main" id="{321CD116-03A0-E591-53EA-96F4C67E151B}"/>
              </a:ext>
            </a:extLst>
          </p:cNvPr>
          <p:cNvSpPr/>
          <p:nvPr/>
        </p:nvSpPr>
        <p:spPr>
          <a:xfrm>
            <a:off x="4456853" y="1257512"/>
            <a:ext cx="684109" cy="1637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latin typeface="Arial" panose="020B0604020202020204" pitchFamily="34" charset="0"/>
                <a:cs typeface="Arial" panose="020B0604020202020204" pitchFamily="34" charset="0"/>
              </a:rPr>
              <a:t>Model (</a:t>
            </a:r>
            <a:r>
              <a:rPr lang="en-AU" sz="1000" dirty="0" err="1">
                <a:solidFill>
                  <a:schemeClr val="tx1"/>
                </a:solidFill>
                <a:latin typeface="Arial" panose="020B0604020202020204" pitchFamily="34" charset="0"/>
                <a:cs typeface="Arial" panose="020B0604020202020204" pitchFamily="34" charset="0"/>
              </a:rPr>
              <a:t>eg</a:t>
            </a:r>
            <a:r>
              <a:rPr lang="en-AU" sz="1000" dirty="0">
                <a:solidFill>
                  <a:schemeClr val="tx1"/>
                </a:solidFill>
                <a:latin typeface="Arial" panose="020B0604020202020204" pitchFamily="34" charset="0"/>
                <a:cs typeface="Arial" panose="020B0604020202020204" pitchFamily="34" charset="0"/>
              </a:rPr>
              <a:t> GPT4)</a:t>
            </a:r>
          </a:p>
        </p:txBody>
      </p:sp>
      <p:sp>
        <p:nvSpPr>
          <p:cNvPr id="8" name="Rectangle: Rounded Corners 7">
            <a:extLst>
              <a:ext uri="{FF2B5EF4-FFF2-40B4-BE49-F238E27FC236}">
                <a16:creationId xmlns:a16="http://schemas.microsoft.com/office/drawing/2014/main" id="{646C5B29-2450-A806-BD58-9E868F7853F0}"/>
              </a:ext>
            </a:extLst>
          </p:cNvPr>
          <p:cNvSpPr/>
          <p:nvPr/>
        </p:nvSpPr>
        <p:spPr>
          <a:xfrm>
            <a:off x="5242559" y="1257512"/>
            <a:ext cx="950968" cy="1637028"/>
          </a:xfrm>
          <a:prstGeom prst="round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tx1"/>
                </a:solidFill>
                <a:latin typeface="Arial" panose="020B0604020202020204" pitchFamily="34" charset="0"/>
                <a:cs typeface="Arial" panose="020B0604020202020204" pitchFamily="34" charset="0"/>
              </a:rPr>
              <a:t>Interface</a:t>
            </a:r>
          </a:p>
          <a:p>
            <a:pPr algn="ctr"/>
            <a:r>
              <a:rPr lang="en-AU" sz="1000" dirty="0">
                <a:solidFill>
                  <a:schemeClr val="tx1"/>
                </a:solidFill>
                <a:latin typeface="Arial" panose="020B0604020202020204" pitchFamily="34" charset="0"/>
                <a:cs typeface="Arial" panose="020B0604020202020204" pitchFamily="34" charset="0"/>
              </a:rPr>
              <a:t>(</a:t>
            </a:r>
            <a:r>
              <a:rPr lang="en-AU" sz="1000" dirty="0" err="1">
                <a:solidFill>
                  <a:schemeClr val="tx1"/>
                </a:solidFill>
                <a:latin typeface="Arial" panose="020B0604020202020204" pitchFamily="34" charset="0"/>
                <a:cs typeface="Arial" panose="020B0604020202020204" pitchFamily="34" charset="0"/>
              </a:rPr>
              <a:t>eg</a:t>
            </a:r>
            <a:r>
              <a:rPr lang="en-AU" sz="1000" dirty="0">
                <a:solidFill>
                  <a:schemeClr val="tx1"/>
                </a:solidFill>
                <a:latin typeface="Arial" panose="020B0604020202020204" pitchFamily="34" charset="0"/>
                <a:cs typeface="Arial" panose="020B0604020202020204" pitchFamily="34" charset="0"/>
              </a:rPr>
              <a:t> </a:t>
            </a:r>
            <a:r>
              <a:rPr lang="en-AU" sz="1000" dirty="0" err="1">
                <a:solidFill>
                  <a:schemeClr val="tx1"/>
                </a:solidFill>
                <a:latin typeface="Arial" panose="020B0604020202020204" pitchFamily="34" charset="0"/>
                <a:cs typeface="Arial" panose="020B0604020202020204" pitchFamily="34" charset="0"/>
              </a:rPr>
              <a:t>ChatGPT</a:t>
            </a:r>
            <a:r>
              <a:rPr lang="en-AU" sz="1000" dirty="0">
                <a:solidFill>
                  <a:schemeClr val="tx1"/>
                </a:solidFill>
                <a:latin typeface="Arial" panose="020B0604020202020204" pitchFamily="34" charset="0"/>
                <a:cs typeface="Arial" panose="020B0604020202020204" pitchFamily="34" charset="0"/>
              </a:rPr>
              <a:t>)</a:t>
            </a:r>
          </a:p>
          <a:p>
            <a:pPr algn="ctr"/>
            <a:endParaRPr lang="en-AU" sz="1000" dirty="0">
              <a:solidFill>
                <a:schemeClr val="tx1"/>
              </a:solidFill>
              <a:latin typeface="Arial" panose="020B0604020202020204" pitchFamily="34" charset="0"/>
              <a:cs typeface="Arial" panose="020B0604020202020204" pitchFamily="34" charset="0"/>
            </a:endParaRPr>
          </a:p>
          <a:p>
            <a:pPr algn="ctr"/>
            <a:r>
              <a:rPr lang="en-AU" sz="1000" dirty="0">
                <a:solidFill>
                  <a:schemeClr val="tx1"/>
                </a:solidFill>
                <a:latin typeface="Arial" panose="020B0604020202020204" pitchFamily="34" charset="0"/>
                <a:cs typeface="Arial" panose="020B0604020202020204" pitchFamily="34" charset="0"/>
              </a:rPr>
              <a:t>(further training/ fine tuning shapes responses)</a:t>
            </a:r>
          </a:p>
        </p:txBody>
      </p:sp>
      <p:sp>
        <p:nvSpPr>
          <p:cNvPr id="9" name="Rectangle: Rounded Corners 8">
            <a:extLst>
              <a:ext uri="{FF2B5EF4-FFF2-40B4-BE49-F238E27FC236}">
                <a16:creationId xmlns:a16="http://schemas.microsoft.com/office/drawing/2014/main" id="{745E4639-29D6-A78E-0E49-38BACE823916}"/>
              </a:ext>
            </a:extLst>
          </p:cNvPr>
          <p:cNvSpPr/>
          <p:nvPr/>
        </p:nvSpPr>
        <p:spPr>
          <a:xfrm>
            <a:off x="6644398" y="887625"/>
            <a:ext cx="1144694" cy="86229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User prompt or instructions (and refined prompts)</a:t>
            </a:r>
          </a:p>
        </p:txBody>
      </p:sp>
      <p:sp>
        <p:nvSpPr>
          <p:cNvPr id="10" name="Oval 9">
            <a:extLst>
              <a:ext uri="{FF2B5EF4-FFF2-40B4-BE49-F238E27FC236}">
                <a16:creationId xmlns:a16="http://schemas.microsoft.com/office/drawing/2014/main" id="{DF1A1CF1-7D47-A976-5173-91E33DA6B8AC}"/>
              </a:ext>
            </a:extLst>
          </p:cNvPr>
          <p:cNvSpPr/>
          <p:nvPr/>
        </p:nvSpPr>
        <p:spPr>
          <a:xfrm>
            <a:off x="6796367" y="1922812"/>
            <a:ext cx="978746" cy="765387"/>
          </a:xfrm>
          <a:prstGeom prst="ellipse">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dirty="0">
                <a:latin typeface="Arial" panose="020B0604020202020204" pitchFamily="34" charset="0"/>
                <a:cs typeface="Arial" panose="020B0604020202020204" pitchFamily="34" charset="0"/>
              </a:rPr>
              <a:t>Content output</a:t>
            </a:r>
          </a:p>
        </p:txBody>
      </p:sp>
      <p:sp>
        <p:nvSpPr>
          <p:cNvPr id="12" name="Oval 11">
            <a:extLst>
              <a:ext uri="{FF2B5EF4-FFF2-40B4-BE49-F238E27FC236}">
                <a16:creationId xmlns:a16="http://schemas.microsoft.com/office/drawing/2014/main" id="{F3486048-CF59-81F0-B211-38682C56DBCD}"/>
              </a:ext>
            </a:extLst>
          </p:cNvPr>
          <p:cNvSpPr/>
          <p:nvPr/>
        </p:nvSpPr>
        <p:spPr>
          <a:xfrm>
            <a:off x="7877116" y="2877372"/>
            <a:ext cx="895822" cy="597766"/>
          </a:xfrm>
          <a:prstGeom prst="ellipse">
            <a:avLst/>
          </a:prstGeom>
          <a:solidFill>
            <a:schemeClr val="tx1"/>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Final model output</a:t>
            </a:r>
          </a:p>
        </p:txBody>
      </p:sp>
      <p:sp>
        <p:nvSpPr>
          <p:cNvPr id="13" name="Arc 12">
            <a:extLst>
              <a:ext uri="{FF2B5EF4-FFF2-40B4-BE49-F238E27FC236}">
                <a16:creationId xmlns:a16="http://schemas.microsoft.com/office/drawing/2014/main" id="{F26360F5-FB43-E9DC-E249-DCCBA7A481EA}"/>
              </a:ext>
            </a:extLst>
          </p:cNvPr>
          <p:cNvSpPr/>
          <p:nvPr/>
        </p:nvSpPr>
        <p:spPr>
          <a:xfrm rot="16658834">
            <a:off x="6281489" y="930904"/>
            <a:ext cx="505171" cy="736841"/>
          </a:xfrm>
          <a:prstGeom prst="arc">
            <a:avLst>
              <a:gd name="adj1" fmla="val 16377736"/>
              <a:gd name="adj2" fmla="val 0"/>
            </a:avLst>
          </a:prstGeom>
          <a:ln w="762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6" name="Straight Arrow Connector 15">
            <a:extLst>
              <a:ext uri="{FF2B5EF4-FFF2-40B4-BE49-F238E27FC236}">
                <a16:creationId xmlns:a16="http://schemas.microsoft.com/office/drawing/2014/main" id="{46669967-129D-3356-042A-D1C428D9C739}"/>
              </a:ext>
            </a:extLst>
          </p:cNvPr>
          <p:cNvCxnSpPr>
            <a:cxnSpLocks/>
          </p:cNvCxnSpPr>
          <p:nvPr/>
        </p:nvCxnSpPr>
        <p:spPr>
          <a:xfrm>
            <a:off x="6295124" y="2305506"/>
            <a:ext cx="42099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26FB6494-A03D-8CBE-6013-AB0A30C031E8}"/>
              </a:ext>
            </a:extLst>
          </p:cNvPr>
          <p:cNvSpPr/>
          <p:nvPr/>
        </p:nvSpPr>
        <p:spPr>
          <a:xfrm rot="20495370">
            <a:off x="7508249" y="1405026"/>
            <a:ext cx="763587" cy="795747"/>
          </a:xfrm>
          <a:prstGeom prst="arc">
            <a:avLst>
              <a:gd name="adj1" fmla="val 16838862"/>
              <a:gd name="adj2" fmla="val 7219548"/>
            </a:avLst>
          </a:prstGeom>
          <a:ln w="762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20" name="Straight Arrow Connector 19">
            <a:extLst>
              <a:ext uri="{FF2B5EF4-FFF2-40B4-BE49-F238E27FC236}">
                <a16:creationId xmlns:a16="http://schemas.microsoft.com/office/drawing/2014/main" id="{146C2426-4E35-260A-9DDD-91D41F4E19C7}"/>
              </a:ext>
            </a:extLst>
          </p:cNvPr>
          <p:cNvCxnSpPr>
            <a:cxnSpLocks/>
          </p:cNvCxnSpPr>
          <p:nvPr/>
        </p:nvCxnSpPr>
        <p:spPr>
          <a:xfrm>
            <a:off x="6295124" y="2826327"/>
            <a:ext cx="1581992" cy="2374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78A5D65-42F0-DC58-35E2-CF031404109C}"/>
              </a:ext>
            </a:extLst>
          </p:cNvPr>
          <p:cNvSpPr/>
          <p:nvPr/>
        </p:nvSpPr>
        <p:spPr>
          <a:xfrm>
            <a:off x="7712040" y="4198175"/>
            <a:ext cx="1225974" cy="7055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Final product</a:t>
            </a:r>
          </a:p>
        </p:txBody>
      </p:sp>
      <p:cxnSp>
        <p:nvCxnSpPr>
          <p:cNvPr id="23" name="Straight Arrow Connector 22">
            <a:extLst>
              <a:ext uri="{FF2B5EF4-FFF2-40B4-BE49-F238E27FC236}">
                <a16:creationId xmlns:a16="http://schemas.microsoft.com/office/drawing/2014/main" id="{86527334-476A-3AEF-71D5-84DF0B46D6FF}"/>
              </a:ext>
            </a:extLst>
          </p:cNvPr>
          <p:cNvCxnSpPr>
            <a:cxnSpLocks/>
          </p:cNvCxnSpPr>
          <p:nvPr/>
        </p:nvCxnSpPr>
        <p:spPr>
          <a:xfrm>
            <a:off x="8325027" y="3555097"/>
            <a:ext cx="0" cy="5631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0681E2-B5E6-FD69-6311-5E2CDA769EF6}"/>
              </a:ext>
            </a:extLst>
          </p:cNvPr>
          <p:cNvSpPr txBox="1"/>
          <p:nvPr/>
        </p:nvSpPr>
        <p:spPr>
          <a:xfrm>
            <a:off x="8377953" y="3564218"/>
            <a:ext cx="1060205" cy="553998"/>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User edits,  refines, integrates</a:t>
            </a:r>
          </a:p>
        </p:txBody>
      </p:sp>
      <p:cxnSp>
        <p:nvCxnSpPr>
          <p:cNvPr id="32" name="Straight Arrow Connector 31">
            <a:extLst>
              <a:ext uri="{FF2B5EF4-FFF2-40B4-BE49-F238E27FC236}">
                <a16:creationId xmlns:a16="http://schemas.microsoft.com/office/drawing/2014/main" id="{72D92003-D46D-9079-8B47-8ACAE994E89C}"/>
              </a:ext>
            </a:extLst>
          </p:cNvPr>
          <p:cNvCxnSpPr>
            <a:cxnSpLocks/>
          </p:cNvCxnSpPr>
          <p:nvPr/>
        </p:nvCxnSpPr>
        <p:spPr>
          <a:xfrm>
            <a:off x="2181013" y="2179721"/>
            <a:ext cx="36523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1CD941-1099-CA74-EBCC-60881E49FCCD}"/>
              </a:ext>
            </a:extLst>
          </p:cNvPr>
          <p:cNvCxnSpPr>
            <a:cxnSpLocks/>
          </p:cNvCxnSpPr>
          <p:nvPr/>
        </p:nvCxnSpPr>
        <p:spPr>
          <a:xfrm>
            <a:off x="4057528" y="2169571"/>
            <a:ext cx="36523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BF272B-EA8C-C4D2-53A4-5B71498F78F7}"/>
              </a:ext>
            </a:extLst>
          </p:cNvPr>
          <p:cNvSpPr txBox="1"/>
          <p:nvPr/>
        </p:nvSpPr>
        <p:spPr>
          <a:xfrm>
            <a:off x="8325027" y="1318774"/>
            <a:ext cx="768521" cy="1077218"/>
          </a:xfrm>
          <a:prstGeom prst="rect">
            <a:avLst/>
          </a:prstGeom>
          <a:noFill/>
        </p:spPr>
        <p:txBody>
          <a:bodyPr wrap="square" rtlCol="0">
            <a:spAutoFit/>
          </a:bodyPr>
          <a:lstStyle/>
          <a:p>
            <a:r>
              <a:rPr lang="en-AU" sz="1000" dirty="0">
                <a:solidFill>
                  <a:schemeClr val="tx1"/>
                </a:solidFill>
                <a:latin typeface="Arial" panose="020B0604020202020204" pitchFamily="34" charset="0"/>
                <a:cs typeface="Arial" panose="020B0604020202020204" pitchFamily="34" charset="0"/>
              </a:rPr>
              <a:t>User refines prompts (multiple iterations</a:t>
            </a:r>
            <a:r>
              <a:rPr lang="en-AU" sz="1000" dirty="0">
                <a:solidFill>
                  <a:schemeClr val="tx1"/>
                </a:solidFill>
                <a:latin typeface="+mn-lt"/>
              </a:rPr>
              <a:t>)</a:t>
            </a:r>
          </a:p>
          <a:p>
            <a:endParaRPr lang="en-AU" dirty="0"/>
          </a:p>
        </p:txBody>
      </p:sp>
    </p:spTree>
    <p:extLst>
      <p:ext uri="{BB962C8B-B14F-4D97-AF65-F5344CB8AC3E}">
        <p14:creationId xmlns:p14="http://schemas.microsoft.com/office/powerpoint/2010/main" val="350241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8" grpId="0" animBg="1"/>
      <p:bldP spid="22" grpId="0" animBg="1"/>
      <p:bldP spid="27"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65B5C54-9C71-BBDB-854B-89E6DC2BEE04}"/>
              </a:ext>
            </a:extLst>
          </p:cNvPr>
          <p:cNvSpPr/>
          <p:nvPr/>
        </p:nvSpPr>
        <p:spPr>
          <a:xfrm>
            <a:off x="206747" y="714261"/>
            <a:ext cx="1910080" cy="229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dirty="0">
                <a:solidFill>
                  <a:schemeClr val="bg1"/>
                </a:solidFill>
                <a:latin typeface="Arial" panose="020B0604020202020204" pitchFamily="34" charset="0"/>
                <a:cs typeface="Arial" panose="020B0604020202020204" pitchFamily="34" charset="0"/>
              </a:rPr>
              <a:t>PRE-TRAINING</a:t>
            </a:r>
          </a:p>
          <a:p>
            <a:pPr algn="ctr"/>
            <a:endParaRPr lang="en-AU" b="1" dirty="0">
              <a:solidFill>
                <a:schemeClr val="bg1"/>
              </a:solidFill>
              <a:latin typeface="Arial" panose="020B0604020202020204" pitchFamily="34" charset="0"/>
              <a:cs typeface="Arial" panose="020B0604020202020204" pitchFamily="34" charset="0"/>
            </a:endParaRPr>
          </a:p>
          <a:p>
            <a:r>
              <a:rPr lang="en-AU" sz="1000" b="1" dirty="0">
                <a:solidFill>
                  <a:schemeClr val="bg1"/>
                </a:solidFill>
                <a:latin typeface="Arial" panose="020B0604020202020204" pitchFamily="34" charset="0"/>
                <a:cs typeface="Arial" panose="020B0604020202020204" pitchFamily="34" charset="0"/>
              </a:rPr>
              <a:t>Training data </a:t>
            </a:r>
            <a:r>
              <a:rPr lang="en-AU" sz="1000" dirty="0">
                <a:solidFill>
                  <a:schemeClr val="bg1"/>
                </a:solidFill>
                <a:latin typeface="Arial" panose="020B0604020202020204" pitchFamily="34" charset="0"/>
                <a:cs typeface="Arial" panose="020B0604020202020204" pitchFamily="34" charset="0"/>
              </a:rPr>
              <a:t>is copied and fed into system during pretraining stage</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likely several stages, with different data</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Data: text, images, AV, sound – some copyright-protected</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Content weighted</a:t>
            </a:r>
          </a:p>
        </p:txBody>
      </p:sp>
      <p:sp>
        <p:nvSpPr>
          <p:cNvPr id="6" name="Rectangle: Rounded Corners 5">
            <a:extLst>
              <a:ext uri="{FF2B5EF4-FFF2-40B4-BE49-F238E27FC236}">
                <a16:creationId xmlns:a16="http://schemas.microsoft.com/office/drawing/2014/main" id="{C83200BE-BF89-4123-4FCD-90906A0E215E}"/>
              </a:ext>
            </a:extLst>
          </p:cNvPr>
          <p:cNvSpPr/>
          <p:nvPr/>
        </p:nvSpPr>
        <p:spPr>
          <a:xfrm>
            <a:off x="2645991" y="725698"/>
            <a:ext cx="1368214" cy="2296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dirty="0">
                <a:solidFill>
                  <a:schemeClr val="bg1"/>
                </a:solidFill>
                <a:latin typeface="Arial" panose="020B0604020202020204" pitchFamily="34" charset="0"/>
                <a:cs typeface="Arial" panose="020B0604020202020204" pitchFamily="34" charset="0"/>
              </a:rPr>
              <a:t>‘FINE TUNING’</a:t>
            </a:r>
            <a:r>
              <a:rPr lang="en-AU" sz="1000" dirty="0">
                <a:solidFill>
                  <a:schemeClr val="bg1"/>
                </a:solidFill>
                <a:latin typeface="Arial" panose="020B0604020202020204" pitchFamily="34" charset="0"/>
                <a:cs typeface="Arial" panose="020B0604020202020204" pitchFamily="34" charset="0"/>
              </a:rPr>
              <a:t> </a:t>
            </a:r>
          </a:p>
          <a:p>
            <a:pPr algn="ctr"/>
            <a:r>
              <a:rPr lang="en-AU" sz="1000" dirty="0">
                <a:solidFill>
                  <a:schemeClr val="bg1"/>
                </a:solidFill>
                <a:latin typeface="Arial" panose="020B0604020202020204" pitchFamily="34" charset="0"/>
                <a:cs typeface="Arial" panose="020B0604020202020204" pitchFamily="34" charset="0"/>
              </a:rPr>
              <a:t>so that model achieves goals/ responds sensibly</a:t>
            </a:r>
          </a:p>
          <a:p>
            <a:pPr algn="ctr"/>
            <a:endParaRPr lang="en-AU" sz="1000" dirty="0">
              <a:solidFill>
                <a:schemeClr val="bg1"/>
              </a:solidFill>
              <a:latin typeface="Arial" panose="020B0604020202020204" pitchFamily="34" charset="0"/>
              <a:cs typeface="Arial" panose="020B0604020202020204" pitchFamily="34" charset="0"/>
            </a:endParaRPr>
          </a:p>
          <a:p>
            <a:pPr algn="ctr"/>
            <a:r>
              <a:rPr lang="en-AU" sz="900" dirty="0">
                <a:solidFill>
                  <a:schemeClr val="bg1"/>
                </a:solidFill>
                <a:latin typeface="Arial" panose="020B0604020202020204" pitchFamily="34" charset="0"/>
                <a:cs typeface="Arial" panose="020B0604020202020204" pitchFamily="34" charset="0"/>
              </a:rPr>
              <a:t>Further training with higher quality data </a:t>
            </a:r>
          </a:p>
          <a:p>
            <a:pPr algn="ctr"/>
            <a:r>
              <a:rPr lang="en-AU" sz="900" dirty="0">
                <a:solidFill>
                  <a:schemeClr val="bg1"/>
                </a:solidFill>
                <a:latin typeface="Arial" panose="020B0604020202020204" pitchFamily="34" charset="0"/>
                <a:cs typeface="Arial" panose="020B0604020202020204" pitchFamily="34" charset="0"/>
              </a:rPr>
              <a:t>Also reinforcement learning (human feedback and machine)</a:t>
            </a:r>
          </a:p>
          <a:p>
            <a:pPr algn="ctr"/>
            <a:r>
              <a:rPr lang="en-AU" sz="900" dirty="0">
                <a:solidFill>
                  <a:schemeClr val="bg1"/>
                </a:solidFill>
                <a:latin typeface="Arial" panose="020B0604020202020204" pitchFamily="34" charset="0"/>
                <a:cs typeface="Arial" panose="020B0604020202020204" pitchFamily="34" charset="0"/>
              </a:rPr>
              <a:t>red-teaming etc</a:t>
            </a:r>
          </a:p>
        </p:txBody>
      </p:sp>
      <p:sp>
        <p:nvSpPr>
          <p:cNvPr id="7" name="Rectangle: Rounded Corners 6">
            <a:extLst>
              <a:ext uri="{FF2B5EF4-FFF2-40B4-BE49-F238E27FC236}">
                <a16:creationId xmlns:a16="http://schemas.microsoft.com/office/drawing/2014/main" id="{321CD116-03A0-E591-53EA-96F4C67E151B}"/>
              </a:ext>
            </a:extLst>
          </p:cNvPr>
          <p:cNvSpPr/>
          <p:nvPr/>
        </p:nvSpPr>
        <p:spPr>
          <a:xfrm>
            <a:off x="4456853" y="1257512"/>
            <a:ext cx="684109" cy="1637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latin typeface="Arial" panose="020B0604020202020204" pitchFamily="34" charset="0"/>
                <a:cs typeface="Arial" panose="020B0604020202020204" pitchFamily="34" charset="0"/>
              </a:rPr>
              <a:t>Model (</a:t>
            </a:r>
            <a:r>
              <a:rPr lang="en-AU" sz="1000" dirty="0" err="1">
                <a:solidFill>
                  <a:schemeClr val="tx1"/>
                </a:solidFill>
                <a:latin typeface="Arial" panose="020B0604020202020204" pitchFamily="34" charset="0"/>
                <a:cs typeface="Arial" panose="020B0604020202020204" pitchFamily="34" charset="0"/>
              </a:rPr>
              <a:t>eg</a:t>
            </a:r>
            <a:r>
              <a:rPr lang="en-AU" sz="1000" dirty="0">
                <a:solidFill>
                  <a:schemeClr val="tx1"/>
                </a:solidFill>
                <a:latin typeface="Arial" panose="020B0604020202020204" pitchFamily="34" charset="0"/>
                <a:cs typeface="Arial" panose="020B0604020202020204" pitchFamily="34" charset="0"/>
              </a:rPr>
              <a:t> GPT4)</a:t>
            </a:r>
          </a:p>
        </p:txBody>
      </p:sp>
      <p:sp>
        <p:nvSpPr>
          <p:cNvPr id="8" name="Rectangle: Rounded Corners 7">
            <a:extLst>
              <a:ext uri="{FF2B5EF4-FFF2-40B4-BE49-F238E27FC236}">
                <a16:creationId xmlns:a16="http://schemas.microsoft.com/office/drawing/2014/main" id="{646C5B29-2450-A806-BD58-9E868F7853F0}"/>
              </a:ext>
            </a:extLst>
          </p:cNvPr>
          <p:cNvSpPr/>
          <p:nvPr/>
        </p:nvSpPr>
        <p:spPr>
          <a:xfrm>
            <a:off x="5242559" y="1257512"/>
            <a:ext cx="950968" cy="1637028"/>
          </a:xfrm>
          <a:prstGeom prst="round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tx1"/>
                </a:solidFill>
                <a:latin typeface="Arial" panose="020B0604020202020204" pitchFamily="34" charset="0"/>
                <a:cs typeface="Arial" panose="020B0604020202020204" pitchFamily="34" charset="0"/>
              </a:rPr>
              <a:t>Interface</a:t>
            </a:r>
          </a:p>
          <a:p>
            <a:pPr algn="ctr"/>
            <a:r>
              <a:rPr lang="en-AU" sz="1000" dirty="0">
                <a:solidFill>
                  <a:schemeClr val="tx1"/>
                </a:solidFill>
                <a:latin typeface="Arial" panose="020B0604020202020204" pitchFamily="34" charset="0"/>
                <a:cs typeface="Arial" panose="020B0604020202020204" pitchFamily="34" charset="0"/>
              </a:rPr>
              <a:t>(</a:t>
            </a:r>
            <a:r>
              <a:rPr lang="en-AU" sz="1000" dirty="0" err="1">
                <a:solidFill>
                  <a:schemeClr val="tx1"/>
                </a:solidFill>
                <a:latin typeface="Arial" panose="020B0604020202020204" pitchFamily="34" charset="0"/>
                <a:cs typeface="Arial" panose="020B0604020202020204" pitchFamily="34" charset="0"/>
              </a:rPr>
              <a:t>eg</a:t>
            </a:r>
            <a:r>
              <a:rPr lang="en-AU" sz="1000" dirty="0">
                <a:solidFill>
                  <a:schemeClr val="tx1"/>
                </a:solidFill>
                <a:latin typeface="Arial" panose="020B0604020202020204" pitchFamily="34" charset="0"/>
                <a:cs typeface="Arial" panose="020B0604020202020204" pitchFamily="34" charset="0"/>
              </a:rPr>
              <a:t> </a:t>
            </a:r>
            <a:r>
              <a:rPr lang="en-AU" sz="1000" dirty="0" err="1">
                <a:solidFill>
                  <a:schemeClr val="tx1"/>
                </a:solidFill>
                <a:latin typeface="Arial" panose="020B0604020202020204" pitchFamily="34" charset="0"/>
                <a:cs typeface="Arial" panose="020B0604020202020204" pitchFamily="34" charset="0"/>
              </a:rPr>
              <a:t>ChatGPT</a:t>
            </a:r>
            <a:r>
              <a:rPr lang="en-AU" sz="1000" dirty="0">
                <a:solidFill>
                  <a:schemeClr val="tx1"/>
                </a:solidFill>
                <a:latin typeface="Arial" panose="020B0604020202020204" pitchFamily="34" charset="0"/>
                <a:cs typeface="Arial" panose="020B0604020202020204" pitchFamily="34" charset="0"/>
              </a:rPr>
              <a:t>)</a:t>
            </a:r>
          </a:p>
          <a:p>
            <a:pPr algn="ctr"/>
            <a:endParaRPr lang="en-AU" sz="1000" dirty="0">
              <a:solidFill>
                <a:schemeClr val="tx1"/>
              </a:solidFill>
              <a:latin typeface="Arial" panose="020B0604020202020204" pitchFamily="34" charset="0"/>
              <a:cs typeface="Arial" panose="020B0604020202020204" pitchFamily="34" charset="0"/>
            </a:endParaRPr>
          </a:p>
          <a:p>
            <a:pPr algn="ctr"/>
            <a:r>
              <a:rPr lang="en-AU" sz="1000" dirty="0">
                <a:solidFill>
                  <a:schemeClr val="tx1"/>
                </a:solidFill>
                <a:latin typeface="Arial" panose="020B0604020202020204" pitchFamily="34" charset="0"/>
                <a:cs typeface="Arial" panose="020B0604020202020204" pitchFamily="34" charset="0"/>
              </a:rPr>
              <a:t>(further training/ fine tuning shapes responses)</a:t>
            </a:r>
          </a:p>
        </p:txBody>
      </p:sp>
      <p:sp>
        <p:nvSpPr>
          <p:cNvPr id="9" name="Rectangle: Rounded Corners 8">
            <a:extLst>
              <a:ext uri="{FF2B5EF4-FFF2-40B4-BE49-F238E27FC236}">
                <a16:creationId xmlns:a16="http://schemas.microsoft.com/office/drawing/2014/main" id="{745E4639-29D6-A78E-0E49-38BACE823916}"/>
              </a:ext>
            </a:extLst>
          </p:cNvPr>
          <p:cNvSpPr/>
          <p:nvPr/>
        </p:nvSpPr>
        <p:spPr>
          <a:xfrm>
            <a:off x="6644398" y="887625"/>
            <a:ext cx="1144694" cy="86229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User prompt or instructions (and refined prompts)</a:t>
            </a:r>
          </a:p>
        </p:txBody>
      </p:sp>
      <p:sp>
        <p:nvSpPr>
          <p:cNvPr id="10" name="Oval 9">
            <a:extLst>
              <a:ext uri="{FF2B5EF4-FFF2-40B4-BE49-F238E27FC236}">
                <a16:creationId xmlns:a16="http://schemas.microsoft.com/office/drawing/2014/main" id="{DF1A1CF1-7D47-A976-5173-91E33DA6B8AC}"/>
              </a:ext>
            </a:extLst>
          </p:cNvPr>
          <p:cNvSpPr/>
          <p:nvPr/>
        </p:nvSpPr>
        <p:spPr>
          <a:xfrm>
            <a:off x="6796367" y="1922812"/>
            <a:ext cx="978746" cy="765387"/>
          </a:xfrm>
          <a:prstGeom prst="ellipse">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dirty="0">
                <a:latin typeface="Arial" panose="020B0604020202020204" pitchFamily="34" charset="0"/>
                <a:cs typeface="Arial" panose="020B0604020202020204" pitchFamily="34" charset="0"/>
              </a:rPr>
              <a:t>Content output</a:t>
            </a:r>
          </a:p>
        </p:txBody>
      </p:sp>
      <p:sp>
        <p:nvSpPr>
          <p:cNvPr id="12" name="Oval 11">
            <a:extLst>
              <a:ext uri="{FF2B5EF4-FFF2-40B4-BE49-F238E27FC236}">
                <a16:creationId xmlns:a16="http://schemas.microsoft.com/office/drawing/2014/main" id="{F3486048-CF59-81F0-B211-38682C56DBCD}"/>
              </a:ext>
            </a:extLst>
          </p:cNvPr>
          <p:cNvSpPr/>
          <p:nvPr/>
        </p:nvSpPr>
        <p:spPr>
          <a:xfrm>
            <a:off x="7877116" y="2877372"/>
            <a:ext cx="895822" cy="597766"/>
          </a:xfrm>
          <a:prstGeom prst="ellipse">
            <a:avLst/>
          </a:prstGeom>
          <a:solidFill>
            <a:schemeClr val="tx1"/>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Final model output</a:t>
            </a:r>
          </a:p>
        </p:txBody>
      </p:sp>
      <p:sp>
        <p:nvSpPr>
          <p:cNvPr id="13" name="Arc 12">
            <a:extLst>
              <a:ext uri="{FF2B5EF4-FFF2-40B4-BE49-F238E27FC236}">
                <a16:creationId xmlns:a16="http://schemas.microsoft.com/office/drawing/2014/main" id="{F26360F5-FB43-E9DC-E249-DCCBA7A481EA}"/>
              </a:ext>
            </a:extLst>
          </p:cNvPr>
          <p:cNvSpPr/>
          <p:nvPr/>
        </p:nvSpPr>
        <p:spPr>
          <a:xfrm rot="16658834">
            <a:off x="6281489" y="930904"/>
            <a:ext cx="505171" cy="736841"/>
          </a:xfrm>
          <a:prstGeom prst="arc">
            <a:avLst>
              <a:gd name="adj1" fmla="val 16377736"/>
              <a:gd name="adj2" fmla="val 0"/>
            </a:avLst>
          </a:prstGeom>
          <a:ln w="762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6" name="Straight Arrow Connector 15">
            <a:extLst>
              <a:ext uri="{FF2B5EF4-FFF2-40B4-BE49-F238E27FC236}">
                <a16:creationId xmlns:a16="http://schemas.microsoft.com/office/drawing/2014/main" id="{46669967-129D-3356-042A-D1C428D9C739}"/>
              </a:ext>
            </a:extLst>
          </p:cNvPr>
          <p:cNvCxnSpPr>
            <a:cxnSpLocks/>
          </p:cNvCxnSpPr>
          <p:nvPr/>
        </p:nvCxnSpPr>
        <p:spPr>
          <a:xfrm>
            <a:off x="6295124" y="2305506"/>
            <a:ext cx="42099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26FB6494-A03D-8CBE-6013-AB0A30C031E8}"/>
              </a:ext>
            </a:extLst>
          </p:cNvPr>
          <p:cNvSpPr/>
          <p:nvPr/>
        </p:nvSpPr>
        <p:spPr>
          <a:xfrm rot="20495370">
            <a:off x="7508249" y="1405026"/>
            <a:ext cx="763587" cy="795747"/>
          </a:xfrm>
          <a:prstGeom prst="arc">
            <a:avLst>
              <a:gd name="adj1" fmla="val 16838862"/>
              <a:gd name="adj2" fmla="val 7219548"/>
            </a:avLst>
          </a:prstGeom>
          <a:ln w="762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20" name="Straight Arrow Connector 19">
            <a:extLst>
              <a:ext uri="{FF2B5EF4-FFF2-40B4-BE49-F238E27FC236}">
                <a16:creationId xmlns:a16="http://schemas.microsoft.com/office/drawing/2014/main" id="{146C2426-4E35-260A-9DDD-91D41F4E19C7}"/>
              </a:ext>
            </a:extLst>
          </p:cNvPr>
          <p:cNvCxnSpPr>
            <a:cxnSpLocks/>
          </p:cNvCxnSpPr>
          <p:nvPr/>
        </p:nvCxnSpPr>
        <p:spPr>
          <a:xfrm>
            <a:off x="6295124" y="2826327"/>
            <a:ext cx="1581992" cy="2374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78A5D65-42F0-DC58-35E2-CF031404109C}"/>
              </a:ext>
            </a:extLst>
          </p:cNvPr>
          <p:cNvSpPr/>
          <p:nvPr/>
        </p:nvSpPr>
        <p:spPr>
          <a:xfrm>
            <a:off x="7712040" y="4198175"/>
            <a:ext cx="1225974" cy="7055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Final product</a:t>
            </a:r>
          </a:p>
        </p:txBody>
      </p:sp>
      <p:cxnSp>
        <p:nvCxnSpPr>
          <p:cNvPr id="23" name="Straight Arrow Connector 22">
            <a:extLst>
              <a:ext uri="{FF2B5EF4-FFF2-40B4-BE49-F238E27FC236}">
                <a16:creationId xmlns:a16="http://schemas.microsoft.com/office/drawing/2014/main" id="{86527334-476A-3AEF-71D5-84DF0B46D6FF}"/>
              </a:ext>
            </a:extLst>
          </p:cNvPr>
          <p:cNvCxnSpPr>
            <a:cxnSpLocks/>
          </p:cNvCxnSpPr>
          <p:nvPr/>
        </p:nvCxnSpPr>
        <p:spPr>
          <a:xfrm>
            <a:off x="8325027" y="3555097"/>
            <a:ext cx="0" cy="5631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0681E2-B5E6-FD69-6311-5E2CDA769EF6}"/>
              </a:ext>
            </a:extLst>
          </p:cNvPr>
          <p:cNvSpPr txBox="1"/>
          <p:nvPr/>
        </p:nvSpPr>
        <p:spPr>
          <a:xfrm>
            <a:off x="8377953" y="3564218"/>
            <a:ext cx="1060205" cy="553998"/>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User edits,  refines, integrates</a:t>
            </a:r>
          </a:p>
        </p:txBody>
      </p:sp>
      <p:cxnSp>
        <p:nvCxnSpPr>
          <p:cNvPr id="32" name="Straight Arrow Connector 31">
            <a:extLst>
              <a:ext uri="{FF2B5EF4-FFF2-40B4-BE49-F238E27FC236}">
                <a16:creationId xmlns:a16="http://schemas.microsoft.com/office/drawing/2014/main" id="{72D92003-D46D-9079-8B47-8ACAE994E89C}"/>
              </a:ext>
            </a:extLst>
          </p:cNvPr>
          <p:cNvCxnSpPr>
            <a:cxnSpLocks/>
          </p:cNvCxnSpPr>
          <p:nvPr/>
        </p:nvCxnSpPr>
        <p:spPr>
          <a:xfrm>
            <a:off x="2181013" y="2179721"/>
            <a:ext cx="36523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1CD941-1099-CA74-EBCC-60881E49FCCD}"/>
              </a:ext>
            </a:extLst>
          </p:cNvPr>
          <p:cNvCxnSpPr>
            <a:cxnSpLocks/>
          </p:cNvCxnSpPr>
          <p:nvPr/>
        </p:nvCxnSpPr>
        <p:spPr>
          <a:xfrm>
            <a:off x="4057528" y="2169571"/>
            <a:ext cx="36523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BF272B-EA8C-C4D2-53A4-5B71498F78F7}"/>
              </a:ext>
            </a:extLst>
          </p:cNvPr>
          <p:cNvSpPr txBox="1"/>
          <p:nvPr/>
        </p:nvSpPr>
        <p:spPr>
          <a:xfrm>
            <a:off x="8325027" y="1318774"/>
            <a:ext cx="768521" cy="1077218"/>
          </a:xfrm>
          <a:prstGeom prst="rect">
            <a:avLst/>
          </a:prstGeom>
          <a:noFill/>
        </p:spPr>
        <p:txBody>
          <a:bodyPr wrap="square" rtlCol="0">
            <a:spAutoFit/>
          </a:bodyPr>
          <a:lstStyle/>
          <a:p>
            <a:r>
              <a:rPr lang="en-AU" sz="1000" dirty="0">
                <a:solidFill>
                  <a:schemeClr val="tx1"/>
                </a:solidFill>
                <a:latin typeface="Arial" panose="020B0604020202020204" pitchFamily="34" charset="0"/>
                <a:cs typeface="Arial" panose="020B0604020202020204" pitchFamily="34" charset="0"/>
              </a:rPr>
              <a:t>User refines prompts (multiple iterations</a:t>
            </a:r>
            <a:r>
              <a:rPr lang="en-AU" sz="1000" dirty="0">
                <a:solidFill>
                  <a:schemeClr val="tx1"/>
                </a:solidFill>
                <a:latin typeface="+mn-lt"/>
              </a:rPr>
              <a:t>)</a:t>
            </a:r>
          </a:p>
          <a:p>
            <a:endParaRPr lang="en-AU" dirty="0"/>
          </a:p>
        </p:txBody>
      </p:sp>
      <p:grpSp>
        <p:nvGrpSpPr>
          <p:cNvPr id="26" name="Group 25">
            <a:extLst>
              <a:ext uri="{FF2B5EF4-FFF2-40B4-BE49-F238E27FC236}">
                <a16:creationId xmlns:a16="http://schemas.microsoft.com/office/drawing/2014/main" id="{D42097B3-E7BD-1EFA-0C2B-A01DB63827CA}"/>
              </a:ext>
            </a:extLst>
          </p:cNvPr>
          <p:cNvGrpSpPr/>
          <p:nvPr/>
        </p:nvGrpSpPr>
        <p:grpSpPr>
          <a:xfrm>
            <a:off x="206752" y="3063803"/>
            <a:ext cx="2142907" cy="1975240"/>
            <a:chOff x="206752" y="3063803"/>
            <a:chExt cx="2142907" cy="1975240"/>
          </a:xfrm>
        </p:grpSpPr>
        <p:sp>
          <p:nvSpPr>
            <p:cNvPr id="3" name="Rectangle: Rounded Corners 8">
              <a:extLst>
                <a:ext uri="{FF2B5EF4-FFF2-40B4-BE49-F238E27FC236}">
                  <a16:creationId xmlns:a16="http://schemas.microsoft.com/office/drawing/2014/main" id="{28BF9696-2B8C-DCFE-6568-F9D43A693593}"/>
                </a:ext>
              </a:extLst>
            </p:cNvPr>
            <p:cNvSpPr/>
            <p:nvPr/>
          </p:nvSpPr>
          <p:spPr>
            <a:xfrm>
              <a:off x="206752" y="3497986"/>
              <a:ext cx="2142907" cy="154105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AU" sz="1000" dirty="0">
                  <a:solidFill>
                    <a:schemeClr val="tx1"/>
                  </a:solidFill>
                  <a:latin typeface="Arial" panose="020B0604020202020204" pitchFamily="34" charset="0"/>
                  <a:cs typeface="Arial" panose="020B0604020202020204" pitchFamily="34" charset="0"/>
                </a:rPr>
                <a:t>? 45 Terabytes of data; </a:t>
              </a:r>
            </a:p>
            <a:p>
              <a:pPr algn="ctr"/>
              <a:r>
                <a:rPr lang="en-AU" sz="1000" dirty="0">
                  <a:solidFill>
                    <a:schemeClr val="tx1"/>
                  </a:solidFill>
                  <a:latin typeface="Arial" panose="020B0604020202020204" pitchFamily="34" charset="0"/>
                  <a:cs typeface="Arial" panose="020B0604020202020204" pitchFamily="34" charset="0"/>
                </a:rPr>
                <a:t>13 trillion ‘tokens’</a:t>
              </a:r>
            </a:p>
            <a:p>
              <a:pPr algn="ctr"/>
              <a:endParaRPr lang="en-AU" sz="1000" dirty="0">
                <a:solidFill>
                  <a:schemeClr val="tx1"/>
                </a:solidFill>
                <a:latin typeface="Arial" panose="020B0604020202020204" pitchFamily="34" charset="0"/>
                <a:cs typeface="Arial" panose="020B0604020202020204" pitchFamily="34" charset="0"/>
              </a:endParaRPr>
            </a:p>
            <a:p>
              <a:pPr algn="ctr"/>
              <a:r>
                <a:rPr lang="en-AU" sz="1000" dirty="0">
                  <a:solidFill>
                    <a:schemeClr val="tx1"/>
                  </a:solidFill>
                  <a:latin typeface="Arial" panose="020B0604020202020204" pitchFamily="34" charset="0"/>
                  <a:cs typeface="Arial" panose="020B0604020202020204" pitchFamily="34" charset="0"/>
                </a:rPr>
                <a:t>What is in training sets is not transparent. </a:t>
              </a:r>
            </a:p>
            <a:p>
              <a:pPr algn="ctr"/>
              <a:r>
                <a:rPr lang="en-AU" sz="1000" dirty="0">
                  <a:solidFill>
                    <a:schemeClr val="tx1"/>
                  </a:solidFill>
                  <a:latin typeface="Arial" panose="020B0604020202020204" pitchFamily="34" charset="0"/>
                  <a:cs typeface="Arial" panose="020B0604020202020204" pitchFamily="34" charset="0"/>
                </a:rPr>
                <a:t>NYT proceedings: alleges (</a:t>
              </a:r>
              <a:r>
                <a:rPr lang="en-AU" sz="1000" dirty="0" err="1">
                  <a:solidFill>
                    <a:schemeClr val="tx1"/>
                  </a:solidFill>
                  <a:latin typeface="Arial" panose="020B0604020202020204" pitchFamily="34" charset="0"/>
                  <a:cs typeface="Arial" panose="020B0604020202020204" pitchFamily="34" charset="0"/>
                </a:rPr>
                <a:t>eg</a:t>
              </a:r>
              <a:r>
                <a:rPr lang="en-AU" sz="1000" dirty="0">
                  <a:solidFill>
                    <a:schemeClr val="tx1"/>
                  </a:solidFill>
                  <a:latin typeface="Arial" panose="020B0604020202020204" pitchFamily="34" charset="0"/>
                  <a:cs typeface="Arial" panose="020B0604020202020204" pitchFamily="34" charset="0"/>
                </a:rPr>
                <a:t>) 16M unique records of content from NYT (in Common Crawl dataset)</a:t>
              </a:r>
            </a:p>
          </p:txBody>
        </p:sp>
        <p:cxnSp>
          <p:nvCxnSpPr>
            <p:cNvPr id="4" name="Straight Arrow Connector 3">
              <a:extLst>
                <a:ext uri="{FF2B5EF4-FFF2-40B4-BE49-F238E27FC236}">
                  <a16:creationId xmlns:a16="http://schemas.microsoft.com/office/drawing/2014/main" id="{FCA36B24-5EF5-BE55-DAEB-4E52EE92B736}"/>
                </a:ext>
              </a:extLst>
            </p:cNvPr>
            <p:cNvCxnSpPr>
              <a:cxnSpLocks/>
            </p:cNvCxnSpPr>
            <p:nvPr/>
          </p:nvCxnSpPr>
          <p:spPr>
            <a:xfrm flipV="1">
              <a:off x="1161787" y="3063803"/>
              <a:ext cx="0" cy="4113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Rounded Corners 8">
            <a:extLst>
              <a:ext uri="{FF2B5EF4-FFF2-40B4-BE49-F238E27FC236}">
                <a16:creationId xmlns:a16="http://schemas.microsoft.com/office/drawing/2014/main" id="{9FB97F66-2596-32EC-FA84-801C1CE567BE}"/>
              </a:ext>
            </a:extLst>
          </p:cNvPr>
          <p:cNvSpPr/>
          <p:nvPr/>
        </p:nvSpPr>
        <p:spPr>
          <a:xfrm>
            <a:off x="5898696" y="115830"/>
            <a:ext cx="3194852" cy="6336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AU" sz="1000" dirty="0">
                <a:solidFill>
                  <a:schemeClr val="tx1"/>
                </a:solidFill>
                <a:latin typeface="Arial" panose="020B0604020202020204" pitchFamily="34" charset="0"/>
                <a:cs typeface="Arial" panose="020B0604020202020204" pitchFamily="34" charset="0"/>
              </a:rPr>
              <a:t>Latest models/interfaces: can input text, images, etc – thousands of pages of text; tens of thousands of lines of code – and ask model to analyse</a:t>
            </a:r>
          </a:p>
        </p:txBody>
      </p:sp>
      <p:pic>
        <p:nvPicPr>
          <p:cNvPr id="17" name="Picture 16" descr="A collage of a person smiling&#10;&#10;Description automatically generated with medium confidence">
            <a:extLst>
              <a:ext uri="{FF2B5EF4-FFF2-40B4-BE49-F238E27FC236}">
                <a16:creationId xmlns:a16="http://schemas.microsoft.com/office/drawing/2014/main" id="{E074898A-71BD-3B32-6174-B8964D2C6446}"/>
              </a:ext>
            </a:extLst>
          </p:cNvPr>
          <p:cNvPicPr>
            <a:picLocks noChangeAspect="1"/>
          </p:cNvPicPr>
          <p:nvPr/>
        </p:nvPicPr>
        <p:blipFill>
          <a:blip r:embed="rId3"/>
          <a:stretch>
            <a:fillRect/>
          </a:stretch>
        </p:blipFill>
        <p:spPr>
          <a:xfrm>
            <a:off x="5268074" y="3347683"/>
            <a:ext cx="2228048" cy="1541066"/>
          </a:xfrm>
          <a:prstGeom prst="rect">
            <a:avLst/>
          </a:prstGeom>
        </p:spPr>
      </p:pic>
      <p:grpSp>
        <p:nvGrpSpPr>
          <p:cNvPr id="25" name="Group 24">
            <a:extLst>
              <a:ext uri="{FF2B5EF4-FFF2-40B4-BE49-F238E27FC236}">
                <a16:creationId xmlns:a16="http://schemas.microsoft.com/office/drawing/2014/main" id="{FDB6645F-11B6-553B-8E21-7FFCF9233529}"/>
              </a:ext>
            </a:extLst>
          </p:cNvPr>
          <p:cNvGrpSpPr/>
          <p:nvPr/>
        </p:nvGrpSpPr>
        <p:grpSpPr>
          <a:xfrm>
            <a:off x="3326023" y="3262687"/>
            <a:ext cx="1814939" cy="1751624"/>
            <a:chOff x="3326023" y="3262687"/>
            <a:chExt cx="1814939" cy="1751624"/>
          </a:xfrm>
        </p:grpSpPr>
        <p:pic>
          <p:nvPicPr>
            <p:cNvPr id="19" name="Picture 18">
              <a:extLst>
                <a:ext uri="{FF2B5EF4-FFF2-40B4-BE49-F238E27FC236}">
                  <a16:creationId xmlns:a16="http://schemas.microsoft.com/office/drawing/2014/main" id="{B0CA055E-CA8A-8360-34AC-FD19013EB4D5}"/>
                </a:ext>
              </a:extLst>
            </p:cNvPr>
            <p:cNvPicPr>
              <a:picLocks noChangeAspect="1"/>
            </p:cNvPicPr>
            <p:nvPr/>
          </p:nvPicPr>
          <p:blipFill>
            <a:blip r:embed="rId4"/>
            <a:stretch>
              <a:fillRect/>
            </a:stretch>
          </p:blipFill>
          <p:spPr>
            <a:xfrm>
              <a:off x="3383613" y="3523227"/>
              <a:ext cx="1757349" cy="1491084"/>
            </a:xfrm>
            <a:prstGeom prst="rect">
              <a:avLst/>
            </a:prstGeom>
          </p:spPr>
        </p:pic>
        <p:sp>
          <p:nvSpPr>
            <p:cNvPr id="21" name="TextBox 20">
              <a:extLst>
                <a:ext uri="{FF2B5EF4-FFF2-40B4-BE49-F238E27FC236}">
                  <a16:creationId xmlns:a16="http://schemas.microsoft.com/office/drawing/2014/main" id="{3FB26A8F-DE5C-CC39-6581-5EF0E23F58AC}"/>
                </a:ext>
              </a:extLst>
            </p:cNvPr>
            <p:cNvSpPr txBox="1"/>
            <p:nvPr/>
          </p:nvSpPr>
          <p:spPr>
            <a:xfrm>
              <a:off x="3326023" y="3262687"/>
              <a:ext cx="638316" cy="276999"/>
            </a:xfrm>
            <a:prstGeom prst="rect">
              <a:avLst/>
            </a:prstGeom>
            <a:noFill/>
          </p:spPr>
          <p:txBody>
            <a:bodyPr wrap="none" rtlCol="0">
              <a:spAutoFit/>
            </a:bodyPr>
            <a:lstStyle/>
            <a:p>
              <a:r>
                <a:rPr lang="en-US" sz="1200" dirty="0"/>
                <a:t>GPT-4</a:t>
              </a:r>
            </a:p>
          </p:txBody>
        </p:sp>
        <p:sp>
          <p:nvSpPr>
            <p:cNvPr id="24" name="TextBox 23">
              <a:extLst>
                <a:ext uri="{FF2B5EF4-FFF2-40B4-BE49-F238E27FC236}">
                  <a16:creationId xmlns:a16="http://schemas.microsoft.com/office/drawing/2014/main" id="{5B31BF43-C63B-B1DC-2BDC-E802DA2373EA}"/>
                </a:ext>
              </a:extLst>
            </p:cNvPr>
            <p:cNvSpPr txBox="1"/>
            <p:nvPr/>
          </p:nvSpPr>
          <p:spPr>
            <a:xfrm>
              <a:off x="4168424" y="3262687"/>
              <a:ext cx="492443" cy="276999"/>
            </a:xfrm>
            <a:prstGeom prst="rect">
              <a:avLst/>
            </a:prstGeom>
            <a:noFill/>
          </p:spPr>
          <p:txBody>
            <a:bodyPr wrap="none" rtlCol="0">
              <a:spAutoFit/>
            </a:bodyPr>
            <a:lstStyle/>
            <a:p>
              <a:r>
                <a:rPr lang="en-US" sz="1200" dirty="0"/>
                <a:t>NYT</a:t>
              </a:r>
            </a:p>
          </p:txBody>
        </p:sp>
      </p:grpSp>
    </p:spTree>
    <p:extLst>
      <p:ext uri="{BB962C8B-B14F-4D97-AF65-F5344CB8AC3E}">
        <p14:creationId xmlns:p14="http://schemas.microsoft.com/office/powerpoint/2010/main" val="98335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65B5C54-9C71-BBDB-854B-89E6DC2BEE04}"/>
              </a:ext>
            </a:extLst>
          </p:cNvPr>
          <p:cNvSpPr/>
          <p:nvPr/>
        </p:nvSpPr>
        <p:spPr>
          <a:xfrm>
            <a:off x="206747" y="714261"/>
            <a:ext cx="1910080" cy="229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dirty="0">
                <a:solidFill>
                  <a:schemeClr val="bg1"/>
                </a:solidFill>
                <a:latin typeface="Arial" panose="020B0604020202020204" pitchFamily="34" charset="0"/>
                <a:cs typeface="Arial" panose="020B0604020202020204" pitchFamily="34" charset="0"/>
              </a:rPr>
              <a:t>PRE-TRAINING</a:t>
            </a:r>
          </a:p>
          <a:p>
            <a:pPr algn="ctr"/>
            <a:endParaRPr lang="en-AU" b="1" dirty="0">
              <a:solidFill>
                <a:schemeClr val="bg1"/>
              </a:solidFill>
              <a:latin typeface="Arial" panose="020B0604020202020204" pitchFamily="34" charset="0"/>
              <a:cs typeface="Arial" panose="020B0604020202020204" pitchFamily="34" charset="0"/>
            </a:endParaRPr>
          </a:p>
          <a:p>
            <a:r>
              <a:rPr lang="en-AU" sz="1000" b="1" dirty="0">
                <a:solidFill>
                  <a:schemeClr val="bg1"/>
                </a:solidFill>
                <a:latin typeface="Arial" panose="020B0604020202020204" pitchFamily="34" charset="0"/>
                <a:cs typeface="Arial" panose="020B0604020202020204" pitchFamily="34" charset="0"/>
              </a:rPr>
              <a:t>Training data </a:t>
            </a:r>
            <a:r>
              <a:rPr lang="en-AU" sz="1000" dirty="0">
                <a:solidFill>
                  <a:schemeClr val="bg1"/>
                </a:solidFill>
                <a:latin typeface="Arial" panose="020B0604020202020204" pitchFamily="34" charset="0"/>
                <a:cs typeface="Arial" panose="020B0604020202020204" pitchFamily="34" charset="0"/>
              </a:rPr>
              <a:t>is copied and fed into system during pretraining stage</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likely several stages, with different data</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Data: text, images, AV, sound – some copyright-protected</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Content weighted</a:t>
            </a:r>
          </a:p>
        </p:txBody>
      </p:sp>
      <p:sp>
        <p:nvSpPr>
          <p:cNvPr id="6" name="Rectangle: Rounded Corners 5">
            <a:extLst>
              <a:ext uri="{FF2B5EF4-FFF2-40B4-BE49-F238E27FC236}">
                <a16:creationId xmlns:a16="http://schemas.microsoft.com/office/drawing/2014/main" id="{C83200BE-BF89-4123-4FCD-90906A0E215E}"/>
              </a:ext>
            </a:extLst>
          </p:cNvPr>
          <p:cNvSpPr/>
          <p:nvPr/>
        </p:nvSpPr>
        <p:spPr>
          <a:xfrm>
            <a:off x="2645991" y="725698"/>
            <a:ext cx="1368214" cy="2296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dirty="0">
                <a:solidFill>
                  <a:schemeClr val="bg1"/>
                </a:solidFill>
                <a:latin typeface="Arial" panose="020B0604020202020204" pitchFamily="34" charset="0"/>
                <a:cs typeface="Arial" panose="020B0604020202020204" pitchFamily="34" charset="0"/>
              </a:rPr>
              <a:t>‘FINE TUNING’</a:t>
            </a:r>
            <a:r>
              <a:rPr lang="en-AU" sz="1000" dirty="0">
                <a:solidFill>
                  <a:schemeClr val="bg1"/>
                </a:solidFill>
                <a:latin typeface="Arial" panose="020B0604020202020204" pitchFamily="34" charset="0"/>
                <a:cs typeface="Arial" panose="020B0604020202020204" pitchFamily="34" charset="0"/>
              </a:rPr>
              <a:t> </a:t>
            </a:r>
          </a:p>
          <a:p>
            <a:pPr algn="ctr"/>
            <a:r>
              <a:rPr lang="en-AU" sz="1000" dirty="0">
                <a:solidFill>
                  <a:schemeClr val="bg1"/>
                </a:solidFill>
                <a:latin typeface="Arial" panose="020B0604020202020204" pitchFamily="34" charset="0"/>
                <a:cs typeface="Arial" panose="020B0604020202020204" pitchFamily="34" charset="0"/>
              </a:rPr>
              <a:t>so that model achieves goals/ responds sensibly</a:t>
            </a:r>
          </a:p>
          <a:p>
            <a:pPr algn="ctr"/>
            <a:endParaRPr lang="en-AU" sz="1000" dirty="0">
              <a:solidFill>
                <a:schemeClr val="bg1"/>
              </a:solidFill>
              <a:latin typeface="Arial" panose="020B0604020202020204" pitchFamily="34" charset="0"/>
              <a:cs typeface="Arial" panose="020B0604020202020204" pitchFamily="34" charset="0"/>
            </a:endParaRPr>
          </a:p>
          <a:p>
            <a:pPr algn="ctr"/>
            <a:r>
              <a:rPr lang="en-AU" sz="900" dirty="0">
                <a:solidFill>
                  <a:schemeClr val="bg1"/>
                </a:solidFill>
                <a:latin typeface="Arial" panose="020B0604020202020204" pitchFamily="34" charset="0"/>
                <a:cs typeface="Arial" panose="020B0604020202020204" pitchFamily="34" charset="0"/>
              </a:rPr>
              <a:t>Further training with higher quality data </a:t>
            </a:r>
          </a:p>
          <a:p>
            <a:pPr algn="ctr"/>
            <a:r>
              <a:rPr lang="en-AU" sz="900" dirty="0">
                <a:solidFill>
                  <a:schemeClr val="bg1"/>
                </a:solidFill>
                <a:latin typeface="Arial" panose="020B0604020202020204" pitchFamily="34" charset="0"/>
                <a:cs typeface="Arial" panose="020B0604020202020204" pitchFamily="34" charset="0"/>
              </a:rPr>
              <a:t>Also reinforcement learning (human feedback and machine)</a:t>
            </a:r>
          </a:p>
          <a:p>
            <a:pPr algn="ctr"/>
            <a:r>
              <a:rPr lang="en-AU" sz="900" dirty="0">
                <a:solidFill>
                  <a:schemeClr val="bg1"/>
                </a:solidFill>
                <a:latin typeface="Arial" panose="020B0604020202020204" pitchFamily="34" charset="0"/>
                <a:cs typeface="Arial" panose="020B0604020202020204" pitchFamily="34" charset="0"/>
              </a:rPr>
              <a:t>red-teaming etc</a:t>
            </a:r>
          </a:p>
        </p:txBody>
      </p:sp>
      <p:sp>
        <p:nvSpPr>
          <p:cNvPr id="7" name="Rectangle: Rounded Corners 6">
            <a:extLst>
              <a:ext uri="{FF2B5EF4-FFF2-40B4-BE49-F238E27FC236}">
                <a16:creationId xmlns:a16="http://schemas.microsoft.com/office/drawing/2014/main" id="{321CD116-03A0-E591-53EA-96F4C67E151B}"/>
              </a:ext>
            </a:extLst>
          </p:cNvPr>
          <p:cNvSpPr/>
          <p:nvPr/>
        </p:nvSpPr>
        <p:spPr>
          <a:xfrm>
            <a:off x="4456853" y="1257512"/>
            <a:ext cx="684109" cy="1637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latin typeface="Arial" panose="020B0604020202020204" pitchFamily="34" charset="0"/>
                <a:cs typeface="Arial" panose="020B0604020202020204" pitchFamily="34" charset="0"/>
              </a:rPr>
              <a:t>Model (</a:t>
            </a:r>
            <a:r>
              <a:rPr lang="en-AU" sz="1000" dirty="0" err="1">
                <a:solidFill>
                  <a:schemeClr val="tx1"/>
                </a:solidFill>
                <a:latin typeface="Arial" panose="020B0604020202020204" pitchFamily="34" charset="0"/>
                <a:cs typeface="Arial" panose="020B0604020202020204" pitchFamily="34" charset="0"/>
              </a:rPr>
              <a:t>eg</a:t>
            </a:r>
            <a:r>
              <a:rPr lang="en-AU" sz="1000" dirty="0">
                <a:solidFill>
                  <a:schemeClr val="tx1"/>
                </a:solidFill>
                <a:latin typeface="Arial" panose="020B0604020202020204" pitchFamily="34" charset="0"/>
                <a:cs typeface="Arial" panose="020B0604020202020204" pitchFamily="34" charset="0"/>
              </a:rPr>
              <a:t> GPT4)</a:t>
            </a:r>
          </a:p>
        </p:txBody>
      </p:sp>
      <p:sp>
        <p:nvSpPr>
          <p:cNvPr id="8" name="Rectangle: Rounded Corners 7">
            <a:extLst>
              <a:ext uri="{FF2B5EF4-FFF2-40B4-BE49-F238E27FC236}">
                <a16:creationId xmlns:a16="http://schemas.microsoft.com/office/drawing/2014/main" id="{646C5B29-2450-A806-BD58-9E868F7853F0}"/>
              </a:ext>
            </a:extLst>
          </p:cNvPr>
          <p:cNvSpPr/>
          <p:nvPr/>
        </p:nvSpPr>
        <p:spPr>
          <a:xfrm>
            <a:off x="5242559" y="1257512"/>
            <a:ext cx="950968" cy="1637028"/>
          </a:xfrm>
          <a:prstGeom prst="round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tx1"/>
                </a:solidFill>
                <a:latin typeface="Arial" panose="020B0604020202020204" pitchFamily="34" charset="0"/>
                <a:cs typeface="Arial" panose="020B0604020202020204" pitchFamily="34" charset="0"/>
              </a:rPr>
              <a:t>Interface</a:t>
            </a:r>
          </a:p>
          <a:p>
            <a:pPr algn="ctr"/>
            <a:r>
              <a:rPr lang="en-AU" sz="1000" dirty="0">
                <a:solidFill>
                  <a:schemeClr val="tx1"/>
                </a:solidFill>
                <a:latin typeface="Arial" panose="020B0604020202020204" pitchFamily="34" charset="0"/>
                <a:cs typeface="Arial" panose="020B0604020202020204" pitchFamily="34" charset="0"/>
              </a:rPr>
              <a:t>(</a:t>
            </a:r>
            <a:r>
              <a:rPr lang="en-AU" sz="1000" dirty="0" err="1">
                <a:solidFill>
                  <a:schemeClr val="tx1"/>
                </a:solidFill>
                <a:latin typeface="Arial" panose="020B0604020202020204" pitchFamily="34" charset="0"/>
                <a:cs typeface="Arial" panose="020B0604020202020204" pitchFamily="34" charset="0"/>
              </a:rPr>
              <a:t>eg</a:t>
            </a:r>
            <a:r>
              <a:rPr lang="en-AU" sz="1000" dirty="0">
                <a:solidFill>
                  <a:schemeClr val="tx1"/>
                </a:solidFill>
                <a:latin typeface="Arial" panose="020B0604020202020204" pitchFamily="34" charset="0"/>
                <a:cs typeface="Arial" panose="020B0604020202020204" pitchFamily="34" charset="0"/>
              </a:rPr>
              <a:t> </a:t>
            </a:r>
            <a:r>
              <a:rPr lang="en-AU" sz="1000" dirty="0" err="1">
                <a:solidFill>
                  <a:schemeClr val="tx1"/>
                </a:solidFill>
                <a:latin typeface="Arial" panose="020B0604020202020204" pitchFamily="34" charset="0"/>
                <a:cs typeface="Arial" panose="020B0604020202020204" pitchFamily="34" charset="0"/>
              </a:rPr>
              <a:t>ChatGPT</a:t>
            </a:r>
            <a:r>
              <a:rPr lang="en-AU" sz="1000" dirty="0">
                <a:solidFill>
                  <a:schemeClr val="tx1"/>
                </a:solidFill>
                <a:latin typeface="Arial" panose="020B0604020202020204" pitchFamily="34" charset="0"/>
                <a:cs typeface="Arial" panose="020B0604020202020204" pitchFamily="34" charset="0"/>
              </a:rPr>
              <a:t>)</a:t>
            </a:r>
          </a:p>
          <a:p>
            <a:pPr algn="ctr"/>
            <a:endParaRPr lang="en-AU" sz="1000" dirty="0">
              <a:solidFill>
                <a:schemeClr val="tx1"/>
              </a:solidFill>
              <a:latin typeface="Arial" panose="020B0604020202020204" pitchFamily="34" charset="0"/>
              <a:cs typeface="Arial" panose="020B0604020202020204" pitchFamily="34" charset="0"/>
            </a:endParaRPr>
          </a:p>
          <a:p>
            <a:pPr algn="ctr"/>
            <a:r>
              <a:rPr lang="en-AU" sz="1000" dirty="0">
                <a:solidFill>
                  <a:schemeClr val="tx1"/>
                </a:solidFill>
                <a:latin typeface="Arial" panose="020B0604020202020204" pitchFamily="34" charset="0"/>
                <a:cs typeface="Arial" panose="020B0604020202020204" pitchFamily="34" charset="0"/>
              </a:rPr>
              <a:t>(further training/ fine tuning shapes responses)</a:t>
            </a:r>
          </a:p>
        </p:txBody>
      </p:sp>
      <p:sp>
        <p:nvSpPr>
          <p:cNvPr id="9" name="Rectangle: Rounded Corners 8">
            <a:extLst>
              <a:ext uri="{FF2B5EF4-FFF2-40B4-BE49-F238E27FC236}">
                <a16:creationId xmlns:a16="http://schemas.microsoft.com/office/drawing/2014/main" id="{745E4639-29D6-A78E-0E49-38BACE823916}"/>
              </a:ext>
            </a:extLst>
          </p:cNvPr>
          <p:cNvSpPr/>
          <p:nvPr/>
        </p:nvSpPr>
        <p:spPr>
          <a:xfrm>
            <a:off x="6644398" y="887625"/>
            <a:ext cx="1144694" cy="86229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User prompt or instructions (and refined prompts)</a:t>
            </a:r>
          </a:p>
        </p:txBody>
      </p:sp>
      <p:sp>
        <p:nvSpPr>
          <p:cNvPr id="10" name="Oval 9">
            <a:extLst>
              <a:ext uri="{FF2B5EF4-FFF2-40B4-BE49-F238E27FC236}">
                <a16:creationId xmlns:a16="http://schemas.microsoft.com/office/drawing/2014/main" id="{DF1A1CF1-7D47-A976-5173-91E33DA6B8AC}"/>
              </a:ext>
            </a:extLst>
          </p:cNvPr>
          <p:cNvSpPr/>
          <p:nvPr/>
        </p:nvSpPr>
        <p:spPr>
          <a:xfrm>
            <a:off x="6796367" y="1922812"/>
            <a:ext cx="978746" cy="765387"/>
          </a:xfrm>
          <a:prstGeom prst="ellipse">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dirty="0">
                <a:latin typeface="Arial" panose="020B0604020202020204" pitchFamily="34" charset="0"/>
                <a:cs typeface="Arial" panose="020B0604020202020204" pitchFamily="34" charset="0"/>
              </a:rPr>
              <a:t>Content output</a:t>
            </a:r>
          </a:p>
        </p:txBody>
      </p:sp>
      <p:sp>
        <p:nvSpPr>
          <p:cNvPr id="12" name="Oval 11">
            <a:extLst>
              <a:ext uri="{FF2B5EF4-FFF2-40B4-BE49-F238E27FC236}">
                <a16:creationId xmlns:a16="http://schemas.microsoft.com/office/drawing/2014/main" id="{F3486048-CF59-81F0-B211-38682C56DBCD}"/>
              </a:ext>
            </a:extLst>
          </p:cNvPr>
          <p:cNvSpPr/>
          <p:nvPr/>
        </p:nvSpPr>
        <p:spPr>
          <a:xfrm>
            <a:off x="7877116" y="2877372"/>
            <a:ext cx="895822" cy="597766"/>
          </a:xfrm>
          <a:prstGeom prst="ellipse">
            <a:avLst/>
          </a:prstGeom>
          <a:solidFill>
            <a:schemeClr val="tx1"/>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Final model output</a:t>
            </a:r>
          </a:p>
        </p:txBody>
      </p:sp>
      <p:sp>
        <p:nvSpPr>
          <p:cNvPr id="13" name="Arc 12">
            <a:extLst>
              <a:ext uri="{FF2B5EF4-FFF2-40B4-BE49-F238E27FC236}">
                <a16:creationId xmlns:a16="http://schemas.microsoft.com/office/drawing/2014/main" id="{F26360F5-FB43-E9DC-E249-DCCBA7A481EA}"/>
              </a:ext>
            </a:extLst>
          </p:cNvPr>
          <p:cNvSpPr/>
          <p:nvPr/>
        </p:nvSpPr>
        <p:spPr>
          <a:xfrm rot="16658834">
            <a:off x="6281489" y="930904"/>
            <a:ext cx="505171" cy="736841"/>
          </a:xfrm>
          <a:prstGeom prst="arc">
            <a:avLst>
              <a:gd name="adj1" fmla="val 16377736"/>
              <a:gd name="adj2" fmla="val 0"/>
            </a:avLst>
          </a:prstGeom>
          <a:ln w="762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6" name="Straight Arrow Connector 15">
            <a:extLst>
              <a:ext uri="{FF2B5EF4-FFF2-40B4-BE49-F238E27FC236}">
                <a16:creationId xmlns:a16="http://schemas.microsoft.com/office/drawing/2014/main" id="{46669967-129D-3356-042A-D1C428D9C739}"/>
              </a:ext>
            </a:extLst>
          </p:cNvPr>
          <p:cNvCxnSpPr>
            <a:cxnSpLocks/>
          </p:cNvCxnSpPr>
          <p:nvPr/>
        </p:nvCxnSpPr>
        <p:spPr>
          <a:xfrm>
            <a:off x="6295124" y="2305506"/>
            <a:ext cx="42099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26FB6494-A03D-8CBE-6013-AB0A30C031E8}"/>
              </a:ext>
            </a:extLst>
          </p:cNvPr>
          <p:cNvSpPr/>
          <p:nvPr/>
        </p:nvSpPr>
        <p:spPr>
          <a:xfrm rot="20495370">
            <a:off x="7508249" y="1405026"/>
            <a:ext cx="763587" cy="795747"/>
          </a:xfrm>
          <a:prstGeom prst="arc">
            <a:avLst>
              <a:gd name="adj1" fmla="val 16838862"/>
              <a:gd name="adj2" fmla="val 7219548"/>
            </a:avLst>
          </a:prstGeom>
          <a:ln w="762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20" name="Straight Arrow Connector 19">
            <a:extLst>
              <a:ext uri="{FF2B5EF4-FFF2-40B4-BE49-F238E27FC236}">
                <a16:creationId xmlns:a16="http://schemas.microsoft.com/office/drawing/2014/main" id="{146C2426-4E35-260A-9DDD-91D41F4E19C7}"/>
              </a:ext>
            </a:extLst>
          </p:cNvPr>
          <p:cNvCxnSpPr>
            <a:cxnSpLocks/>
          </p:cNvCxnSpPr>
          <p:nvPr/>
        </p:nvCxnSpPr>
        <p:spPr>
          <a:xfrm>
            <a:off x="6295124" y="2826327"/>
            <a:ext cx="1581992" cy="2374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78A5D65-42F0-DC58-35E2-CF031404109C}"/>
              </a:ext>
            </a:extLst>
          </p:cNvPr>
          <p:cNvSpPr/>
          <p:nvPr/>
        </p:nvSpPr>
        <p:spPr>
          <a:xfrm>
            <a:off x="7712040" y="4198175"/>
            <a:ext cx="1225974" cy="7055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Final product</a:t>
            </a:r>
          </a:p>
        </p:txBody>
      </p:sp>
      <p:cxnSp>
        <p:nvCxnSpPr>
          <p:cNvPr id="23" name="Straight Arrow Connector 22">
            <a:extLst>
              <a:ext uri="{FF2B5EF4-FFF2-40B4-BE49-F238E27FC236}">
                <a16:creationId xmlns:a16="http://schemas.microsoft.com/office/drawing/2014/main" id="{86527334-476A-3AEF-71D5-84DF0B46D6FF}"/>
              </a:ext>
            </a:extLst>
          </p:cNvPr>
          <p:cNvCxnSpPr>
            <a:cxnSpLocks/>
          </p:cNvCxnSpPr>
          <p:nvPr/>
        </p:nvCxnSpPr>
        <p:spPr>
          <a:xfrm>
            <a:off x="8325027" y="3555097"/>
            <a:ext cx="0" cy="5631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0681E2-B5E6-FD69-6311-5E2CDA769EF6}"/>
              </a:ext>
            </a:extLst>
          </p:cNvPr>
          <p:cNvSpPr txBox="1"/>
          <p:nvPr/>
        </p:nvSpPr>
        <p:spPr>
          <a:xfrm>
            <a:off x="8377953" y="3564218"/>
            <a:ext cx="1060205" cy="553998"/>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User edits,  refines, integrates</a:t>
            </a:r>
          </a:p>
        </p:txBody>
      </p:sp>
      <p:cxnSp>
        <p:nvCxnSpPr>
          <p:cNvPr id="32" name="Straight Arrow Connector 31">
            <a:extLst>
              <a:ext uri="{FF2B5EF4-FFF2-40B4-BE49-F238E27FC236}">
                <a16:creationId xmlns:a16="http://schemas.microsoft.com/office/drawing/2014/main" id="{72D92003-D46D-9079-8B47-8ACAE994E89C}"/>
              </a:ext>
            </a:extLst>
          </p:cNvPr>
          <p:cNvCxnSpPr>
            <a:cxnSpLocks/>
          </p:cNvCxnSpPr>
          <p:nvPr/>
        </p:nvCxnSpPr>
        <p:spPr>
          <a:xfrm>
            <a:off x="2181013" y="2179721"/>
            <a:ext cx="36523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1CD941-1099-CA74-EBCC-60881E49FCCD}"/>
              </a:ext>
            </a:extLst>
          </p:cNvPr>
          <p:cNvCxnSpPr>
            <a:cxnSpLocks/>
          </p:cNvCxnSpPr>
          <p:nvPr/>
        </p:nvCxnSpPr>
        <p:spPr>
          <a:xfrm>
            <a:off x="4057528" y="2169571"/>
            <a:ext cx="36523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BF272B-EA8C-C4D2-53A4-5B71498F78F7}"/>
              </a:ext>
            </a:extLst>
          </p:cNvPr>
          <p:cNvSpPr txBox="1"/>
          <p:nvPr/>
        </p:nvSpPr>
        <p:spPr>
          <a:xfrm>
            <a:off x="8325027" y="1318774"/>
            <a:ext cx="768521" cy="1077218"/>
          </a:xfrm>
          <a:prstGeom prst="rect">
            <a:avLst/>
          </a:prstGeom>
          <a:noFill/>
        </p:spPr>
        <p:txBody>
          <a:bodyPr wrap="square" rtlCol="0">
            <a:spAutoFit/>
          </a:bodyPr>
          <a:lstStyle/>
          <a:p>
            <a:r>
              <a:rPr lang="en-AU" sz="1000" dirty="0">
                <a:solidFill>
                  <a:schemeClr val="tx1"/>
                </a:solidFill>
                <a:latin typeface="Arial" panose="020B0604020202020204" pitchFamily="34" charset="0"/>
                <a:cs typeface="Arial" panose="020B0604020202020204" pitchFamily="34" charset="0"/>
              </a:rPr>
              <a:t>User refines prompts (multiple iterations)</a:t>
            </a:r>
          </a:p>
          <a:p>
            <a:endParaRPr lang="en-AU" dirty="0"/>
          </a:p>
        </p:txBody>
      </p:sp>
      <p:grpSp>
        <p:nvGrpSpPr>
          <p:cNvPr id="11" name="Group 10">
            <a:extLst>
              <a:ext uri="{FF2B5EF4-FFF2-40B4-BE49-F238E27FC236}">
                <a16:creationId xmlns:a16="http://schemas.microsoft.com/office/drawing/2014/main" id="{7C5A4630-420B-8048-BFB2-040091DC7C0D}"/>
              </a:ext>
            </a:extLst>
          </p:cNvPr>
          <p:cNvGrpSpPr/>
          <p:nvPr/>
        </p:nvGrpSpPr>
        <p:grpSpPr>
          <a:xfrm>
            <a:off x="79544" y="3063805"/>
            <a:ext cx="3702806" cy="2390354"/>
            <a:chOff x="79544" y="3063805"/>
            <a:chExt cx="3702806" cy="2390354"/>
          </a:xfrm>
        </p:grpSpPr>
        <p:sp>
          <p:nvSpPr>
            <p:cNvPr id="3" name="Right Brace 2">
              <a:extLst>
                <a:ext uri="{FF2B5EF4-FFF2-40B4-BE49-F238E27FC236}">
                  <a16:creationId xmlns:a16="http://schemas.microsoft.com/office/drawing/2014/main" id="{54E92789-C5AD-6151-0ECC-D0B351C68D2E}"/>
                </a:ext>
              </a:extLst>
            </p:cNvPr>
            <p:cNvSpPr/>
            <p:nvPr/>
          </p:nvSpPr>
          <p:spPr>
            <a:xfrm rot="5400000">
              <a:off x="1885892" y="1466861"/>
              <a:ext cx="299514" cy="3493402"/>
            </a:xfrm>
            <a:prstGeom prst="rightBrace">
              <a:avLst>
                <a:gd name="adj1" fmla="val 8333"/>
                <a:gd name="adj2" fmla="val 88866"/>
              </a:avLst>
            </a:prstGeom>
            <a:ln w="539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 name="TextBox 3">
              <a:extLst>
                <a:ext uri="{FF2B5EF4-FFF2-40B4-BE49-F238E27FC236}">
                  <a16:creationId xmlns:a16="http://schemas.microsoft.com/office/drawing/2014/main" id="{AB26CEA3-94E5-BE4B-5249-AEE47EA45F06}"/>
                </a:ext>
              </a:extLst>
            </p:cNvPr>
            <p:cNvSpPr txBox="1"/>
            <p:nvPr/>
          </p:nvSpPr>
          <p:spPr>
            <a:xfrm>
              <a:off x="79544" y="3422834"/>
              <a:ext cx="3587292" cy="2031325"/>
            </a:xfrm>
            <a:prstGeom prst="rect">
              <a:avLst/>
            </a:prstGeom>
            <a:noFill/>
          </p:spPr>
          <p:txBody>
            <a:bodyPr wrap="square" rtlCol="0">
              <a:spAutoFit/>
            </a:bodyPr>
            <a:lstStyle/>
            <a:p>
              <a:r>
                <a:rPr lang="en-AU" b="1" dirty="0">
                  <a:solidFill>
                    <a:schemeClr val="accent3"/>
                  </a:solidFill>
                  <a:latin typeface="Arial" panose="020B0604020202020204" pitchFamily="34" charset="0"/>
                  <a:cs typeface="Arial" panose="020B0604020202020204" pitchFamily="34" charset="0"/>
                </a:rPr>
                <a:t>Copyright questions</a:t>
              </a:r>
              <a:r>
                <a:rPr lang="en-AU" dirty="0">
                  <a:solidFill>
                    <a:schemeClr val="accent3"/>
                  </a:solidFill>
                  <a:latin typeface="Arial" panose="020B0604020202020204" pitchFamily="34" charset="0"/>
                  <a:cs typeface="Arial" panose="020B0604020202020204" pitchFamily="34" charset="0"/>
                </a:rPr>
                <a:t>: </a:t>
              </a:r>
            </a:p>
            <a:p>
              <a:r>
                <a:rPr lang="en-AU" dirty="0">
                  <a:solidFill>
                    <a:schemeClr val="accent3"/>
                  </a:solidFill>
                  <a:latin typeface="Arial" panose="020B0604020202020204" pitchFamily="34" charset="0"/>
                  <a:cs typeface="Arial" panose="020B0604020202020204" pitchFamily="34" charset="0"/>
                </a:rPr>
                <a:t>Does pre-training, and/or fine tuning infringe</a:t>
              </a:r>
              <a:r>
                <a:rPr lang="en-AU" sz="1200" dirty="0">
                  <a:solidFill>
                    <a:schemeClr val="accent3"/>
                  </a:solidFill>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copyright in training data ,and/or Copyright (and who is responsible)?</a:t>
              </a:r>
            </a:p>
            <a:p>
              <a:pPr marL="533400" indent="-220663">
                <a:buFont typeface="+mj-lt"/>
                <a:buAutoNum type="alphaLcParenR"/>
              </a:pPr>
              <a:r>
                <a:rPr lang="en-AU" sz="1200" dirty="0">
                  <a:latin typeface="Arial" panose="020B0604020202020204" pitchFamily="34" charset="0"/>
                  <a:cs typeface="Arial" panose="020B0604020202020204" pitchFamily="34" charset="0"/>
                </a:rPr>
                <a:t>Are there reproductions? Communications?</a:t>
              </a:r>
            </a:p>
            <a:p>
              <a:pPr marL="533400" indent="-220663">
                <a:buFont typeface="+mj-lt"/>
                <a:buAutoNum type="alphaLcParenR"/>
              </a:pPr>
              <a:r>
                <a:rPr lang="en-AU" sz="1200" dirty="0">
                  <a:latin typeface="Arial" panose="020B0604020202020204" pitchFamily="34" charset="0"/>
                  <a:cs typeface="Arial" panose="020B0604020202020204" pitchFamily="34" charset="0"/>
                </a:rPr>
                <a:t>Is there an exception? (fair use?)</a:t>
              </a:r>
            </a:p>
            <a:p>
              <a:pPr marL="533400" indent="-220663">
                <a:buFont typeface="+mj-lt"/>
                <a:buAutoNum type="alphaLcParenR"/>
              </a:pPr>
              <a:r>
                <a:rPr lang="en-AU" sz="1200" dirty="0">
                  <a:latin typeface="Arial" panose="020B0604020202020204" pitchFamily="34" charset="0"/>
                  <a:cs typeface="Arial" panose="020B0604020202020204" pitchFamily="34" charset="0"/>
                </a:rPr>
                <a:t>Has copyright management information been illegally removed?</a:t>
              </a:r>
            </a:p>
            <a:p>
              <a:pPr marL="312738" indent="-312738"/>
              <a:r>
                <a:rPr lang="en-AU" sz="1200" dirty="0">
                  <a:latin typeface="+mn-lt"/>
                </a:rPr>
                <a:t>	</a:t>
              </a:r>
            </a:p>
          </p:txBody>
        </p:sp>
      </p:grpSp>
      <p:grpSp>
        <p:nvGrpSpPr>
          <p:cNvPr id="29" name="Group 28">
            <a:extLst>
              <a:ext uri="{FF2B5EF4-FFF2-40B4-BE49-F238E27FC236}">
                <a16:creationId xmlns:a16="http://schemas.microsoft.com/office/drawing/2014/main" id="{A5AD6727-F27C-5CA6-E277-B50FBC7E84F1}"/>
              </a:ext>
            </a:extLst>
          </p:cNvPr>
          <p:cNvGrpSpPr/>
          <p:nvPr/>
        </p:nvGrpSpPr>
        <p:grpSpPr>
          <a:xfrm>
            <a:off x="3403091" y="3209019"/>
            <a:ext cx="4248643" cy="1919768"/>
            <a:chOff x="3403091" y="3209019"/>
            <a:chExt cx="4248643" cy="1919768"/>
          </a:xfrm>
        </p:grpSpPr>
        <p:sp>
          <p:nvSpPr>
            <p:cNvPr id="15" name="Right Brace 14">
              <a:extLst>
                <a:ext uri="{FF2B5EF4-FFF2-40B4-BE49-F238E27FC236}">
                  <a16:creationId xmlns:a16="http://schemas.microsoft.com/office/drawing/2014/main" id="{F695AA33-6876-FF24-4146-89F17F82A8E4}"/>
                </a:ext>
              </a:extLst>
            </p:cNvPr>
            <p:cNvSpPr/>
            <p:nvPr/>
          </p:nvSpPr>
          <p:spPr>
            <a:xfrm rot="10800000">
              <a:off x="7236201" y="3209019"/>
              <a:ext cx="415533" cy="1626384"/>
            </a:xfrm>
            <a:prstGeom prst="rightBrace">
              <a:avLst>
                <a:gd name="adj1" fmla="val 8333"/>
                <a:gd name="adj2" fmla="val 18765"/>
              </a:avLst>
            </a:prstGeom>
            <a:ln w="539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7" name="TextBox 16">
              <a:extLst>
                <a:ext uri="{FF2B5EF4-FFF2-40B4-BE49-F238E27FC236}">
                  <a16:creationId xmlns:a16="http://schemas.microsoft.com/office/drawing/2014/main" id="{3CA55BE8-32A7-09B9-228C-65607562BC47}"/>
                </a:ext>
              </a:extLst>
            </p:cNvPr>
            <p:cNvSpPr txBox="1"/>
            <p:nvPr/>
          </p:nvSpPr>
          <p:spPr>
            <a:xfrm>
              <a:off x="3403091" y="4205457"/>
              <a:ext cx="3833111" cy="923330"/>
            </a:xfrm>
            <a:prstGeom prst="rect">
              <a:avLst/>
            </a:prstGeom>
            <a:noFill/>
          </p:spPr>
          <p:txBody>
            <a:bodyPr wrap="square" rtlCol="0">
              <a:spAutoFit/>
            </a:bodyPr>
            <a:lstStyle/>
            <a:p>
              <a:pPr algn="r"/>
              <a:r>
                <a:rPr lang="en-AU" b="1" dirty="0">
                  <a:solidFill>
                    <a:schemeClr val="accent3"/>
                  </a:solidFill>
                  <a:latin typeface="Arial" panose="020B0604020202020204" pitchFamily="34" charset="0"/>
                  <a:cs typeface="Arial" panose="020B0604020202020204" pitchFamily="34" charset="0"/>
                </a:rPr>
                <a:t>Copyright questions</a:t>
              </a:r>
              <a:r>
                <a:rPr lang="en-AU" dirty="0">
                  <a:solidFill>
                    <a:schemeClr val="accent3"/>
                  </a:solidFill>
                  <a:latin typeface="Arial" panose="020B0604020202020204" pitchFamily="34" charset="0"/>
                  <a:cs typeface="Arial" panose="020B0604020202020204" pitchFamily="34" charset="0"/>
                </a:rPr>
                <a:t>:</a:t>
              </a:r>
            </a:p>
            <a:p>
              <a:pPr marL="342900" indent="-342900" algn="r">
                <a:buAutoNum type="arabicParenBoth"/>
              </a:pPr>
              <a:r>
                <a:rPr lang="en-AU" dirty="0">
                  <a:solidFill>
                    <a:schemeClr val="accent3"/>
                  </a:solidFill>
                  <a:latin typeface="Arial" panose="020B0604020202020204" pitchFamily="34" charset="0"/>
                  <a:cs typeface="Arial" panose="020B0604020202020204" pitchFamily="34" charset="0"/>
                </a:rPr>
                <a:t>Does model output infringe </a:t>
              </a:r>
              <a:r>
                <a:rPr lang="en-AU" sz="1200" dirty="0">
                  <a:latin typeface="Arial" panose="020B0604020202020204" pitchFamily="34" charset="0"/>
                  <a:cs typeface="Arial" panose="020B0604020202020204" pitchFamily="34" charset="0"/>
                </a:rPr>
                <a:t>copyright in training data (and who is responsible)?</a:t>
              </a:r>
            </a:p>
            <a:p>
              <a:pPr marL="228600" indent="-228600" algn="r">
                <a:buAutoNum type="arabicParenBoth"/>
              </a:pPr>
              <a:r>
                <a:rPr lang="en-AU" dirty="0">
                  <a:solidFill>
                    <a:schemeClr val="accent3"/>
                  </a:solidFill>
                  <a:latin typeface="Arial" panose="020B0604020202020204" pitchFamily="34" charset="0"/>
                  <a:cs typeface="Arial" panose="020B0604020202020204" pitchFamily="34" charset="0"/>
                </a:rPr>
                <a:t> Does copyright subsist </a:t>
              </a:r>
              <a:r>
                <a:rPr lang="en-AU" sz="1200" dirty="0">
                  <a:latin typeface="Arial" panose="020B0604020202020204" pitchFamily="34" charset="0"/>
                  <a:cs typeface="Arial" panose="020B0604020202020204" pitchFamily="34" charset="0"/>
                </a:rPr>
                <a:t>in outputs?</a:t>
              </a:r>
            </a:p>
          </p:txBody>
        </p:sp>
      </p:grpSp>
      <p:grpSp>
        <p:nvGrpSpPr>
          <p:cNvPr id="25" name="Group 24">
            <a:extLst>
              <a:ext uri="{FF2B5EF4-FFF2-40B4-BE49-F238E27FC236}">
                <a16:creationId xmlns:a16="http://schemas.microsoft.com/office/drawing/2014/main" id="{0421E0BA-9122-7007-8671-1899CF323A58}"/>
              </a:ext>
            </a:extLst>
          </p:cNvPr>
          <p:cNvGrpSpPr/>
          <p:nvPr/>
        </p:nvGrpSpPr>
        <p:grpSpPr>
          <a:xfrm>
            <a:off x="4014205" y="2951338"/>
            <a:ext cx="3091692" cy="1142460"/>
            <a:chOff x="4014205" y="2951338"/>
            <a:chExt cx="3091692" cy="1142460"/>
          </a:xfrm>
        </p:grpSpPr>
        <p:sp>
          <p:nvSpPr>
            <p:cNvPr id="19" name="Right Brace 18">
              <a:extLst>
                <a:ext uri="{FF2B5EF4-FFF2-40B4-BE49-F238E27FC236}">
                  <a16:creationId xmlns:a16="http://schemas.microsoft.com/office/drawing/2014/main" id="{F246D317-C8C4-2E7B-64DA-F8B4B1393514}"/>
                </a:ext>
              </a:extLst>
            </p:cNvPr>
            <p:cNvSpPr/>
            <p:nvPr/>
          </p:nvSpPr>
          <p:spPr>
            <a:xfrm rot="5400000">
              <a:off x="5619643" y="2693347"/>
              <a:ext cx="257684" cy="773666"/>
            </a:xfrm>
            <a:prstGeom prst="rightBrace">
              <a:avLst>
                <a:gd name="adj1" fmla="val 8333"/>
                <a:gd name="adj2" fmla="val 77048"/>
              </a:avLst>
            </a:prstGeom>
            <a:ln w="539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 name="TextBox 20">
              <a:extLst>
                <a:ext uri="{FF2B5EF4-FFF2-40B4-BE49-F238E27FC236}">
                  <a16:creationId xmlns:a16="http://schemas.microsoft.com/office/drawing/2014/main" id="{32D92F57-C8FB-8924-7C6C-5F95DEBBB432}"/>
                </a:ext>
              </a:extLst>
            </p:cNvPr>
            <p:cNvSpPr txBox="1"/>
            <p:nvPr/>
          </p:nvSpPr>
          <p:spPr>
            <a:xfrm>
              <a:off x="4014205" y="3170468"/>
              <a:ext cx="3091692" cy="923330"/>
            </a:xfrm>
            <a:prstGeom prst="rect">
              <a:avLst/>
            </a:prstGeom>
            <a:noFill/>
          </p:spPr>
          <p:txBody>
            <a:bodyPr wrap="square" rtlCol="0">
              <a:spAutoFit/>
            </a:bodyPr>
            <a:lstStyle/>
            <a:p>
              <a:r>
                <a:rPr lang="en-AU" b="1" dirty="0">
                  <a:solidFill>
                    <a:schemeClr val="accent3"/>
                  </a:solidFill>
                  <a:latin typeface="Arial" panose="020B0604020202020204" pitchFamily="34" charset="0"/>
                  <a:cs typeface="Arial" panose="020B0604020202020204" pitchFamily="34" charset="0"/>
                </a:rPr>
                <a:t>Copyright questions</a:t>
              </a:r>
              <a:r>
                <a:rPr lang="en-AU" dirty="0">
                  <a:solidFill>
                    <a:schemeClr val="accent3"/>
                  </a:solidFill>
                  <a:latin typeface="Arial" panose="020B0604020202020204" pitchFamily="34" charset="0"/>
                  <a:cs typeface="Arial" panose="020B0604020202020204" pitchFamily="34" charset="0"/>
                </a:rPr>
                <a:t>:</a:t>
              </a:r>
              <a:br>
                <a:rPr lang="en-AU" dirty="0">
                  <a:solidFill>
                    <a:schemeClr val="accent3"/>
                  </a:solidFill>
                  <a:latin typeface="Arial" panose="020B0604020202020204" pitchFamily="34" charset="0"/>
                  <a:cs typeface="Arial" panose="020B0604020202020204" pitchFamily="34" charset="0"/>
                </a:rPr>
              </a:br>
              <a:r>
                <a:rPr lang="en-AU" b="1" dirty="0">
                  <a:solidFill>
                    <a:schemeClr val="accent3"/>
                  </a:solidFill>
                  <a:latin typeface="Arial" panose="020B0604020202020204" pitchFamily="34" charset="0"/>
                  <a:cs typeface="Arial" panose="020B0604020202020204" pitchFamily="34" charset="0"/>
                </a:rPr>
                <a:t>What limits/filters/ protection </a:t>
              </a:r>
              <a:r>
                <a:rPr lang="en-AU" sz="1200" dirty="0">
                  <a:latin typeface="Arial" panose="020B0604020202020204" pitchFamily="34" charset="0"/>
                  <a:cs typeface="Arial" panose="020B0604020202020204" pitchFamily="34" charset="0"/>
                </a:rPr>
                <a:t>on </a:t>
              </a:r>
              <a:r>
                <a:rPr lang="en-AU" dirty="0">
                  <a:solidFill>
                    <a:schemeClr val="accent3"/>
                  </a:solidFill>
                  <a:latin typeface="Arial" panose="020B0604020202020204" pitchFamily="34" charset="0"/>
                  <a:cs typeface="Arial" panose="020B0604020202020204" pitchFamily="34" charset="0"/>
                </a:rPr>
                <a:t>inputs</a:t>
              </a:r>
              <a:r>
                <a:rPr lang="en-AU" sz="1200" dirty="0">
                  <a:latin typeface="Arial" panose="020B0604020202020204" pitchFamily="34" charset="0"/>
                  <a:cs typeface="Arial" panose="020B0604020202020204" pitchFamily="34" charset="0"/>
                </a:rPr>
                <a:t> or </a:t>
              </a:r>
              <a:r>
                <a:rPr lang="en-AU" dirty="0">
                  <a:solidFill>
                    <a:schemeClr val="accent3"/>
                  </a:solidFill>
                  <a:latin typeface="Arial" panose="020B0604020202020204" pitchFamily="34" charset="0"/>
                  <a:cs typeface="Arial" panose="020B0604020202020204" pitchFamily="34" charset="0"/>
                </a:rPr>
                <a:t>outputs</a:t>
              </a:r>
              <a:r>
                <a:rPr lang="en-AU" sz="1200" dirty="0">
                  <a:latin typeface="Arial" panose="020B0604020202020204" pitchFamily="34" charset="0"/>
                  <a:cs typeface="Arial" panose="020B0604020202020204" pitchFamily="34" charset="0"/>
                </a:rPr>
                <a:t> is appropriate – or required –to limit/prevent infringement?</a:t>
              </a:r>
            </a:p>
          </p:txBody>
        </p:sp>
      </p:grpSp>
      <p:grpSp>
        <p:nvGrpSpPr>
          <p:cNvPr id="31" name="Group 30">
            <a:extLst>
              <a:ext uri="{FF2B5EF4-FFF2-40B4-BE49-F238E27FC236}">
                <a16:creationId xmlns:a16="http://schemas.microsoft.com/office/drawing/2014/main" id="{C2855D30-1A47-7FF4-C533-DCF334FBB8D2}"/>
              </a:ext>
            </a:extLst>
          </p:cNvPr>
          <p:cNvGrpSpPr/>
          <p:nvPr/>
        </p:nvGrpSpPr>
        <p:grpSpPr>
          <a:xfrm>
            <a:off x="4057529" y="37826"/>
            <a:ext cx="2027590" cy="1165434"/>
            <a:chOff x="4057529" y="37826"/>
            <a:chExt cx="2027590" cy="1165434"/>
          </a:xfrm>
        </p:grpSpPr>
        <p:sp>
          <p:nvSpPr>
            <p:cNvPr id="14" name="Right Brace 13">
              <a:extLst>
                <a:ext uri="{FF2B5EF4-FFF2-40B4-BE49-F238E27FC236}">
                  <a16:creationId xmlns:a16="http://schemas.microsoft.com/office/drawing/2014/main" id="{098A76A5-451F-F179-D340-FC53D85E75E9}"/>
                </a:ext>
              </a:extLst>
            </p:cNvPr>
            <p:cNvSpPr/>
            <p:nvPr/>
          </p:nvSpPr>
          <p:spPr>
            <a:xfrm rot="16200000">
              <a:off x="4564153" y="631155"/>
              <a:ext cx="488999" cy="655212"/>
            </a:xfrm>
            <a:prstGeom prst="rightBrace">
              <a:avLst/>
            </a:prstGeom>
            <a:ln w="539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24" name="TextBox 23">
              <a:extLst>
                <a:ext uri="{FF2B5EF4-FFF2-40B4-BE49-F238E27FC236}">
                  <a16:creationId xmlns:a16="http://schemas.microsoft.com/office/drawing/2014/main" id="{D7BA97A4-5E3D-4685-A763-DF15BD59E930}"/>
                </a:ext>
              </a:extLst>
            </p:cNvPr>
            <p:cNvSpPr txBox="1"/>
            <p:nvPr/>
          </p:nvSpPr>
          <p:spPr>
            <a:xfrm>
              <a:off x="4057529" y="37826"/>
              <a:ext cx="2027590" cy="677108"/>
            </a:xfrm>
            <a:prstGeom prst="rect">
              <a:avLst/>
            </a:prstGeom>
            <a:noFill/>
          </p:spPr>
          <p:txBody>
            <a:bodyPr wrap="square" rtlCol="0">
              <a:spAutoFit/>
            </a:bodyPr>
            <a:lstStyle/>
            <a:p>
              <a:r>
                <a:rPr lang="en-AU" b="1" dirty="0">
                  <a:solidFill>
                    <a:schemeClr val="accent3"/>
                  </a:solidFill>
                  <a:latin typeface="Arial" panose="020B0604020202020204" pitchFamily="34" charset="0"/>
                  <a:cs typeface="Arial" panose="020B0604020202020204" pitchFamily="34" charset="0"/>
                </a:rPr>
                <a:t>Copyright questions</a:t>
              </a:r>
              <a:r>
                <a:rPr lang="en-AU" dirty="0">
                  <a:solidFill>
                    <a:schemeClr val="accent3"/>
                  </a:solidFill>
                  <a:latin typeface="Arial" panose="020B0604020202020204" pitchFamily="34" charset="0"/>
                  <a:cs typeface="Arial" panose="020B0604020202020204" pitchFamily="34" charset="0"/>
                </a:rPr>
                <a:t>:</a:t>
              </a:r>
              <a:br>
                <a:rPr lang="en-AU" dirty="0">
                  <a:solidFill>
                    <a:schemeClr val="accent3"/>
                  </a:solidFill>
                  <a:latin typeface="Arial" panose="020B0604020202020204" pitchFamily="34" charset="0"/>
                  <a:cs typeface="Arial" panose="020B0604020202020204" pitchFamily="34" charset="0"/>
                </a:rPr>
              </a:br>
              <a:r>
                <a:rPr lang="en-AU" sz="1200" dirty="0">
                  <a:latin typeface="Arial" panose="020B0604020202020204" pitchFamily="34" charset="0"/>
                  <a:cs typeface="Arial" panose="020B0604020202020204" pitchFamily="34" charset="0"/>
                </a:rPr>
                <a:t>Are there ‘copies’ sitting in here?</a:t>
              </a:r>
            </a:p>
          </p:txBody>
        </p:sp>
      </p:grpSp>
      <p:grpSp>
        <p:nvGrpSpPr>
          <p:cNvPr id="30" name="Group 29">
            <a:extLst>
              <a:ext uri="{FF2B5EF4-FFF2-40B4-BE49-F238E27FC236}">
                <a16:creationId xmlns:a16="http://schemas.microsoft.com/office/drawing/2014/main" id="{CB95A2AB-F295-E3E4-2175-4950510CEC6E}"/>
              </a:ext>
            </a:extLst>
          </p:cNvPr>
          <p:cNvGrpSpPr/>
          <p:nvPr/>
        </p:nvGrpSpPr>
        <p:grpSpPr>
          <a:xfrm>
            <a:off x="6287140" y="3501"/>
            <a:ext cx="2653660" cy="866297"/>
            <a:chOff x="6287140" y="3501"/>
            <a:chExt cx="2653660" cy="866297"/>
          </a:xfrm>
        </p:grpSpPr>
        <p:sp>
          <p:nvSpPr>
            <p:cNvPr id="26" name="Right Brace 25">
              <a:extLst>
                <a:ext uri="{FF2B5EF4-FFF2-40B4-BE49-F238E27FC236}">
                  <a16:creationId xmlns:a16="http://schemas.microsoft.com/office/drawing/2014/main" id="{65EA113A-C612-F167-21C5-B8061CFD019C}"/>
                </a:ext>
              </a:extLst>
            </p:cNvPr>
            <p:cNvSpPr/>
            <p:nvPr/>
          </p:nvSpPr>
          <p:spPr>
            <a:xfrm rot="16200000">
              <a:off x="7111960" y="269717"/>
              <a:ext cx="189190" cy="1010971"/>
            </a:xfrm>
            <a:prstGeom prst="rightBrace">
              <a:avLst/>
            </a:prstGeom>
            <a:ln w="539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8" name="TextBox 27">
              <a:extLst>
                <a:ext uri="{FF2B5EF4-FFF2-40B4-BE49-F238E27FC236}">
                  <a16:creationId xmlns:a16="http://schemas.microsoft.com/office/drawing/2014/main" id="{616803B5-3471-4FD4-B390-F8F1E10EFABB}"/>
                </a:ext>
              </a:extLst>
            </p:cNvPr>
            <p:cNvSpPr txBox="1"/>
            <p:nvPr/>
          </p:nvSpPr>
          <p:spPr>
            <a:xfrm>
              <a:off x="6287140" y="3501"/>
              <a:ext cx="2653660" cy="677108"/>
            </a:xfrm>
            <a:prstGeom prst="rect">
              <a:avLst/>
            </a:prstGeom>
            <a:noFill/>
          </p:spPr>
          <p:txBody>
            <a:bodyPr wrap="square" rtlCol="0">
              <a:spAutoFit/>
            </a:bodyPr>
            <a:lstStyle/>
            <a:p>
              <a:r>
                <a:rPr lang="en-AU" b="1" dirty="0">
                  <a:solidFill>
                    <a:schemeClr val="accent3"/>
                  </a:solidFill>
                  <a:latin typeface="Arial" panose="020B0604020202020204" pitchFamily="34" charset="0"/>
                  <a:cs typeface="Arial" panose="020B0604020202020204" pitchFamily="34" charset="0"/>
                </a:rPr>
                <a:t>Copyright questions</a:t>
              </a:r>
              <a:r>
                <a:rPr lang="en-AU" dirty="0">
                  <a:solidFill>
                    <a:schemeClr val="accent3"/>
                  </a:solidFill>
                  <a:latin typeface="Arial" panose="020B0604020202020204" pitchFamily="34" charset="0"/>
                  <a:cs typeface="Arial" panose="020B0604020202020204" pitchFamily="34" charset="0"/>
                </a:rPr>
                <a:t>:</a:t>
              </a:r>
              <a:br>
                <a:rPr lang="en-AU" dirty="0">
                  <a:solidFill>
                    <a:schemeClr val="accent3"/>
                  </a:solidFill>
                  <a:latin typeface="Arial" panose="020B0604020202020204" pitchFamily="34" charset="0"/>
                  <a:cs typeface="Arial" panose="020B0604020202020204" pitchFamily="34" charset="0"/>
                </a:rPr>
              </a:br>
              <a:r>
                <a:rPr lang="en-AU" sz="1200" dirty="0">
                  <a:latin typeface="Arial" panose="020B0604020202020204" pitchFamily="34" charset="0"/>
                  <a:cs typeface="Arial" panose="020B0604020202020204" pitchFamily="34" charset="0"/>
                </a:rPr>
                <a:t>What inputs allowed? If inputs infringe, who is responsible? </a:t>
              </a:r>
            </a:p>
          </p:txBody>
        </p:sp>
      </p:grpSp>
    </p:spTree>
    <p:extLst>
      <p:ext uri="{BB962C8B-B14F-4D97-AF65-F5344CB8AC3E}">
        <p14:creationId xmlns:p14="http://schemas.microsoft.com/office/powerpoint/2010/main" val="110081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3"/>
          <p:cNvSpPr/>
          <p:nvPr/>
        </p:nvSpPr>
        <p:spPr>
          <a:xfrm>
            <a:off x="0" y="0"/>
            <a:ext cx="2705400" cy="5143500"/>
          </a:xfrm>
          <a:prstGeom prst="rect">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txBox="1">
            <a:spLocks noGrp="1"/>
          </p:cNvSpPr>
          <p:nvPr>
            <p:ph type="title"/>
          </p:nvPr>
        </p:nvSpPr>
        <p:spPr>
          <a:xfrm>
            <a:off x="578400" y="2044224"/>
            <a:ext cx="1871583" cy="738664"/>
          </a:xfrm>
          <a:prstGeom prst="rect">
            <a:avLst/>
          </a:prstGeom>
        </p:spPr>
        <p:txBody>
          <a:bodyPr spcFirstLastPara="1" wrap="square" lIns="0" tIns="0" rIns="0" bIns="0" anchor="t" anchorCtr="0">
            <a:spAutoFit/>
          </a:bodyPr>
          <a:lstStyle/>
          <a:p>
            <a:pPr marL="0" lvl="0" indent="0" algn="l" rtl="0">
              <a:lnSpc>
                <a:spcPct val="80000"/>
              </a:lnSpc>
              <a:spcBef>
                <a:spcPts val="0"/>
              </a:spcBef>
              <a:spcAft>
                <a:spcPts val="0"/>
              </a:spcAft>
              <a:buNone/>
            </a:pPr>
            <a:r>
              <a:rPr lang="en-GB" dirty="0">
                <a:latin typeface="Arial" panose="020B0604020202020204" pitchFamily="34" charset="0"/>
                <a:cs typeface="Arial" panose="020B0604020202020204" pitchFamily="34" charset="0"/>
              </a:rPr>
              <a:t>Three key questions</a:t>
            </a:r>
            <a:endParaRPr dirty="0">
              <a:latin typeface="Arial" panose="020B0604020202020204" pitchFamily="34" charset="0"/>
              <a:cs typeface="Arial" panose="020B0604020202020204" pitchFamily="34" charset="0"/>
            </a:endParaRPr>
          </a:p>
        </p:txBody>
      </p:sp>
      <p:grpSp>
        <p:nvGrpSpPr>
          <p:cNvPr id="187" name="Google Shape;187;p13"/>
          <p:cNvGrpSpPr/>
          <p:nvPr/>
        </p:nvGrpSpPr>
        <p:grpSpPr>
          <a:xfrm>
            <a:off x="2236159" y="3439423"/>
            <a:ext cx="971421" cy="1288131"/>
            <a:chOff x="3916038" y="107150"/>
            <a:chExt cx="3219825" cy="4269575"/>
          </a:xfrm>
        </p:grpSpPr>
        <p:grpSp>
          <p:nvGrpSpPr>
            <p:cNvPr id="188" name="Google Shape;188;p13"/>
            <p:cNvGrpSpPr/>
            <p:nvPr/>
          </p:nvGrpSpPr>
          <p:grpSpPr>
            <a:xfrm>
              <a:off x="3916038" y="107150"/>
              <a:ext cx="3219825" cy="384900"/>
              <a:chOff x="3897875" y="107150"/>
              <a:chExt cx="3219825" cy="384900"/>
            </a:xfrm>
          </p:grpSpPr>
          <p:sp>
            <p:nvSpPr>
              <p:cNvPr id="189" name="Google Shape;189;p13"/>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93" name="Google Shape;193;p13"/>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194" name="Google Shape;194;p13"/>
            <p:cNvGrpSpPr/>
            <p:nvPr/>
          </p:nvGrpSpPr>
          <p:grpSpPr>
            <a:xfrm>
              <a:off x="3916038" y="884085"/>
              <a:ext cx="3219825" cy="384900"/>
              <a:chOff x="3897875" y="107150"/>
              <a:chExt cx="3219825" cy="384900"/>
            </a:xfrm>
          </p:grpSpPr>
          <p:sp>
            <p:nvSpPr>
              <p:cNvPr id="195" name="Google Shape;195;p13"/>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99" name="Google Shape;199;p13"/>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200" name="Google Shape;200;p13"/>
            <p:cNvGrpSpPr/>
            <p:nvPr/>
          </p:nvGrpSpPr>
          <p:grpSpPr>
            <a:xfrm>
              <a:off x="3916038" y="1661020"/>
              <a:ext cx="3219825" cy="384900"/>
              <a:chOff x="3897875" y="107150"/>
              <a:chExt cx="3219825" cy="384900"/>
            </a:xfrm>
          </p:grpSpPr>
          <p:sp>
            <p:nvSpPr>
              <p:cNvPr id="201" name="Google Shape;201;p13"/>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205" name="Google Shape;205;p13"/>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206" name="Google Shape;206;p13"/>
            <p:cNvGrpSpPr/>
            <p:nvPr/>
          </p:nvGrpSpPr>
          <p:grpSpPr>
            <a:xfrm>
              <a:off x="3916038" y="2437955"/>
              <a:ext cx="3219825" cy="384900"/>
              <a:chOff x="3897875" y="107150"/>
              <a:chExt cx="3219825" cy="384900"/>
            </a:xfrm>
          </p:grpSpPr>
          <p:sp>
            <p:nvSpPr>
              <p:cNvPr id="207" name="Google Shape;207;p13"/>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211" name="Google Shape;211;p13"/>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212" name="Google Shape;212;p13"/>
            <p:cNvGrpSpPr/>
            <p:nvPr/>
          </p:nvGrpSpPr>
          <p:grpSpPr>
            <a:xfrm>
              <a:off x="3916038" y="3214890"/>
              <a:ext cx="3219825" cy="384900"/>
              <a:chOff x="3897875" y="107150"/>
              <a:chExt cx="3219825" cy="384900"/>
            </a:xfrm>
          </p:grpSpPr>
          <p:sp>
            <p:nvSpPr>
              <p:cNvPr id="213" name="Google Shape;213;p13"/>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217" name="Google Shape;217;p13"/>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218" name="Google Shape;218;p13"/>
            <p:cNvGrpSpPr/>
            <p:nvPr/>
          </p:nvGrpSpPr>
          <p:grpSpPr>
            <a:xfrm>
              <a:off x="3916038" y="3991825"/>
              <a:ext cx="3219825" cy="384900"/>
              <a:chOff x="3897875" y="107150"/>
              <a:chExt cx="3219825" cy="384900"/>
            </a:xfrm>
          </p:grpSpPr>
          <p:sp>
            <p:nvSpPr>
              <p:cNvPr id="219" name="Google Shape;219;p13"/>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223" name="Google Shape;223;p13"/>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grpSp>
        <p:nvGrpSpPr>
          <p:cNvPr id="11" name="Group 10">
            <a:extLst>
              <a:ext uri="{FF2B5EF4-FFF2-40B4-BE49-F238E27FC236}">
                <a16:creationId xmlns:a16="http://schemas.microsoft.com/office/drawing/2014/main" id="{CE31DF61-5CC4-82BF-E76C-321182166B51}"/>
              </a:ext>
            </a:extLst>
          </p:cNvPr>
          <p:cNvGrpSpPr/>
          <p:nvPr/>
        </p:nvGrpSpPr>
        <p:grpSpPr>
          <a:xfrm>
            <a:off x="4338075" y="663524"/>
            <a:ext cx="3980015" cy="830997"/>
            <a:chOff x="4338075" y="663524"/>
            <a:chExt cx="3980015" cy="830997"/>
          </a:xfrm>
        </p:grpSpPr>
        <p:sp>
          <p:nvSpPr>
            <p:cNvPr id="96" name="Google Shape;1116;p25">
              <a:extLst>
                <a:ext uri="{FF2B5EF4-FFF2-40B4-BE49-F238E27FC236}">
                  <a16:creationId xmlns:a16="http://schemas.microsoft.com/office/drawing/2014/main" id="{404310CF-4D73-4D29-9BC6-C6722AFC9889}"/>
                </a:ext>
              </a:extLst>
            </p:cNvPr>
            <p:cNvSpPr/>
            <p:nvPr/>
          </p:nvSpPr>
          <p:spPr>
            <a:xfrm rot="5400000">
              <a:off x="4338075" y="935605"/>
              <a:ext cx="286833" cy="286833"/>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90D33DBA-A92E-12B5-CF47-33A3954DE81B}"/>
                </a:ext>
              </a:extLst>
            </p:cNvPr>
            <p:cNvSpPr txBox="1"/>
            <p:nvPr/>
          </p:nvSpPr>
          <p:spPr>
            <a:xfrm>
              <a:off x="4817806" y="663524"/>
              <a:ext cx="3500284" cy="830997"/>
            </a:xfrm>
            <a:prstGeom prst="rect">
              <a:avLst/>
            </a:prstGeom>
            <a:noFill/>
          </p:spPr>
          <p:txBody>
            <a:bodyPr wrap="square" rtlCol="0">
              <a:spAutoFit/>
            </a:bodyPr>
            <a:lstStyle/>
            <a:p>
              <a:r>
                <a:rPr lang="en-AU" sz="2400" dirty="0">
                  <a:latin typeface="Arial" panose="020B0604020202020204" pitchFamily="34" charset="0"/>
                  <a:cs typeface="Arial" panose="020B0604020202020204" pitchFamily="34" charset="0"/>
                </a:rPr>
                <a:t>The EXCEPTIONS and TRAINING question</a:t>
              </a:r>
            </a:p>
          </p:txBody>
        </p:sp>
      </p:grpSp>
      <p:grpSp>
        <p:nvGrpSpPr>
          <p:cNvPr id="10" name="Group 9">
            <a:extLst>
              <a:ext uri="{FF2B5EF4-FFF2-40B4-BE49-F238E27FC236}">
                <a16:creationId xmlns:a16="http://schemas.microsoft.com/office/drawing/2014/main" id="{8B80667D-FF74-1AD7-D1EA-075F9AD345E4}"/>
              </a:ext>
            </a:extLst>
          </p:cNvPr>
          <p:cNvGrpSpPr/>
          <p:nvPr/>
        </p:nvGrpSpPr>
        <p:grpSpPr>
          <a:xfrm>
            <a:off x="4363666" y="2221545"/>
            <a:ext cx="4659137" cy="461665"/>
            <a:chOff x="4363666" y="1949479"/>
            <a:chExt cx="4659137" cy="461665"/>
          </a:xfrm>
        </p:grpSpPr>
        <p:sp>
          <p:nvSpPr>
            <p:cNvPr id="100" name="Google Shape;1116;p25">
              <a:extLst>
                <a:ext uri="{FF2B5EF4-FFF2-40B4-BE49-F238E27FC236}">
                  <a16:creationId xmlns:a16="http://schemas.microsoft.com/office/drawing/2014/main" id="{905BBAEA-9459-4EB3-8716-D8157EE8E54A}"/>
                </a:ext>
              </a:extLst>
            </p:cNvPr>
            <p:cNvSpPr/>
            <p:nvPr/>
          </p:nvSpPr>
          <p:spPr>
            <a:xfrm rot="5400000">
              <a:off x="4363666" y="2036896"/>
              <a:ext cx="286833" cy="286833"/>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E9F08BAE-96DB-FDAE-9957-BF0A8376BE14}"/>
                </a:ext>
              </a:extLst>
            </p:cNvPr>
            <p:cNvSpPr txBox="1"/>
            <p:nvPr/>
          </p:nvSpPr>
          <p:spPr>
            <a:xfrm>
              <a:off x="4817806" y="1949479"/>
              <a:ext cx="4204997"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The JURISDICTION question</a:t>
              </a:r>
            </a:p>
          </p:txBody>
        </p:sp>
      </p:grpSp>
      <p:grpSp>
        <p:nvGrpSpPr>
          <p:cNvPr id="9" name="Group 8">
            <a:extLst>
              <a:ext uri="{FF2B5EF4-FFF2-40B4-BE49-F238E27FC236}">
                <a16:creationId xmlns:a16="http://schemas.microsoft.com/office/drawing/2014/main" id="{9763F7BD-D9E8-6D38-AA2B-A5848F93A289}"/>
              </a:ext>
            </a:extLst>
          </p:cNvPr>
          <p:cNvGrpSpPr/>
          <p:nvPr/>
        </p:nvGrpSpPr>
        <p:grpSpPr>
          <a:xfrm>
            <a:off x="4363666" y="3594901"/>
            <a:ext cx="3609643" cy="461665"/>
            <a:chOff x="4367573" y="3047203"/>
            <a:chExt cx="3609643" cy="461665"/>
          </a:xfrm>
        </p:grpSpPr>
        <p:sp>
          <p:nvSpPr>
            <p:cNvPr id="102" name="Google Shape;1116;p25">
              <a:extLst>
                <a:ext uri="{FF2B5EF4-FFF2-40B4-BE49-F238E27FC236}">
                  <a16:creationId xmlns:a16="http://schemas.microsoft.com/office/drawing/2014/main" id="{34FE9053-6CA3-4A15-BAF0-2221BC82744E}"/>
                </a:ext>
              </a:extLst>
            </p:cNvPr>
            <p:cNvSpPr/>
            <p:nvPr/>
          </p:nvSpPr>
          <p:spPr>
            <a:xfrm rot="5400000">
              <a:off x="4367573" y="3134620"/>
              <a:ext cx="286833" cy="286833"/>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 name="TextBox 7">
              <a:extLst>
                <a:ext uri="{FF2B5EF4-FFF2-40B4-BE49-F238E27FC236}">
                  <a16:creationId xmlns:a16="http://schemas.microsoft.com/office/drawing/2014/main" id="{6A7ED3AB-3E24-C13B-E83F-FA086DBA9852}"/>
                </a:ext>
              </a:extLst>
            </p:cNvPr>
            <p:cNvSpPr txBox="1"/>
            <p:nvPr/>
          </p:nvSpPr>
          <p:spPr>
            <a:xfrm>
              <a:off x="4798141" y="3047203"/>
              <a:ext cx="3179075"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The POLICY question</a:t>
              </a:r>
            </a:p>
          </p:txBody>
        </p:sp>
      </p:grpSp>
    </p:spTree>
    <p:extLst>
      <p:ext uri="{BB962C8B-B14F-4D97-AF65-F5344CB8AC3E}">
        <p14:creationId xmlns:p14="http://schemas.microsoft.com/office/powerpoint/2010/main" val="4158817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17"/>
          <p:cNvSpPr txBox="1">
            <a:spLocks noGrp="1"/>
          </p:cNvSpPr>
          <p:nvPr>
            <p:ph type="body" idx="1"/>
          </p:nvPr>
        </p:nvSpPr>
        <p:spPr>
          <a:xfrm>
            <a:off x="3405673" y="986050"/>
            <a:ext cx="5376109" cy="3662541"/>
          </a:xfrm>
          <a:prstGeom prst="rect">
            <a:avLst/>
          </a:prstGeom>
        </p:spPr>
        <p:txBody>
          <a:bodyPr spcFirstLastPara="1" wrap="square" lIns="0" tIns="0" rIns="0" bIns="0" anchor="t" anchorCtr="0">
            <a:spAutoFit/>
          </a:bodyPr>
          <a:lstStyle/>
          <a:p>
            <a:pPr marL="227013" indent="-227013"/>
            <a:r>
              <a:rPr lang="en-US" dirty="0">
                <a:latin typeface="+mn-lt"/>
              </a:rPr>
              <a:t>1.   </a:t>
            </a:r>
            <a:r>
              <a:rPr lang="en-US" sz="1400" dirty="0">
                <a:latin typeface="Arial" panose="020B0604020202020204" pitchFamily="34" charset="0"/>
                <a:cs typeface="Arial" panose="020B0604020202020204" pitchFamily="34" charset="0"/>
              </a:rPr>
              <a:t>Member States </a:t>
            </a:r>
            <a:r>
              <a:rPr lang="en-US" sz="1400" dirty="0">
                <a:solidFill>
                  <a:schemeClr val="accent4"/>
                </a:solidFill>
                <a:latin typeface="Arial" panose="020B0604020202020204" pitchFamily="34" charset="0"/>
                <a:cs typeface="Arial" panose="020B0604020202020204" pitchFamily="34" charset="0"/>
              </a:rPr>
              <a:t>shall provide for an exception </a:t>
            </a:r>
            <a:r>
              <a:rPr lang="en-US" sz="1400" b="1" dirty="0">
                <a:solidFill>
                  <a:schemeClr val="accent4"/>
                </a:solidFill>
                <a:latin typeface="Arial" panose="020B0604020202020204" pitchFamily="34" charset="0"/>
                <a:cs typeface="Arial" panose="020B0604020202020204" pitchFamily="34" charset="0"/>
              </a:rPr>
              <a:t>or limitation </a:t>
            </a:r>
            <a:r>
              <a:rPr lang="en-US" sz="1400" dirty="0">
                <a:latin typeface="Arial" panose="020B0604020202020204" pitchFamily="34" charset="0"/>
                <a:cs typeface="Arial" panose="020B0604020202020204" pitchFamily="34" charset="0"/>
              </a:rPr>
              <a:t>to the rights provided for in Article 5(a) and Article 7(1) of Directive 96/9/EC, Article 2 of Directive 2001/29/EC, Article 4(1)(a) and (b) of Directive 2009/24/EC and Article 15(1) of this Directive for </a:t>
            </a:r>
            <a:r>
              <a:rPr lang="en-US" sz="1400" dirty="0">
                <a:solidFill>
                  <a:schemeClr val="accent4"/>
                </a:solidFill>
                <a:latin typeface="Arial" panose="020B0604020202020204" pitchFamily="34" charset="0"/>
                <a:cs typeface="Arial" panose="020B0604020202020204" pitchFamily="34" charset="0"/>
              </a:rPr>
              <a:t>reproductions and extractions </a:t>
            </a:r>
            <a:r>
              <a:rPr lang="en-US" sz="1400" dirty="0">
                <a:latin typeface="Arial" panose="020B0604020202020204" pitchFamily="34" charset="0"/>
                <a:cs typeface="Arial" panose="020B0604020202020204" pitchFamily="34" charset="0"/>
              </a:rPr>
              <a:t>of </a:t>
            </a:r>
            <a:r>
              <a:rPr lang="en-US" sz="1400" dirty="0">
                <a:solidFill>
                  <a:schemeClr val="accent4"/>
                </a:solidFill>
                <a:latin typeface="Arial" panose="020B0604020202020204" pitchFamily="34" charset="0"/>
                <a:cs typeface="Arial" panose="020B0604020202020204" pitchFamily="34" charset="0"/>
              </a:rPr>
              <a:t>lawfully accessible works </a:t>
            </a:r>
            <a:r>
              <a:rPr lang="en-US" sz="1400" dirty="0">
                <a:latin typeface="Arial" panose="020B0604020202020204" pitchFamily="34" charset="0"/>
                <a:cs typeface="Arial" panose="020B0604020202020204" pitchFamily="34" charset="0"/>
              </a:rPr>
              <a:t>and other subject matter for the purposes of text and data mining.</a:t>
            </a:r>
          </a:p>
          <a:p>
            <a:pPr marL="227013" indent="-227013"/>
            <a:r>
              <a:rPr lang="en-US" sz="1400" dirty="0">
                <a:latin typeface="Arial" panose="020B0604020202020204" pitchFamily="34" charset="0"/>
                <a:cs typeface="Arial" panose="020B0604020202020204" pitchFamily="34" charset="0"/>
              </a:rPr>
              <a:t>2.   Reproductions and extractions made pursuant to paragraph 1 may be </a:t>
            </a:r>
            <a:r>
              <a:rPr lang="en-US" sz="1400" dirty="0">
                <a:solidFill>
                  <a:schemeClr val="accent4"/>
                </a:solidFill>
                <a:latin typeface="Arial" panose="020B0604020202020204" pitchFamily="34" charset="0"/>
                <a:cs typeface="Arial" panose="020B0604020202020204" pitchFamily="34" charset="0"/>
              </a:rPr>
              <a:t>retained for as long as is necessary</a:t>
            </a:r>
            <a:r>
              <a:rPr lang="en-US" sz="1400" dirty="0">
                <a:solidFill>
                  <a:srgbClr val="FF0000"/>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 the purposes of text and data mining.</a:t>
            </a:r>
          </a:p>
          <a:p>
            <a:pPr marL="227013" indent="-227013"/>
            <a:r>
              <a:rPr lang="en-US" sz="1400" dirty="0">
                <a:latin typeface="Arial" panose="020B0604020202020204" pitchFamily="34" charset="0"/>
                <a:cs typeface="Arial" panose="020B0604020202020204" pitchFamily="34" charset="0"/>
              </a:rPr>
              <a:t>3.   The exception or limitation provided for in paragraph 1 shall apply on condition that the use of works and other subject matter referred to in that paragraph has </a:t>
            </a:r>
            <a:r>
              <a:rPr lang="en-US" sz="1400" dirty="0">
                <a:solidFill>
                  <a:schemeClr val="accent4"/>
                </a:solidFill>
                <a:latin typeface="Arial" panose="020B0604020202020204" pitchFamily="34" charset="0"/>
                <a:cs typeface="Arial" panose="020B0604020202020204" pitchFamily="34" charset="0"/>
              </a:rPr>
              <a:t>not been expressly reserved by their </a:t>
            </a:r>
            <a:r>
              <a:rPr lang="en-US" sz="1400" dirty="0" err="1">
                <a:solidFill>
                  <a:schemeClr val="accent4"/>
                </a:solidFill>
                <a:latin typeface="Arial" panose="020B0604020202020204" pitchFamily="34" charset="0"/>
                <a:cs typeface="Arial" panose="020B0604020202020204" pitchFamily="34" charset="0"/>
              </a:rPr>
              <a:t>rightholders</a:t>
            </a:r>
            <a:r>
              <a:rPr lang="en-US" sz="1400" dirty="0">
                <a:solidFill>
                  <a:srgbClr val="FF0000"/>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in an </a:t>
            </a:r>
            <a:r>
              <a:rPr lang="en-US" sz="1400" dirty="0">
                <a:solidFill>
                  <a:schemeClr val="accent4"/>
                </a:solidFill>
                <a:latin typeface="Arial" panose="020B0604020202020204" pitchFamily="34" charset="0"/>
                <a:cs typeface="Arial" panose="020B0604020202020204" pitchFamily="34" charset="0"/>
              </a:rPr>
              <a:t>appropriate manner, such as machine-readable means in the case of content made publicly available online</a:t>
            </a:r>
            <a:r>
              <a:rPr lang="en-US" sz="1400" dirty="0">
                <a:latin typeface="Arial" panose="020B0604020202020204" pitchFamily="34" charset="0"/>
                <a:cs typeface="Arial" panose="020B0604020202020204" pitchFamily="34" charset="0"/>
              </a:rPr>
              <a:t>.</a:t>
            </a:r>
          </a:p>
          <a:p>
            <a:pPr marL="227013" indent="-227013"/>
            <a:r>
              <a:rPr lang="en-US" sz="1400" dirty="0">
                <a:latin typeface="Arial" panose="020B0604020202020204" pitchFamily="34" charset="0"/>
                <a:cs typeface="Arial" panose="020B0604020202020204" pitchFamily="34" charset="0"/>
              </a:rPr>
              <a:t>4.   This Article shall not affect the application of Article 3 [scientific research] of this Directive.</a:t>
            </a:r>
          </a:p>
        </p:txBody>
      </p:sp>
      <p:sp>
        <p:nvSpPr>
          <p:cNvPr id="519" name="Google Shape;519;p17"/>
          <p:cNvSpPr txBox="1">
            <a:spLocks noGrp="1"/>
          </p:cNvSpPr>
          <p:nvPr>
            <p:ph type="sldNum" idx="12"/>
          </p:nvPr>
        </p:nvSpPr>
        <p:spPr>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GB"/>
              <a:t>6</a:t>
            </a:fld>
            <a:endParaRPr/>
          </a:p>
        </p:txBody>
      </p:sp>
      <p:sp>
        <p:nvSpPr>
          <p:cNvPr id="517" name="Google Shape;517;p17"/>
          <p:cNvSpPr txBox="1">
            <a:spLocks noGrp="1"/>
          </p:cNvSpPr>
          <p:nvPr>
            <p:ph type="title"/>
          </p:nvPr>
        </p:nvSpPr>
        <p:spPr>
          <a:xfrm>
            <a:off x="578400" y="1303000"/>
            <a:ext cx="2733967" cy="923330"/>
          </a:xfrm>
          <a:prstGeom prst="rect">
            <a:avLst/>
          </a:prstGeom>
        </p:spPr>
        <p:txBody>
          <a:bodyPr spcFirstLastPara="1" wrap="square" lIns="0" tIns="0" rIns="0" bIns="0" anchor="t" anchorCtr="0">
            <a:spAutoFit/>
          </a:bodyPr>
          <a:lstStyle/>
          <a:p>
            <a:pPr marL="0" lvl="0" indent="0" algn="l" rtl="0">
              <a:lnSpc>
                <a:spcPct val="80000"/>
              </a:lnSpc>
              <a:spcBef>
                <a:spcPts val="0"/>
              </a:spcBef>
              <a:spcAft>
                <a:spcPts val="0"/>
              </a:spcAft>
              <a:buNone/>
            </a:pPr>
            <a:r>
              <a:rPr lang="en-US" b="1" dirty="0">
                <a:latin typeface="Arial" panose="020B0604020202020204" pitchFamily="34" charset="0"/>
                <a:cs typeface="Arial" panose="020B0604020202020204" pitchFamily="34" charset="0"/>
              </a:rPr>
              <a:t>EU: Digital Single Market Directive, art. 4</a:t>
            </a:r>
            <a:endParaRPr b="0" dirty="0">
              <a:latin typeface="Arial" panose="020B0604020202020204" pitchFamily="34" charset="0"/>
              <a:ea typeface="Montserrat ExtraBold"/>
              <a:cs typeface="Arial" panose="020B0604020202020204" pitchFamily="34" charset="0"/>
              <a:sym typeface="Montserrat ExtraBold"/>
            </a:endParaRPr>
          </a:p>
        </p:txBody>
      </p:sp>
      <p:sp>
        <p:nvSpPr>
          <p:cNvPr id="518" name="Google Shape;518;p17"/>
          <p:cNvSpPr txBox="1">
            <a:spLocks noGrp="1"/>
          </p:cNvSpPr>
          <p:nvPr>
            <p:ph type="subTitle" idx="13"/>
          </p:nvPr>
        </p:nvSpPr>
        <p:spPr>
          <a:xfrm>
            <a:off x="578400" y="3004457"/>
            <a:ext cx="2258106" cy="430887"/>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AU" sz="1400" b="1" dirty="0">
                <a:latin typeface="Arial" panose="020B0604020202020204" pitchFamily="34" charset="0"/>
                <a:ea typeface="Montserrat ExtraBold"/>
                <a:cs typeface="Arial" panose="020B0604020202020204" pitchFamily="34" charset="0"/>
                <a:sym typeface="Montserrat ExtraBold"/>
              </a:rPr>
              <a:t>Text and Data Mining Exception</a:t>
            </a:r>
            <a:endParaRPr sz="1400" dirty="0">
              <a:latin typeface="Arial" panose="020B0604020202020204" pitchFamily="34" charset="0"/>
              <a:cs typeface="Arial" panose="020B0604020202020204" pitchFamily="34" charset="0"/>
            </a:endParaRPr>
          </a:p>
        </p:txBody>
      </p:sp>
      <p:grpSp>
        <p:nvGrpSpPr>
          <p:cNvPr id="480" name="Google Shape;480;p17"/>
          <p:cNvGrpSpPr/>
          <p:nvPr/>
        </p:nvGrpSpPr>
        <p:grpSpPr>
          <a:xfrm>
            <a:off x="8502035" y="-4"/>
            <a:ext cx="641711" cy="850926"/>
            <a:chOff x="3916038" y="107150"/>
            <a:chExt cx="3219825" cy="4269575"/>
          </a:xfrm>
        </p:grpSpPr>
        <p:grpSp>
          <p:nvGrpSpPr>
            <p:cNvPr id="481" name="Google Shape;481;p17"/>
            <p:cNvGrpSpPr/>
            <p:nvPr/>
          </p:nvGrpSpPr>
          <p:grpSpPr>
            <a:xfrm>
              <a:off x="3916038" y="107150"/>
              <a:ext cx="3219825" cy="384900"/>
              <a:chOff x="3897875" y="107150"/>
              <a:chExt cx="3219825" cy="384900"/>
            </a:xfrm>
          </p:grpSpPr>
          <p:sp>
            <p:nvSpPr>
              <p:cNvPr id="482" name="Google Shape;482;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86" name="Google Shape;486;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87" name="Google Shape;487;p17"/>
            <p:cNvGrpSpPr/>
            <p:nvPr/>
          </p:nvGrpSpPr>
          <p:grpSpPr>
            <a:xfrm>
              <a:off x="3916038" y="884085"/>
              <a:ext cx="3219825" cy="384900"/>
              <a:chOff x="3897875" y="107150"/>
              <a:chExt cx="3219825" cy="384900"/>
            </a:xfrm>
          </p:grpSpPr>
          <p:sp>
            <p:nvSpPr>
              <p:cNvPr id="488" name="Google Shape;488;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92" name="Google Shape;492;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93" name="Google Shape;493;p17"/>
            <p:cNvGrpSpPr/>
            <p:nvPr/>
          </p:nvGrpSpPr>
          <p:grpSpPr>
            <a:xfrm>
              <a:off x="3916038" y="1661020"/>
              <a:ext cx="3219825" cy="384900"/>
              <a:chOff x="3897875" y="107150"/>
              <a:chExt cx="3219825" cy="384900"/>
            </a:xfrm>
          </p:grpSpPr>
          <p:sp>
            <p:nvSpPr>
              <p:cNvPr id="494" name="Google Shape;494;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98" name="Google Shape;498;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99" name="Google Shape;499;p17"/>
            <p:cNvGrpSpPr/>
            <p:nvPr/>
          </p:nvGrpSpPr>
          <p:grpSpPr>
            <a:xfrm>
              <a:off x="3916038" y="2437955"/>
              <a:ext cx="3219825" cy="384900"/>
              <a:chOff x="3897875" y="107150"/>
              <a:chExt cx="3219825" cy="384900"/>
            </a:xfrm>
          </p:grpSpPr>
          <p:sp>
            <p:nvSpPr>
              <p:cNvPr id="500" name="Google Shape;500;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504" name="Google Shape;504;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505" name="Google Shape;505;p17"/>
            <p:cNvGrpSpPr/>
            <p:nvPr/>
          </p:nvGrpSpPr>
          <p:grpSpPr>
            <a:xfrm>
              <a:off x="3916038" y="3214890"/>
              <a:ext cx="3219825" cy="384900"/>
              <a:chOff x="3897875" y="107150"/>
              <a:chExt cx="3219825" cy="384900"/>
            </a:xfrm>
          </p:grpSpPr>
          <p:sp>
            <p:nvSpPr>
              <p:cNvPr id="506" name="Google Shape;506;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510" name="Google Shape;510;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511" name="Google Shape;511;p17"/>
            <p:cNvGrpSpPr/>
            <p:nvPr/>
          </p:nvGrpSpPr>
          <p:grpSpPr>
            <a:xfrm>
              <a:off x="3916038" y="3991825"/>
              <a:ext cx="3219825" cy="384900"/>
              <a:chOff x="3897875" y="107150"/>
              <a:chExt cx="3219825" cy="384900"/>
            </a:xfrm>
          </p:grpSpPr>
          <p:sp>
            <p:nvSpPr>
              <p:cNvPr id="512" name="Google Shape;512;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516" name="Google Shape;516;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65B5C54-9C71-BBDB-854B-89E6DC2BEE04}"/>
              </a:ext>
            </a:extLst>
          </p:cNvPr>
          <p:cNvSpPr/>
          <p:nvPr/>
        </p:nvSpPr>
        <p:spPr>
          <a:xfrm>
            <a:off x="206747" y="714261"/>
            <a:ext cx="1910080" cy="22961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dirty="0">
                <a:solidFill>
                  <a:schemeClr val="bg1"/>
                </a:solidFill>
                <a:latin typeface="Arial" panose="020B0604020202020204" pitchFamily="34" charset="0"/>
                <a:cs typeface="Arial" panose="020B0604020202020204" pitchFamily="34" charset="0"/>
              </a:rPr>
              <a:t>PRE-TRAINING</a:t>
            </a:r>
          </a:p>
          <a:p>
            <a:pPr algn="ctr"/>
            <a:endParaRPr lang="en-AU" b="1" dirty="0">
              <a:solidFill>
                <a:schemeClr val="bg1"/>
              </a:solidFill>
              <a:latin typeface="Arial" panose="020B0604020202020204" pitchFamily="34" charset="0"/>
              <a:cs typeface="Arial" panose="020B0604020202020204" pitchFamily="34" charset="0"/>
            </a:endParaRPr>
          </a:p>
          <a:p>
            <a:r>
              <a:rPr lang="en-AU" sz="1000" b="1" dirty="0">
                <a:solidFill>
                  <a:schemeClr val="bg1"/>
                </a:solidFill>
                <a:latin typeface="Arial" panose="020B0604020202020204" pitchFamily="34" charset="0"/>
                <a:cs typeface="Arial" panose="020B0604020202020204" pitchFamily="34" charset="0"/>
              </a:rPr>
              <a:t>Training data </a:t>
            </a:r>
            <a:r>
              <a:rPr lang="en-AU" sz="1000" dirty="0">
                <a:solidFill>
                  <a:schemeClr val="bg1"/>
                </a:solidFill>
                <a:latin typeface="Arial" panose="020B0604020202020204" pitchFamily="34" charset="0"/>
                <a:cs typeface="Arial" panose="020B0604020202020204" pitchFamily="34" charset="0"/>
              </a:rPr>
              <a:t>is copied and fed into system during pretraining stage</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likely several stages, with different data</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Data: text, images, AV, sound – some copyright-protected</a:t>
            </a:r>
          </a:p>
          <a:p>
            <a:pPr marL="285750" indent="-285750">
              <a:buFont typeface="Arial" panose="020B0604020202020204" pitchFamily="34" charset="0"/>
              <a:buChar char="•"/>
            </a:pPr>
            <a:r>
              <a:rPr lang="en-AU" sz="1000" dirty="0">
                <a:solidFill>
                  <a:schemeClr val="bg1"/>
                </a:solidFill>
                <a:latin typeface="Arial" panose="020B0604020202020204" pitchFamily="34" charset="0"/>
                <a:cs typeface="Arial" panose="020B0604020202020204" pitchFamily="34" charset="0"/>
              </a:rPr>
              <a:t>Content weighted</a:t>
            </a:r>
          </a:p>
        </p:txBody>
      </p:sp>
      <p:sp>
        <p:nvSpPr>
          <p:cNvPr id="6" name="Rectangle: Rounded Corners 5">
            <a:extLst>
              <a:ext uri="{FF2B5EF4-FFF2-40B4-BE49-F238E27FC236}">
                <a16:creationId xmlns:a16="http://schemas.microsoft.com/office/drawing/2014/main" id="{C83200BE-BF89-4123-4FCD-90906A0E215E}"/>
              </a:ext>
            </a:extLst>
          </p:cNvPr>
          <p:cNvSpPr/>
          <p:nvPr/>
        </p:nvSpPr>
        <p:spPr>
          <a:xfrm>
            <a:off x="2645991" y="725698"/>
            <a:ext cx="1368214" cy="2296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dirty="0">
                <a:solidFill>
                  <a:schemeClr val="bg1"/>
                </a:solidFill>
                <a:latin typeface="Arial" panose="020B0604020202020204" pitchFamily="34" charset="0"/>
                <a:cs typeface="Arial" panose="020B0604020202020204" pitchFamily="34" charset="0"/>
              </a:rPr>
              <a:t>‘FINE TUNING’</a:t>
            </a:r>
            <a:r>
              <a:rPr lang="en-AU" sz="1000" dirty="0">
                <a:solidFill>
                  <a:schemeClr val="bg1"/>
                </a:solidFill>
                <a:latin typeface="Arial" panose="020B0604020202020204" pitchFamily="34" charset="0"/>
                <a:cs typeface="Arial" panose="020B0604020202020204" pitchFamily="34" charset="0"/>
              </a:rPr>
              <a:t> </a:t>
            </a:r>
          </a:p>
          <a:p>
            <a:pPr algn="ctr"/>
            <a:r>
              <a:rPr lang="en-AU" sz="1000" dirty="0">
                <a:solidFill>
                  <a:schemeClr val="bg1"/>
                </a:solidFill>
                <a:latin typeface="Arial" panose="020B0604020202020204" pitchFamily="34" charset="0"/>
                <a:cs typeface="Arial" panose="020B0604020202020204" pitchFamily="34" charset="0"/>
              </a:rPr>
              <a:t>so that model achieves goals/ responds sensibly</a:t>
            </a:r>
          </a:p>
          <a:p>
            <a:pPr algn="ctr"/>
            <a:endParaRPr lang="en-AU" sz="1000" dirty="0">
              <a:solidFill>
                <a:schemeClr val="bg1"/>
              </a:solidFill>
              <a:latin typeface="Arial" panose="020B0604020202020204" pitchFamily="34" charset="0"/>
              <a:cs typeface="Arial" panose="020B0604020202020204" pitchFamily="34" charset="0"/>
            </a:endParaRPr>
          </a:p>
          <a:p>
            <a:pPr algn="ctr"/>
            <a:r>
              <a:rPr lang="en-AU" sz="900" dirty="0">
                <a:solidFill>
                  <a:schemeClr val="bg1"/>
                </a:solidFill>
                <a:latin typeface="Arial" panose="020B0604020202020204" pitchFamily="34" charset="0"/>
                <a:cs typeface="Arial" panose="020B0604020202020204" pitchFamily="34" charset="0"/>
              </a:rPr>
              <a:t>Further training with higher quality data </a:t>
            </a:r>
          </a:p>
          <a:p>
            <a:pPr algn="ctr"/>
            <a:r>
              <a:rPr lang="en-AU" sz="900" dirty="0">
                <a:solidFill>
                  <a:schemeClr val="bg1"/>
                </a:solidFill>
                <a:latin typeface="Arial" panose="020B0604020202020204" pitchFamily="34" charset="0"/>
                <a:cs typeface="Arial" panose="020B0604020202020204" pitchFamily="34" charset="0"/>
              </a:rPr>
              <a:t>Also reinforcement learning (human feedback and machine)</a:t>
            </a:r>
          </a:p>
          <a:p>
            <a:pPr algn="ctr"/>
            <a:r>
              <a:rPr lang="en-AU" sz="900" dirty="0">
                <a:solidFill>
                  <a:schemeClr val="bg1"/>
                </a:solidFill>
                <a:latin typeface="Arial" panose="020B0604020202020204" pitchFamily="34" charset="0"/>
                <a:cs typeface="Arial" panose="020B0604020202020204" pitchFamily="34" charset="0"/>
              </a:rPr>
              <a:t>red-teaming etc</a:t>
            </a:r>
          </a:p>
        </p:txBody>
      </p:sp>
      <p:sp>
        <p:nvSpPr>
          <p:cNvPr id="7" name="Rectangle: Rounded Corners 6">
            <a:extLst>
              <a:ext uri="{FF2B5EF4-FFF2-40B4-BE49-F238E27FC236}">
                <a16:creationId xmlns:a16="http://schemas.microsoft.com/office/drawing/2014/main" id="{321CD116-03A0-E591-53EA-96F4C67E151B}"/>
              </a:ext>
            </a:extLst>
          </p:cNvPr>
          <p:cNvSpPr/>
          <p:nvPr/>
        </p:nvSpPr>
        <p:spPr>
          <a:xfrm>
            <a:off x="4456853" y="1257512"/>
            <a:ext cx="684109" cy="1637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latin typeface="Arial" panose="020B0604020202020204" pitchFamily="34" charset="0"/>
                <a:cs typeface="Arial" panose="020B0604020202020204" pitchFamily="34" charset="0"/>
              </a:rPr>
              <a:t>Model (</a:t>
            </a:r>
            <a:r>
              <a:rPr lang="en-AU" sz="1000" dirty="0" err="1">
                <a:solidFill>
                  <a:schemeClr val="tx1"/>
                </a:solidFill>
                <a:latin typeface="Arial" panose="020B0604020202020204" pitchFamily="34" charset="0"/>
                <a:cs typeface="Arial" panose="020B0604020202020204" pitchFamily="34" charset="0"/>
              </a:rPr>
              <a:t>eg</a:t>
            </a:r>
            <a:r>
              <a:rPr lang="en-AU" sz="1000" dirty="0">
                <a:solidFill>
                  <a:schemeClr val="tx1"/>
                </a:solidFill>
                <a:latin typeface="Arial" panose="020B0604020202020204" pitchFamily="34" charset="0"/>
                <a:cs typeface="Arial" panose="020B0604020202020204" pitchFamily="34" charset="0"/>
              </a:rPr>
              <a:t> GPT4)</a:t>
            </a:r>
          </a:p>
        </p:txBody>
      </p:sp>
      <p:sp>
        <p:nvSpPr>
          <p:cNvPr id="8" name="Rectangle: Rounded Corners 7">
            <a:extLst>
              <a:ext uri="{FF2B5EF4-FFF2-40B4-BE49-F238E27FC236}">
                <a16:creationId xmlns:a16="http://schemas.microsoft.com/office/drawing/2014/main" id="{646C5B29-2450-A806-BD58-9E868F7853F0}"/>
              </a:ext>
            </a:extLst>
          </p:cNvPr>
          <p:cNvSpPr/>
          <p:nvPr/>
        </p:nvSpPr>
        <p:spPr>
          <a:xfrm>
            <a:off x="5242559" y="1257512"/>
            <a:ext cx="950968" cy="1637028"/>
          </a:xfrm>
          <a:prstGeom prst="round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tx1"/>
                </a:solidFill>
                <a:latin typeface="Arial" panose="020B0604020202020204" pitchFamily="34" charset="0"/>
                <a:cs typeface="Arial" panose="020B0604020202020204" pitchFamily="34" charset="0"/>
              </a:rPr>
              <a:t>Interface</a:t>
            </a:r>
          </a:p>
          <a:p>
            <a:pPr algn="ctr"/>
            <a:r>
              <a:rPr lang="en-AU" sz="1000" dirty="0">
                <a:solidFill>
                  <a:schemeClr val="tx1"/>
                </a:solidFill>
                <a:latin typeface="Arial" panose="020B0604020202020204" pitchFamily="34" charset="0"/>
                <a:cs typeface="Arial" panose="020B0604020202020204" pitchFamily="34" charset="0"/>
              </a:rPr>
              <a:t>(</a:t>
            </a:r>
            <a:r>
              <a:rPr lang="en-AU" sz="1000" dirty="0" err="1">
                <a:solidFill>
                  <a:schemeClr val="tx1"/>
                </a:solidFill>
                <a:latin typeface="Arial" panose="020B0604020202020204" pitchFamily="34" charset="0"/>
                <a:cs typeface="Arial" panose="020B0604020202020204" pitchFamily="34" charset="0"/>
              </a:rPr>
              <a:t>eg</a:t>
            </a:r>
            <a:r>
              <a:rPr lang="en-AU" sz="1000" dirty="0">
                <a:solidFill>
                  <a:schemeClr val="tx1"/>
                </a:solidFill>
                <a:latin typeface="Arial" panose="020B0604020202020204" pitchFamily="34" charset="0"/>
                <a:cs typeface="Arial" panose="020B0604020202020204" pitchFamily="34" charset="0"/>
              </a:rPr>
              <a:t> </a:t>
            </a:r>
            <a:r>
              <a:rPr lang="en-AU" sz="1000" dirty="0" err="1">
                <a:solidFill>
                  <a:schemeClr val="tx1"/>
                </a:solidFill>
                <a:latin typeface="Arial" panose="020B0604020202020204" pitchFamily="34" charset="0"/>
                <a:cs typeface="Arial" panose="020B0604020202020204" pitchFamily="34" charset="0"/>
              </a:rPr>
              <a:t>ChatGPT</a:t>
            </a:r>
            <a:r>
              <a:rPr lang="en-AU" sz="1000" dirty="0">
                <a:solidFill>
                  <a:schemeClr val="tx1"/>
                </a:solidFill>
                <a:latin typeface="Arial" panose="020B0604020202020204" pitchFamily="34" charset="0"/>
                <a:cs typeface="Arial" panose="020B0604020202020204" pitchFamily="34" charset="0"/>
              </a:rPr>
              <a:t>)</a:t>
            </a:r>
          </a:p>
          <a:p>
            <a:pPr algn="ctr"/>
            <a:endParaRPr lang="en-AU" sz="1000" dirty="0">
              <a:solidFill>
                <a:schemeClr val="tx1"/>
              </a:solidFill>
              <a:latin typeface="Arial" panose="020B0604020202020204" pitchFamily="34" charset="0"/>
              <a:cs typeface="Arial" panose="020B0604020202020204" pitchFamily="34" charset="0"/>
            </a:endParaRPr>
          </a:p>
          <a:p>
            <a:pPr algn="ctr"/>
            <a:r>
              <a:rPr lang="en-AU" sz="1000" dirty="0">
                <a:solidFill>
                  <a:schemeClr val="tx1"/>
                </a:solidFill>
                <a:latin typeface="Arial" panose="020B0604020202020204" pitchFamily="34" charset="0"/>
                <a:cs typeface="Arial" panose="020B0604020202020204" pitchFamily="34" charset="0"/>
              </a:rPr>
              <a:t>(further training/ fine tuning shapes responses)</a:t>
            </a:r>
          </a:p>
        </p:txBody>
      </p:sp>
      <p:sp>
        <p:nvSpPr>
          <p:cNvPr id="9" name="Rectangle: Rounded Corners 8">
            <a:extLst>
              <a:ext uri="{FF2B5EF4-FFF2-40B4-BE49-F238E27FC236}">
                <a16:creationId xmlns:a16="http://schemas.microsoft.com/office/drawing/2014/main" id="{745E4639-29D6-A78E-0E49-38BACE823916}"/>
              </a:ext>
            </a:extLst>
          </p:cNvPr>
          <p:cNvSpPr/>
          <p:nvPr/>
        </p:nvSpPr>
        <p:spPr>
          <a:xfrm>
            <a:off x="6644398" y="887625"/>
            <a:ext cx="1144694" cy="86229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User prompt or instructions (and refined prompts)</a:t>
            </a:r>
          </a:p>
        </p:txBody>
      </p:sp>
      <p:sp>
        <p:nvSpPr>
          <p:cNvPr id="10" name="Oval 9">
            <a:extLst>
              <a:ext uri="{FF2B5EF4-FFF2-40B4-BE49-F238E27FC236}">
                <a16:creationId xmlns:a16="http://schemas.microsoft.com/office/drawing/2014/main" id="{DF1A1CF1-7D47-A976-5173-91E33DA6B8AC}"/>
              </a:ext>
            </a:extLst>
          </p:cNvPr>
          <p:cNvSpPr/>
          <p:nvPr/>
        </p:nvSpPr>
        <p:spPr>
          <a:xfrm>
            <a:off x="6796367" y="1922812"/>
            <a:ext cx="978746" cy="765387"/>
          </a:xfrm>
          <a:prstGeom prst="ellipse">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dirty="0">
                <a:latin typeface="Arial" panose="020B0604020202020204" pitchFamily="34" charset="0"/>
                <a:cs typeface="Arial" panose="020B0604020202020204" pitchFamily="34" charset="0"/>
              </a:rPr>
              <a:t>Content output</a:t>
            </a:r>
          </a:p>
        </p:txBody>
      </p:sp>
      <p:sp>
        <p:nvSpPr>
          <p:cNvPr id="12" name="Oval 11">
            <a:extLst>
              <a:ext uri="{FF2B5EF4-FFF2-40B4-BE49-F238E27FC236}">
                <a16:creationId xmlns:a16="http://schemas.microsoft.com/office/drawing/2014/main" id="{F3486048-CF59-81F0-B211-38682C56DBCD}"/>
              </a:ext>
            </a:extLst>
          </p:cNvPr>
          <p:cNvSpPr/>
          <p:nvPr/>
        </p:nvSpPr>
        <p:spPr>
          <a:xfrm>
            <a:off x="7877116" y="2877372"/>
            <a:ext cx="895822" cy="597766"/>
          </a:xfrm>
          <a:prstGeom prst="ellipse">
            <a:avLst/>
          </a:prstGeom>
          <a:solidFill>
            <a:schemeClr val="tx1"/>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Final model output</a:t>
            </a:r>
          </a:p>
        </p:txBody>
      </p:sp>
      <p:sp>
        <p:nvSpPr>
          <p:cNvPr id="13" name="Arc 12">
            <a:extLst>
              <a:ext uri="{FF2B5EF4-FFF2-40B4-BE49-F238E27FC236}">
                <a16:creationId xmlns:a16="http://schemas.microsoft.com/office/drawing/2014/main" id="{F26360F5-FB43-E9DC-E249-DCCBA7A481EA}"/>
              </a:ext>
            </a:extLst>
          </p:cNvPr>
          <p:cNvSpPr/>
          <p:nvPr/>
        </p:nvSpPr>
        <p:spPr>
          <a:xfrm rot="16658834">
            <a:off x="6281489" y="930904"/>
            <a:ext cx="505171" cy="736841"/>
          </a:xfrm>
          <a:prstGeom prst="arc">
            <a:avLst>
              <a:gd name="adj1" fmla="val 16377736"/>
              <a:gd name="adj2" fmla="val 0"/>
            </a:avLst>
          </a:prstGeom>
          <a:ln w="762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6" name="Straight Arrow Connector 15">
            <a:extLst>
              <a:ext uri="{FF2B5EF4-FFF2-40B4-BE49-F238E27FC236}">
                <a16:creationId xmlns:a16="http://schemas.microsoft.com/office/drawing/2014/main" id="{46669967-129D-3356-042A-D1C428D9C739}"/>
              </a:ext>
            </a:extLst>
          </p:cNvPr>
          <p:cNvCxnSpPr>
            <a:cxnSpLocks/>
          </p:cNvCxnSpPr>
          <p:nvPr/>
        </p:nvCxnSpPr>
        <p:spPr>
          <a:xfrm>
            <a:off x="6295124" y="2305506"/>
            <a:ext cx="42099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26FB6494-A03D-8CBE-6013-AB0A30C031E8}"/>
              </a:ext>
            </a:extLst>
          </p:cNvPr>
          <p:cNvSpPr/>
          <p:nvPr/>
        </p:nvSpPr>
        <p:spPr>
          <a:xfrm rot="20495370">
            <a:off x="7508249" y="1405026"/>
            <a:ext cx="763587" cy="795747"/>
          </a:xfrm>
          <a:prstGeom prst="arc">
            <a:avLst>
              <a:gd name="adj1" fmla="val 16838862"/>
              <a:gd name="adj2" fmla="val 7219548"/>
            </a:avLst>
          </a:prstGeom>
          <a:ln w="762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20" name="Straight Arrow Connector 19">
            <a:extLst>
              <a:ext uri="{FF2B5EF4-FFF2-40B4-BE49-F238E27FC236}">
                <a16:creationId xmlns:a16="http://schemas.microsoft.com/office/drawing/2014/main" id="{146C2426-4E35-260A-9DDD-91D41F4E19C7}"/>
              </a:ext>
            </a:extLst>
          </p:cNvPr>
          <p:cNvCxnSpPr>
            <a:cxnSpLocks/>
          </p:cNvCxnSpPr>
          <p:nvPr/>
        </p:nvCxnSpPr>
        <p:spPr>
          <a:xfrm>
            <a:off x="6295124" y="2826327"/>
            <a:ext cx="1581992" cy="2374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78A5D65-42F0-DC58-35E2-CF031404109C}"/>
              </a:ext>
            </a:extLst>
          </p:cNvPr>
          <p:cNvSpPr/>
          <p:nvPr/>
        </p:nvSpPr>
        <p:spPr>
          <a:xfrm>
            <a:off x="7712040" y="4198175"/>
            <a:ext cx="1225974" cy="7055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bg1"/>
                </a:solidFill>
                <a:latin typeface="Arial" panose="020B0604020202020204" pitchFamily="34" charset="0"/>
                <a:cs typeface="Arial" panose="020B0604020202020204" pitchFamily="34" charset="0"/>
              </a:rPr>
              <a:t>Final product</a:t>
            </a:r>
          </a:p>
        </p:txBody>
      </p:sp>
      <p:cxnSp>
        <p:nvCxnSpPr>
          <p:cNvPr id="23" name="Straight Arrow Connector 22">
            <a:extLst>
              <a:ext uri="{FF2B5EF4-FFF2-40B4-BE49-F238E27FC236}">
                <a16:creationId xmlns:a16="http://schemas.microsoft.com/office/drawing/2014/main" id="{86527334-476A-3AEF-71D5-84DF0B46D6FF}"/>
              </a:ext>
            </a:extLst>
          </p:cNvPr>
          <p:cNvCxnSpPr>
            <a:cxnSpLocks/>
          </p:cNvCxnSpPr>
          <p:nvPr/>
        </p:nvCxnSpPr>
        <p:spPr>
          <a:xfrm>
            <a:off x="8325027" y="3555097"/>
            <a:ext cx="0" cy="5631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0681E2-B5E6-FD69-6311-5E2CDA769EF6}"/>
              </a:ext>
            </a:extLst>
          </p:cNvPr>
          <p:cNvSpPr txBox="1"/>
          <p:nvPr/>
        </p:nvSpPr>
        <p:spPr>
          <a:xfrm>
            <a:off x="8377953" y="3564218"/>
            <a:ext cx="1060205" cy="553998"/>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User edits,  refines, integrates</a:t>
            </a:r>
          </a:p>
        </p:txBody>
      </p:sp>
      <p:cxnSp>
        <p:nvCxnSpPr>
          <p:cNvPr id="32" name="Straight Arrow Connector 31">
            <a:extLst>
              <a:ext uri="{FF2B5EF4-FFF2-40B4-BE49-F238E27FC236}">
                <a16:creationId xmlns:a16="http://schemas.microsoft.com/office/drawing/2014/main" id="{72D92003-D46D-9079-8B47-8ACAE994E89C}"/>
              </a:ext>
            </a:extLst>
          </p:cNvPr>
          <p:cNvCxnSpPr>
            <a:cxnSpLocks/>
          </p:cNvCxnSpPr>
          <p:nvPr/>
        </p:nvCxnSpPr>
        <p:spPr>
          <a:xfrm>
            <a:off x="2181013" y="2179721"/>
            <a:ext cx="36523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1CD941-1099-CA74-EBCC-60881E49FCCD}"/>
              </a:ext>
            </a:extLst>
          </p:cNvPr>
          <p:cNvCxnSpPr>
            <a:cxnSpLocks/>
          </p:cNvCxnSpPr>
          <p:nvPr/>
        </p:nvCxnSpPr>
        <p:spPr>
          <a:xfrm>
            <a:off x="4057528" y="2169571"/>
            <a:ext cx="36523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BF272B-EA8C-C4D2-53A4-5B71498F78F7}"/>
              </a:ext>
            </a:extLst>
          </p:cNvPr>
          <p:cNvSpPr txBox="1"/>
          <p:nvPr/>
        </p:nvSpPr>
        <p:spPr>
          <a:xfrm>
            <a:off x="8325027" y="1318774"/>
            <a:ext cx="768521" cy="1077218"/>
          </a:xfrm>
          <a:prstGeom prst="rect">
            <a:avLst/>
          </a:prstGeom>
          <a:noFill/>
        </p:spPr>
        <p:txBody>
          <a:bodyPr wrap="square" rtlCol="0">
            <a:spAutoFit/>
          </a:bodyPr>
          <a:lstStyle/>
          <a:p>
            <a:r>
              <a:rPr lang="en-AU" sz="1000" dirty="0">
                <a:solidFill>
                  <a:schemeClr val="tx1"/>
                </a:solidFill>
                <a:latin typeface="Arial" panose="020B0604020202020204" pitchFamily="34" charset="0"/>
                <a:cs typeface="Arial" panose="020B0604020202020204" pitchFamily="34" charset="0"/>
              </a:rPr>
              <a:t>User refines prompts (multiple iterations)</a:t>
            </a:r>
          </a:p>
          <a:p>
            <a:endParaRPr lang="en-AU" dirty="0"/>
          </a:p>
        </p:txBody>
      </p:sp>
      <p:sp>
        <p:nvSpPr>
          <p:cNvPr id="3" name="Rectangle: Rounded Corners 2">
            <a:extLst>
              <a:ext uri="{FF2B5EF4-FFF2-40B4-BE49-F238E27FC236}">
                <a16:creationId xmlns:a16="http://schemas.microsoft.com/office/drawing/2014/main" id="{8F69F5F7-1E9E-2B62-3EB3-70A1796F89BF}"/>
              </a:ext>
            </a:extLst>
          </p:cNvPr>
          <p:cNvSpPr/>
          <p:nvPr/>
        </p:nvSpPr>
        <p:spPr>
          <a:xfrm>
            <a:off x="127819" y="574570"/>
            <a:ext cx="4218918" cy="2601685"/>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Rounded Corners 3">
            <a:extLst>
              <a:ext uri="{FF2B5EF4-FFF2-40B4-BE49-F238E27FC236}">
                <a16:creationId xmlns:a16="http://schemas.microsoft.com/office/drawing/2014/main" id="{16D548A4-0F34-0C0F-2DCA-D76DD6D31797}"/>
              </a:ext>
            </a:extLst>
          </p:cNvPr>
          <p:cNvSpPr/>
          <p:nvPr/>
        </p:nvSpPr>
        <p:spPr>
          <a:xfrm>
            <a:off x="6532377" y="725698"/>
            <a:ext cx="2561171" cy="4328075"/>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9" name="Group 18">
            <a:extLst>
              <a:ext uri="{FF2B5EF4-FFF2-40B4-BE49-F238E27FC236}">
                <a16:creationId xmlns:a16="http://schemas.microsoft.com/office/drawing/2014/main" id="{B0252C59-C19A-6B8A-ED34-4E5B5A211D95}"/>
              </a:ext>
            </a:extLst>
          </p:cNvPr>
          <p:cNvGrpSpPr/>
          <p:nvPr/>
        </p:nvGrpSpPr>
        <p:grpSpPr>
          <a:xfrm>
            <a:off x="4390060" y="1160206"/>
            <a:ext cx="1981094" cy="3652346"/>
            <a:chOff x="4390060" y="1160206"/>
            <a:chExt cx="1981094" cy="3652346"/>
          </a:xfrm>
        </p:grpSpPr>
        <p:sp>
          <p:nvSpPr>
            <p:cNvPr id="14" name="Rectangle: Rounded Corners 13">
              <a:extLst>
                <a:ext uri="{FF2B5EF4-FFF2-40B4-BE49-F238E27FC236}">
                  <a16:creationId xmlns:a16="http://schemas.microsoft.com/office/drawing/2014/main" id="{1A098DEE-4594-A654-BB4A-8CC622680759}"/>
                </a:ext>
              </a:extLst>
            </p:cNvPr>
            <p:cNvSpPr/>
            <p:nvPr/>
          </p:nvSpPr>
          <p:spPr>
            <a:xfrm>
              <a:off x="4390060" y="1160206"/>
              <a:ext cx="1981094" cy="1850216"/>
            </a:xfrm>
            <a:prstGeom prst="roundRect">
              <a:avLst/>
            </a:prstGeom>
            <a:noFill/>
            <a:ln>
              <a:solidFill>
                <a:srgbClr val="FF993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Arrow: Up 14">
              <a:extLst>
                <a:ext uri="{FF2B5EF4-FFF2-40B4-BE49-F238E27FC236}">
                  <a16:creationId xmlns:a16="http://schemas.microsoft.com/office/drawing/2014/main" id="{93CDC1F7-0AD0-FB61-49F9-5C6EACFAF333}"/>
                </a:ext>
              </a:extLst>
            </p:cNvPr>
            <p:cNvSpPr/>
            <p:nvPr/>
          </p:nvSpPr>
          <p:spPr>
            <a:xfrm>
              <a:off x="5140962" y="3201931"/>
              <a:ext cx="345438" cy="996244"/>
            </a:xfrm>
            <a:prstGeom prst="upArrow">
              <a:avLst/>
            </a:prstGeom>
            <a:solidFill>
              <a:srgbClr val="FF9933"/>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FB37E8E8-844D-E6DF-E4B7-C42E171C5557}"/>
                </a:ext>
              </a:extLst>
            </p:cNvPr>
            <p:cNvSpPr txBox="1"/>
            <p:nvPr/>
          </p:nvSpPr>
          <p:spPr>
            <a:xfrm>
              <a:off x="4763074" y="4289332"/>
              <a:ext cx="1101213" cy="523220"/>
            </a:xfrm>
            <a:prstGeom prst="rect">
              <a:avLst/>
            </a:prstGeom>
            <a:noFill/>
          </p:spPr>
          <p:txBody>
            <a:bodyPr wrap="square" rtlCol="0">
              <a:spAutoFit/>
            </a:bodyPr>
            <a:lstStyle/>
            <a:p>
              <a:pPr algn="ctr"/>
              <a:r>
                <a:rPr lang="en-AU" dirty="0">
                  <a:latin typeface="Arial" panose="020B0604020202020204" pitchFamily="34" charset="0"/>
                  <a:cs typeface="Arial" panose="020B0604020202020204" pitchFamily="34" charset="0"/>
                </a:rPr>
                <a:t>Interesting space</a:t>
              </a:r>
            </a:p>
          </p:txBody>
        </p:sp>
      </p:grpSp>
    </p:spTree>
    <p:extLst>
      <p:ext uri="{BB962C8B-B14F-4D97-AF65-F5344CB8AC3E}">
        <p14:creationId xmlns:p14="http://schemas.microsoft.com/office/powerpoint/2010/main" val="345525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6"/>
          <p:cNvSpPr txBox="1">
            <a:spLocks noGrp="1"/>
          </p:cNvSpPr>
          <p:nvPr>
            <p:ph type="title"/>
          </p:nvPr>
        </p:nvSpPr>
        <p:spPr>
          <a:xfrm>
            <a:off x="949500" y="1438378"/>
            <a:ext cx="2886169" cy="2659190"/>
          </a:xfrm>
          <a:prstGeom prst="rect">
            <a:avLst/>
          </a:prstGeom>
        </p:spPr>
        <p:txBody>
          <a:bodyPr spcFirstLastPara="1" wrap="square" lIns="0" tIns="0" rIns="0" bIns="0" anchor="ctr" anchorCtr="0">
            <a:spAutoFit/>
          </a:bodyPr>
          <a:lstStyle/>
          <a:p>
            <a:pPr marL="0" lvl="0" indent="0" algn="l" rtl="0">
              <a:lnSpc>
                <a:spcPct val="80000"/>
              </a:lnSpc>
              <a:spcBef>
                <a:spcPts val="0"/>
              </a:spcBef>
              <a:spcAft>
                <a:spcPts val="0"/>
              </a:spcAft>
              <a:buNone/>
            </a:pPr>
            <a:r>
              <a:rPr lang="en-AU" sz="3600" b="0" dirty="0">
                <a:latin typeface="Arial" panose="020B0604020202020204" pitchFamily="34" charset="0"/>
                <a:cs typeface="Arial" panose="020B0604020202020204" pitchFamily="34" charset="0"/>
              </a:rPr>
              <a:t>The POLICY question</a:t>
            </a:r>
            <a:br>
              <a:rPr lang="en-AU" sz="3600" b="0" dirty="0">
                <a:latin typeface="Arial" panose="020B0604020202020204" pitchFamily="34" charset="0"/>
                <a:cs typeface="Arial" panose="020B0604020202020204" pitchFamily="34" charset="0"/>
              </a:rPr>
            </a:br>
            <a:br>
              <a:rPr lang="en-AU" sz="3600" b="0" dirty="0">
                <a:latin typeface="Arial" panose="020B0604020202020204" pitchFamily="34" charset="0"/>
                <a:cs typeface="Arial" panose="020B0604020202020204" pitchFamily="34" charset="0"/>
              </a:rPr>
            </a:br>
            <a:r>
              <a:rPr lang="en-AU" sz="3600" b="0" dirty="0">
                <a:latin typeface="Arial" panose="020B0604020202020204" pitchFamily="34" charset="0"/>
                <a:cs typeface="Arial" panose="020B0604020202020204" pitchFamily="34" charset="0"/>
              </a:rPr>
              <a:t>What are we trying to achieve?</a:t>
            </a:r>
            <a:endParaRPr sz="3600" b="0" dirty="0">
              <a:latin typeface="Arial" panose="020B0604020202020204" pitchFamily="34" charset="0"/>
              <a:ea typeface="Montserrat ExtraBold"/>
              <a:cs typeface="Arial" panose="020B0604020202020204" pitchFamily="34" charset="0"/>
              <a:sym typeface="Montserrat ExtraBold"/>
            </a:endParaRPr>
          </a:p>
        </p:txBody>
      </p:sp>
      <p:sp>
        <p:nvSpPr>
          <p:cNvPr id="473" name="Google Shape;473;p16"/>
          <p:cNvSpPr txBox="1">
            <a:spLocks noGrp="1"/>
          </p:cNvSpPr>
          <p:nvPr>
            <p:ph type="sldNum" idx="12"/>
          </p:nvPr>
        </p:nvSpPr>
        <p:spPr>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GB"/>
              <a:t>8</a:t>
            </a:fld>
            <a:endParaRPr/>
          </a:p>
        </p:txBody>
      </p:sp>
      <p:grpSp>
        <p:nvGrpSpPr>
          <p:cNvPr id="397" name="Google Shape;397;p16"/>
          <p:cNvGrpSpPr/>
          <p:nvPr/>
        </p:nvGrpSpPr>
        <p:grpSpPr>
          <a:xfrm>
            <a:off x="8172573" y="-2"/>
            <a:ext cx="971421" cy="1288131"/>
            <a:chOff x="3916038" y="107150"/>
            <a:chExt cx="3219825" cy="4269575"/>
          </a:xfrm>
        </p:grpSpPr>
        <p:grpSp>
          <p:nvGrpSpPr>
            <p:cNvPr id="398" name="Google Shape;398;p16"/>
            <p:cNvGrpSpPr/>
            <p:nvPr/>
          </p:nvGrpSpPr>
          <p:grpSpPr>
            <a:xfrm>
              <a:off x="3916038" y="107150"/>
              <a:ext cx="3219825" cy="384900"/>
              <a:chOff x="3897875" y="107150"/>
              <a:chExt cx="3219825" cy="384900"/>
            </a:xfrm>
          </p:grpSpPr>
          <p:sp>
            <p:nvSpPr>
              <p:cNvPr id="399" name="Google Shape;399;p16"/>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03" name="Google Shape;403;p16"/>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04" name="Google Shape;404;p16"/>
            <p:cNvGrpSpPr/>
            <p:nvPr/>
          </p:nvGrpSpPr>
          <p:grpSpPr>
            <a:xfrm>
              <a:off x="3916038" y="884085"/>
              <a:ext cx="3219825" cy="384900"/>
              <a:chOff x="3897875" y="107150"/>
              <a:chExt cx="3219825" cy="384900"/>
            </a:xfrm>
          </p:grpSpPr>
          <p:sp>
            <p:nvSpPr>
              <p:cNvPr id="405" name="Google Shape;405;p16"/>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09" name="Google Shape;409;p16"/>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10" name="Google Shape;410;p16"/>
            <p:cNvGrpSpPr/>
            <p:nvPr/>
          </p:nvGrpSpPr>
          <p:grpSpPr>
            <a:xfrm>
              <a:off x="3916038" y="1661020"/>
              <a:ext cx="3219825" cy="384900"/>
              <a:chOff x="3897875" y="107150"/>
              <a:chExt cx="3219825" cy="384900"/>
            </a:xfrm>
          </p:grpSpPr>
          <p:sp>
            <p:nvSpPr>
              <p:cNvPr id="411" name="Google Shape;411;p16"/>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15" name="Google Shape;415;p16"/>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16" name="Google Shape;416;p16"/>
            <p:cNvGrpSpPr/>
            <p:nvPr/>
          </p:nvGrpSpPr>
          <p:grpSpPr>
            <a:xfrm>
              <a:off x="3916038" y="2437955"/>
              <a:ext cx="3219825" cy="384900"/>
              <a:chOff x="3897875" y="107150"/>
              <a:chExt cx="3219825" cy="384900"/>
            </a:xfrm>
          </p:grpSpPr>
          <p:sp>
            <p:nvSpPr>
              <p:cNvPr id="417" name="Google Shape;417;p16"/>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21" name="Google Shape;421;p16"/>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22" name="Google Shape;422;p16"/>
            <p:cNvGrpSpPr/>
            <p:nvPr/>
          </p:nvGrpSpPr>
          <p:grpSpPr>
            <a:xfrm>
              <a:off x="3916038" y="3214890"/>
              <a:ext cx="3219825" cy="384900"/>
              <a:chOff x="3897875" y="107150"/>
              <a:chExt cx="3219825" cy="384900"/>
            </a:xfrm>
          </p:grpSpPr>
          <p:sp>
            <p:nvSpPr>
              <p:cNvPr id="423" name="Google Shape;423;p16"/>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27" name="Google Shape;427;p16"/>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28" name="Google Shape;428;p16"/>
            <p:cNvGrpSpPr/>
            <p:nvPr/>
          </p:nvGrpSpPr>
          <p:grpSpPr>
            <a:xfrm>
              <a:off x="3916038" y="3991825"/>
              <a:ext cx="3219825" cy="384900"/>
              <a:chOff x="3897875" y="107150"/>
              <a:chExt cx="3219825" cy="384900"/>
            </a:xfrm>
          </p:grpSpPr>
          <p:sp>
            <p:nvSpPr>
              <p:cNvPr id="429" name="Google Shape;429;p16"/>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33" name="Google Shape;433;p16"/>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grpSp>
        <p:nvGrpSpPr>
          <p:cNvPr id="434" name="Google Shape;434;p16"/>
          <p:cNvGrpSpPr/>
          <p:nvPr/>
        </p:nvGrpSpPr>
        <p:grpSpPr>
          <a:xfrm>
            <a:off x="5464459" y="3657323"/>
            <a:ext cx="971421" cy="1288131"/>
            <a:chOff x="3916038" y="107150"/>
            <a:chExt cx="3219825" cy="4269575"/>
          </a:xfrm>
        </p:grpSpPr>
        <p:grpSp>
          <p:nvGrpSpPr>
            <p:cNvPr id="435" name="Google Shape;435;p16"/>
            <p:cNvGrpSpPr/>
            <p:nvPr/>
          </p:nvGrpSpPr>
          <p:grpSpPr>
            <a:xfrm>
              <a:off x="3916038" y="107150"/>
              <a:ext cx="3219825" cy="384900"/>
              <a:chOff x="3897875" y="107150"/>
              <a:chExt cx="3219825" cy="384900"/>
            </a:xfrm>
          </p:grpSpPr>
          <p:sp>
            <p:nvSpPr>
              <p:cNvPr id="436" name="Google Shape;436;p16"/>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dirty="0"/>
                  <a:t> </a:t>
                </a:r>
                <a:endParaRPr dirty="0"/>
              </a:p>
            </p:txBody>
          </p:sp>
          <p:sp>
            <p:nvSpPr>
              <p:cNvPr id="440" name="Google Shape;440;p16"/>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41" name="Google Shape;441;p16"/>
            <p:cNvGrpSpPr/>
            <p:nvPr/>
          </p:nvGrpSpPr>
          <p:grpSpPr>
            <a:xfrm>
              <a:off x="3916038" y="884085"/>
              <a:ext cx="3219825" cy="384900"/>
              <a:chOff x="3897875" y="107150"/>
              <a:chExt cx="3219825" cy="384900"/>
            </a:xfrm>
          </p:grpSpPr>
          <p:sp>
            <p:nvSpPr>
              <p:cNvPr id="442" name="Google Shape;442;p16"/>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46" name="Google Shape;446;p16"/>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47" name="Google Shape;447;p16"/>
            <p:cNvGrpSpPr/>
            <p:nvPr/>
          </p:nvGrpSpPr>
          <p:grpSpPr>
            <a:xfrm>
              <a:off x="3916038" y="1661020"/>
              <a:ext cx="3219825" cy="384900"/>
              <a:chOff x="3897875" y="107150"/>
              <a:chExt cx="3219825" cy="384900"/>
            </a:xfrm>
          </p:grpSpPr>
          <p:sp>
            <p:nvSpPr>
              <p:cNvPr id="448" name="Google Shape;448;p16"/>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52" name="Google Shape;452;p16"/>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53" name="Google Shape;453;p16"/>
            <p:cNvGrpSpPr/>
            <p:nvPr/>
          </p:nvGrpSpPr>
          <p:grpSpPr>
            <a:xfrm>
              <a:off x="3916038" y="2437955"/>
              <a:ext cx="3219825" cy="384900"/>
              <a:chOff x="3897875" y="107150"/>
              <a:chExt cx="3219825" cy="384900"/>
            </a:xfrm>
          </p:grpSpPr>
          <p:sp>
            <p:nvSpPr>
              <p:cNvPr id="454" name="Google Shape;454;p16"/>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58" name="Google Shape;458;p16"/>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59" name="Google Shape;459;p16"/>
            <p:cNvGrpSpPr/>
            <p:nvPr/>
          </p:nvGrpSpPr>
          <p:grpSpPr>
            <a:xfrm>
              <a:off x="3916038" y="3214890"/>
              <a:ext cx="3219825" cy="384900"/>
              <a:chOff x="3897875" y="107150"/>
              <a:chExt cx="3219825" cy="384900"/>
            </a:xfrm>
          </p:grpSpPr>
          <p:sp>
            <p:nvSpPr>
              <p:cNvPr id="460" name="Google Shape;460;p16"/>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64" name="Google Shape;464;p16"/>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65" name="Google Shape;465;p16"/>
            <p:cNvGrpSpPr/>
            <p:nvPr/>
          </p:nvGrpSpPr>
          <p:grpSpPr>
            <a:xfrm>
              <a:off x="3916038" y="3991825"/>
              <a:ext cx="3219825" cy="384900"/>
              <a:chOff x="3897875" y="107150"/>
              <a:chExt cx="3219825" cy="384900"/>
            </a:xfrm>
          </p:grpSpPr>
          <p:sp>
            <p:nvSpPr>
              <p:cNvPr id="466" name="Google Shape;466;p16"/>
              <p:cNvSpPr/>
              <p:nvPr/>
            </p:nvSpPr>
            <p:spPr>
              <a:xfrm>
                <a:off x="3897875"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a:off x="4606606"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a:off x="5315338"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6024069"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70" name="Google Shape;470;p16"/>
              <p:cNvSpPr/>
              <p:nvPr/>
            </p:nvSpPr>
            <p:spPr>
              <a:xfrm>
                <a:off x="6732800" y="107150"/>
                <a:ext cx="384900" cy="3849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pic>
        <p:nvPicPr>
          <p:cNvPr id="471" name="Google Shape;471;p16"/>
          <p:cNvPicPr preferRelativeResize="0"/>
          <p:nvPr/>
        </p:nvPicPr>
        <p:blipFill>
          <a:blip r:embed="rId3">
            <a:alphaModFix/>
          </a:blip>
          <a:stretch>
            <a:fillRect/>
          </a:stretch>
        </p:blipFill>
        <p:spPr>
          <a:xfrm>
            <a:off x="365725" y="352100"/>
            <a:ext cx="583775" cy="632975"/>
          </a:xfrm>
          <a:prstGeom prst="rect">
            <a:avLst/>
          </a:prstGeom>
          <a:noFill/>
          <a:ln>
            <a:noFill/>
          </a:ln>
        </p:spPr>
      </p:pic>
      <p:grpSp>
        <p:nvGrpSpPr>
          <p:cNvPr id="82" name="Group 81">
            <a:extLst>
              <a:ext uri="{FF2B5EF4-FFF2-40B4-BE49-F238E27FC236}">
                <a16:creationId xmlns:a16="http://schemas.microsoft.com/office/drawing/2014/main" id="{0E6D60CE-DCB0-4A60-885A-F7EC9C373B25}"/>
              </a:ext>
            </a:extLst>
          </p:cNvPr>
          <p:cNvGrpSpPr/>
          <p:nvPr/>
        </p:nvGrpSpPr>
        <p:grpSpPr>
          <a:xfrm rot="5400000" flipV="1">
            <a:off x="5466409" y="1438275"/>
            <a:ext cx="1646482" cy="176336"/>
            <a:chOff x="4364375" y="877367"/>
            <a:chExt cx="2289664" cy="245220"/>
          </a:xfrm>
        </p:grpSpPr>
        <p:sp>
          <p:nvSpPr>
            <p:cNvPr id="83" name="Rectangle 82">
              <a:extLst>
                <a:ext uri="{FF2B5EF4-FFF2-40B4-BE49-F238E27FC236}">
                  <a16:creationId xmlns:a16="http://schemas.microsoft.com/office/drawing/2014/main" id="{7801FD27-71F4-4EA1-9386-AAFEAF1E8CEB}"/>
                </a:ext>
              </a:extLst>
            </p:cNvPr>
            <p:cNvSpPr/>
            <p:nvPr/>
          </p:nvSpPr>
          <p:spPr>
            <a:xfrm>
              <a:off x="6408819" y="877367"/>
              <a:ext cx="245220" cy="24522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Rectangle 83">
              <a:extLst>
                <a:ext uri="{FF2B5EF4-FFF2-40B4-BE49-F238E27FC236}">
                  <a16:creationId xmlns:a16="http://schemas.microsoft.com/office/drawing/2014/main" id="{4173BB75-25E1-41C8-9014-AAF37D2653AA}"/>
                </a:ext>
              </a:extLst>
            </p:cNvPr>
            <p:cNvSpPr/>
            <p:nvPr/>
          </p:nvSpPr>
          <p:spPr>
            <a:xfrm>
              <a:off x="5897708" y="877367"/>
              <a:ext cx="245220" cy="24522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a:extLst>
                <a:ext uri="{FF2B5EF4-FFF2-40B4-BE49-F238E27FC236}">
                  <a16:creationId xmlns:a16="http://schemas.microsoft.com/office/drawing/2014/main" id="{D59D3DC0-EBAC-4A3E-924A-F496A1028B7C}"/>
                </a:ext>
              </a:extLst>
            </p:cNvPr>
            <p:cNvSpPr/>
            <p:nvPr/>
          </p:nvSpPr>
          <p:spPr>
            <a:xfrm>
              <a:off x="5386597" y="877367"/>
              <a:ext cx="245220" cy="245220"/>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Rectangle 85">
              <a:extLst>
                <a:ext uri="{FF2B5EF4-FFF2-40B4-BE49-F238E27FC236}">
                  <a16:creationId xmlns:a16="http://schemas.microsoft.com/office/drawing/2014/main" id="{E89C6A66-5DA0-4605-AC61-D4CB2EA487B1}"/>
                </a:ext>
              </a:extLst>
            </p:cNvPr>
            <p:cNvSpPr/>
            <p:nvPr/>
          </p:nvSpPr>
          <p:spPr>
            <a:xfrm>
              <a:off x="4875486" y="877367"/>
              <a:ext cx="245220" cy="245220"/>
            </a:xfrm>
            <a:prstGeom prst="rect">
              <a:avLst/>
            </a:prstGeom>
            <a:no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7" name="Rectangle 86">
              <a:extLst>
                <a:ext uri="{FF2B5EF4-FFF2-40B4-BE49-F238E27FC236}">
                  <a16:creationId xmlns:a16="http://schemas.microsoft.com/office/drawing/2014/main" id="{F0878FC0-B693-4F51-AA5E-A33C04A0F7F3}"/>
                </a:ext>
              </a:extLst>
            </p:cNvPr>
            <p:cNvSpPr/>
            <p:nvPr/>
          </p:nvSpPr>
          <p:spPr>
            <a:xfrm>
              <a:off x="4364375" y="877367"/>
              <a:ext cx="245220" cy="245220"/>
            </a:xfrm>
            <a:prstGeom prst="rect">
              <a:avLst/>
            </a:prstGeom>
            <a:no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477"/>
        <p:cNvGrpSpPr/>
        <p:nvPr/>
      </p:nvGrpSpPr>
      <p:grpSpPr>
        <a:xfrm>
          <a:off x="0" y="0"/>
          <a:ext cx="0" cy="0"/>
          <a:chOff x="0" y="0"/>
          <a:chExt cx="0" cy="0"/>
        </a:xfrm>
      </p:grpSpPr>
      <p:sp>
        <p:nvSpPr>
          <p:cNvPr id="478" name="Google Shape;478;p17"/>
          <p:cNvSpPr txBox="1">
            <a:spLocks noGrp="1"/>
          </p:cNvSpPr>
          <p:nvPr>
            <p:ph type="body" idx="1"/>
          </p:nvPr>
        </p:nvSpPr>
        <p:spPr>
          <a:xfrm>
            <a:off x="3900197" y="929054"/>
            <a:ext cx="4881586" cy="3877985"/>
          </a:xfrm>
          <a:prstGeom prst="rect">
            <a:avLst/>
          </a:prstGeom>
        </p:spPr>
        <p:txBody>
          <a:bodyPr spcFirstLastPara="1" wrap="square" lIns="0" tIns="0" rIns="0" bIns="0" anchor="t" anchorCtr="0">
            <a:spAutoFit/>
          </a:bodyPr>
          <a:lstStyle/>
          <a:p>
            <a:pPr marL="0" indent="0">
              <a:buNone/>
            </a:pPr>
            <a:r>
              <a:rPr lang="en-US" sz="1400" dirty="0">
                <a:latin typeface="+mn-lt"/>
              </a:rPr>
              <a:t>…the </a:t>
            </a:r>
            <a:r>
              <a:rPr lang="en-US" sz="1400" dirty="0">
                <a:solidFill>
                  <a:schemeClr val="accent4"/>
                </a:solidFill>
                <a:latin typeface="+mn-lt"/>
              </a:rPr>
              <a:t>fair use </a:t>
            </a:r>
            <a:r>
              <a:rPr lang="en-US" sz="1400" dirty="0">
                <a:latin typeface="+mn-lt"/>
              </a:rPr>
              <a:t>of a copyrighted work, including such use by reproduction in copies or phonorecords or by any other means specified by that section, for </a:t>
            </a:r>
            <a:r>
              <a:rPr lang="en-US" sz="1400" dirty="0">
                <a:solidFill>
                  <a:schemeClr val="accent4"/>
                </a:solidFill>
                <a:latin typeface="+mn-lt"/>
              </a:rPr>
              <a:t>purposes such as </a:t>
            </a:r>
            <a:r>
              <a:rPr lang="en-US" sz="1400" dirty="0">
                <a:latin typeface="+mn-lt"/>
              </a:rPr>
              <a:t>criticism, comment, news reporting, teaching (including multiple copies for classroom use), scholarship, or research, is not an infringement of copyright. </a:t>
            </a:r>
            <a:r>
              <a:rPr lang="en-AU" sz="1400" b="0" i="0" dirty="0">
                <a:solidFill>
                  <a:srgbClr val="333333"/>
                </a:solidFill>
                <a:effectLst/>
                <a:latin typeface="+mn-lt"/>
              </a:rPr>
              <a:t>In determining whether the use made of a work in any particular case is a fair use the factors to be considered shall include</a:t>
            </a:r>
            <a:r>
              <a:rPr lang="en-US" sz="1400" b="0" i="0" dirty="0">
                <a:solidFill>
                  <a:srgbClr val="333333"/>
                </a:solidFill>
                <a:effectLst/>
                <a:latin typeface="+mn-lt"/>
              </a:rPr>
              <a:t>:</a:t>
            </a:r>
          </a:p>
          <a:p>
            <a:pPr marL="228600" indent="-228600">
              <a:buFont typeface="+mj-lt"/>
              <a:buAutoNum type="arabicPeriod"/>
            </a:pPr>
            <a:r>
              <a:rPr lang="en-AU" sz="1400" b="0" i="0" dirty="0">
                <a:solidFill>
                  <a:srgbClr val="333333"/>
                </a:solidFill>
                <a:effectLst/>
                <a:latin typeface="+mn-lt"/>
              </a:rPr>
              <a:t>the purpose and character of the use, </a:t>
            </a:r>
            <a:r>
              <a:rPr lang="en-AU" sz="1400" b="0" i="0" u="none" strike="noStrike" dirty="0">
                <a:solidFill>
                  <a:srgbClr val="001C72"/>
                </a:solidFill>
                <a:effectLst/>
                <a:latin typeface="+mn-lt"/>
                <a:hlinkClick r:id="rId3"/>
              </a:rPr>
              <a:t>including</a:t>
            </a:r>
            <a:r>
              <a:rPr lang="en-AU" sz="1400" b="0" i="0" dirty="0">
                <a:solidFill>
                  <a:srgbClr val="333333"/>
                </a:solidFill>
                <a:effectLst/>
                <a:latin typeface="+mn-lt"/>
              </a:rPr>
              <a:t> whether such use is of a commercial nature or is for </a:t>
            </a:r>
            <a:r>
              <a:rPr lang="en-AU" sz="1400" b="0" i="0" dirty="0" err="1">
                <a:solidFill>
                  <a:srgbClr val="333333"/>
                </a:solidFill>
                <a:effectLst/>
                <a:latin typeface="+mn-lt"/>
              </a:rPr>
              <a:t>nonprofit</a:t>
            </a:r>
            <a:r>
              <a:rPr lang="en-AU" sz="1400" b="0" i="0" dirty="0">
                <a:solidFill>
                  <a:srgbClr val="333333"/>
                </a:solidFill>
                <a:effectLst/>
                <a:latin typeface="+mn-lt"/>
              </a:rPr>
              <a:t> educational purposes;</a:t>
            </a:r>
          </a:p>
          <a:p>
            <a:pPr marL="228600" indent="-228600">
              <a:buFont typeface="+mj-lt"/>
              <a:buAutoNum type="arabicPeriod"/>
            </a:pPr>
            <a:r>
              <a:rPr lang="en-AU" sz="1400" dirty="0">
                <a:solidFill>
                  <a:srgbClr val="333333"/>
                </a:solidFill>
                <a:latin typeface="+mn-lt"/>
              </a:rPr>
              <a:t>The nature of the copyrighted work;</a:t>
            </a:r>
          </a:p>
          <a:p>
            <a:pPr marL="228600" indent="-228600">
              <a:buFont typeface="+mj-lt"/>
              <a:buAutoNum type="arabicPeriod"/>
            </a:pPr>
            <a:r>
              <a:rPr lang="en-AU" sz="1400" dirty="0">
                <a:solidFill>
                  <a:srgbClr val="333333"/>
                </a:solidFill>
                <a:latin typeface="+mn-lt"/>
              </a:rPr>
              <a:t>The amount and substantiality of the portion used in relation to the copyrighted work as a whole; and</a:t>
            </a:r>
          </a:p>
          <a:p>
            <a:pPr marL="228600" indent="-228600">
              <a:buFont typeface="+mj-lt"/>
              <a:buAutoNum type="arabicPeriod"/>
            </a:pPr>
            <a:r>
              <a:rPr lang="en-US" sz="1400" dirty="0">
                <a:latin typeface="+mn-lt"/>
              </a:rPr>
              <a:t>The effect of the use upon the potential market for or value of the copyrighted work….</a:t>
            </a:r>
          </a:p>
          <a:p>
            <a:pPr marL="0" indent="0">
              <a:buNone/>
            </a:pPr>
            <a:endParaRPr lang="en-US" sz="1400" dirty="0">
              <a:solidFill>
                <a:schemeClr val="tx1"/>
              </a:solidFill>
              <a:latin typeface="+mn-lt"/>
            </a:endParaRPr>
          </a:p>
          <a:p>
            <a:pPr marL="0" indent="0">
              <a:buNone/>
            </a:pPr>
            <a:r>
              <a:rPr lang="en-US" sz="1400" dirty="0">
                <a:solidFill>
                  <a:schemeClr val="tx1"/>
                </a:solidFill>
                <a:latin typeface="+mn-lt"/>
              </a:rPr>
              <a:t>US 17 USC 107; see also Korea, Singapore, Israel</a:t>
            </a:r>
            <a:endParaRPr lang="en-US" sz="1400" dirty="0">
              <a:solidFill>
                <a:srgbClr val="FFFF00"/>
              </a:solidFill>
              <a:latin typeface="+mn-lt"/>
            </a:endParaRPr>
          </a:p>
        </p:txBody>
      </p:sp>
      <p:sp>
        <p:nvSpPr>
          <p:cNvPr id="519" name="Google Shape;519;p17"/>
          <p:cNvSpPr txBox="1">
            <a:spLocks noGrp="1"/>
          </p:cNvSpPr>
          <p:nvPr>
            <p:ph type="sldNum" idx="12"/>
          </p:nvPr>
        </p:nvSpPr>
        <p:spPr>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GB"/>
              <a:t>9</a:t>
            </a:fld>
            <a:endParaRPr/>
          </a:p>
        </p:txBody>
      </p:sp>
      <p:sp>
        <p:nvSpPr>
          <p:cNvPr id="517" name="Google Shape;517;p17"/>
          <p:cNvSpPr txBox="1">
            <a:spLocks noGrp="1"/>
          </p:cNvSpPr>
          <p:nvPr>
            <p:ph type="title"/>
          </p:nvPr>
        </p:nvSpPr>
        <p:spPr>
          <a:xfrm>
            <a:off x="503755" y="986050"/>
            <a:ext cx="2733967" cy="307777"/>
          </a:xfrm>
          <a:prstGeom prst="rect">
            <a:avLst/>
          </a:prstGeom>
        </p:spPr>
        <p:txBody>
          <a:bodyPr spcFirstLastPara="1" wrap="square" lIns="0" tIns="0" rIns="0" bIns="0" anchor="t" anchorCtr="0">
            <a:spAutoFit/>
          </a:bodyPr>
          <a:lstStyle/>
          <a:p>
            <a:pPr marL="0" lvl="0" indent="0" algn="l" rtl="0">
              <a:lnSpc>
                <a:spcPct val="80000"/>
              </a:lnSpc>
              <a:spcBef>
                <a:spcPts val="0"/>
              </a:spcBef>
              <a:spcAft>
                <a:spcPts val="0"/>
              </a:spcAft>
              <a:buNone/>
            </a:pPr>
            <a:r>
              <a:rPr lang="en-US" b="1" dirty="0">
                <a:latin typeface="+mj-lt"/>
              </a:rPr>
              <a:t>Fair Use?</a:t>
            </a:r>
            <a:endParaRPr b="0" dirty="0">
              <a:latin typeface="Barlow ExtraBold" panose="00000900000000000000" pitchFamily="2" charset="0"/>
              <a:ea typeface="Montserrat ExtraBold"/>
              <a:cs typeface="Montserrat ExtraBold"/>
              <a:sym typeface="Montserrat ExtraBold"/>
            </a:endParaRPr>
          </a:p>
        </p:txBody>
      </p:sp>
      <p:grpSp>
        <p:nvGrpSpPr>
          <p:cNvPr id="480" name="Google Shape;480;p17"/>
          <p:cNvGrpSpPr/>
          <p:nvPr/>
        </p:nvGrpSpPr>
        <p:grpSpPr>
          <a:xfrm>
            <a:off x="8502035" y="-4"/>
            <a:ext cx="641711" cy="850926"/>
            <a:chOff x="3916038" y="107150"/>
            <a:chExt cx="3219825" cy="4269575"/>
          </a:xfrm>
        </p:grpSpPr>
        <p:grpSp>
          <p:nvGrpSpPr>
            <p:cNvPr id="481" name="Google Shape;481;p17"/>
            <p:cNvGrpSpPr/>
            <p:nvPr/>
          </p:nvGrpSpPr>
          <p:grpSpPr>
            <a:xfrm>
              <a:off x="3916038" y="107150"/>
              <a:ext cx="3219825" cy="384900"/>
              <a:chOff x="3897875" y="107150"/>
              <a:chExt cx="3219825" cy="384900"/>
            </a:xfrm>
          </p:grpSpPr>
          <p:sp>
            <p:nvSpPr>
              <p:cNvPr id="482" name="Google Shape;482;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86" name="Google Shape;486;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87" name="Google Shape;487;p17"/>
            <p:cNvGrpSpPr/>
            <p:nvPr/>
          </p:nvGrpSpPr>
          <p:grpSpPr>
            <a:xfrm>
              <a:off x="3916038" y="884085"/>
              <a:ext cx="3219825" cy="384900"/>
              <a:chOff x="3897875" y="107150"/>
              <a:chExt cx="3219825" cy="384900"/>
            </a:xfrm>
          </p:grpSpPr>
          <p:sp>
            <p:nvSpPr>
              <p:cNvPr id="488" name="Google Shape;488;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92" name="Google Shape;492;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93" name="Google Shape;493;p17"/>
            <p:cNvGrpSpPr/>
            <p:nvPr/>
          </p:nvGrpSpPr>
          <p:grpSpPr>
            <a:xfrm>
              <a:off x="3916038" y="1661020"/>
              <a:ext cx="3219825" cy="384900"/>
              <a:chOff x="3897875" y="107150"/>
              <a:chExt cx="3219825" cy="384900"/>
            </a:xfrm>
          </p:grpSpPr>
          <p:sp>
            <p:nvSpPr>
              <p:cNvPr id="494" name="Google Shape;494;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498" name="Google Shape;498;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499" name="Google Shape;499;p17"/>
            <p:cNvGrpSpPr/>
            <p:nvPr/>
          </p:nvGrpSpPr>
          <p:grpSpPr>
            <a:xfrm>
              <a:off x="3916038" y="2437955"/>
              <a:ext cx="3219825" cy="384900"/>
              <a:chOff x="3897875" y="107150"/>
              <a:chExt cx="3219825" cy="384900"/>
            </a:xfrm>
          </p:grpSpPr>
          <p:sp>
            <p:nvSpPr>
              <p:cNvPr id="500" name="Google Shape;500;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504" name="Google Shape;504;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505" name="Google Shape;505;p17"/>
            <p:cNvGrpSpPr/>
            <p:nvPr/>
          </p:nvGrpSpPr>
          <p:grpSpPr>
            <a:xfrm>
              <a:off x="3916038" y="3214890"/>
              <a:ext cx="3219825" cy="384900"/>
              <a:chOff x="3897875" y="107150"/>
              <a:chExt cx="3219825" cy="384900"/>
            </a:xfrm>
          </p:grpSpPr>
          <p:sp>
            <p:nvSpPr>
              <p:cNvPr id="506" name="Google Shape;506;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510" name="Google Shape;510;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nvGrpSpPr>
            <p:cNvPr id="511" name="Google Shape;511;p17"/>
            <p:cNvGrpSpPr/>
            <p:nvPr/>
          </p:nvGrpSpPr>
          <p:grpSpPr>
            <a:xfrm>
              <a:off x="3916038" y="3991825"/>
              <a:ext cx="3219825" cy="384900"/>
              <a:chOff x="3897875" y="107150"/>
              <a:chExt cx="3219825" cy="384900"/>
            </a:xfrm>
          </p:grpSpPr>
          <p:sp>
            <p:nvSpPr>
              <p:cNvPr id="512" name="Google Shape;512;p17"/>
              <p:cNvSpPr/>
              <p:nvPr/>
            </p:nvSpPr>
            <p:spPr>
              <a:xfrm>
                <a:off x="3897875"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4606606"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5315338"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7"/>
              <p:cNvSpPr/>
              <p:nvPr/>
            </p:nvSpPr>
            <p:spPr>
              <a:xfrm>
                <a:off x="6024069"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516" name="Google Shape;516;p17"/>
              <p:cNvSpPr/>
              <p:nvPr/>
            </p:nvSpPr>
            <p:spPr>
              <a:xfrm>
                <a:off x="6732800" y="107150"/>
                <a:ext cx="384900" cy="384900"/>
              </a:xfrm>
              <a:prstGeom prst="mathPlus">
                <a:avLst>
                  <a:gd name="adj1" fmla="val 23520"/>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grpSp>
      </p:grpSp>
    </p:spTree>
    <p:extLst>
      <p:ext uri="{BB962C8B-B14F-4D97-AF65-F5344CB8AC3E}">
        <p14:creationId xmlns:p14="http://schemas.microsoft.com/office/powerpoint/2010/main" val="398245530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000000"/>
      </a:dk2>
      <a:lt2>
        <a:srgbClr val="EEEEEE"/>
      </a:lt2>
      <a:accent1>
        <a:srgbClr val="FFD600"/>
      </a:accent1>
      <a:accent2>
        <a:srgbClr val="000000"/>
      </a:accent2>
      <a:accent3>
        <a:srgbClr val="222284"/>
      </a:accent3>
      <a:accent4>
        <a:srgbClr val="7608AA"/>
      </a:accent4>
      <a:accent5>
        <a:srgbClr val="FFFFFF"/>
      </a:accent5>
      <a:accent6>
        <a:srgbClr val="FFFFFF"/>
      </a:accent6>
      <a:hlink>
        <a:srgbClr val="7608AA"/>
      </a:hlink>
      <a:folHlink>
        <a:srgbClr val="0097A7"/>
      </a:folHlink>
    </a:clrScheme>
    <a:fontScheme name="Custom 2">
      <a:majorFont>
        <a:latin typeface="Barlow SemiBold"/>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M+S Template 2021" id="{D25BD7A7-2D1A-4588-901D-189726BEC6EA}" vid="{1FE9B34C-0D15-426D-80C5-B55C5C73AD1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1B118B761A5E4D969E61FA6ED2B5EF" ma:contentTypeVersion="13" ma:contentTypeDescription="Create a new document." ma:contentTypeScope="" ma:versionID="87912616eab45c0048eb691da06cffa2">
  <xsd:schema xmlns:xsd="http://www.w3.org/2001/XMLSchema" xmlns:xs="http://www.w3.org/2001/XMLSchema" xmlns:p="http://schemas.microsoft.com/office/2006/metadata/properties" xmlns:ns2="3ec7f12a-222d-4f15-a8fa-d289869c6574" xmlns:ns3="5d48ea43-b8fa-4011-b1a0-34f235719250" targetNamespace="http://schemas.microsoft.com/office/2006/metadata/properties" ma:root="true" ma:fieldsID="df2099816b561561c88b45bf99c68b50" ns2:_="" ns3:_="">
    <xsd:import namespace="3ec7f12a-222d-4f15-a8fa-d289869c6574"/>
    <xsd:import namespace="5d48ea43-b8fa-4011-b1a0-34f2357192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7f12a-222d-4f15-a8fa-d289869c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48ea43-b8fa-4011-b1a0-34f23571925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700C55-54EE-465A-AEF6-E3DF7E4B6680}">
  <ds:schemaRefs>
    <ds:schemaRef ds:uri="3ec7f12a-222d-4f15-a8fa-d289869c6574"/>
    <ds:schemaRef ds:uri="5d48ea43-b8fa-4011-b1a0-34f2357192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A2468AB-DADD-47C1-887D-FC88602577B1}">
  <ds:schemaRefs>
    <ds:schemaRef ds:uri="http://schemas.microsoft.com/sharepoint/v3/contenttype/forms"/>
  </ds:schemaRefs>
</ds:datastoreItem>
</file>

<file path=customXml/itemProps3.xml><?xml version="1.0" encoding="utf-8"?>
<ds:datastoreItem xmlns:ds="http://schemas.openxmlformats.org/officeDocument/2006/customXml" ds:itemID="{3E9523B7-B049-422C-B977-37A8CFB1E8C6}">
  <ds:schemaRefs>
    <ds:schemaRef ds:uri="3ec7f12a-222d-4f15-a8fa-d289869c6574"/>
    <ds:schemaRef ds:uri="5d48ea43-b8fa-4011-b1a0-34f2357192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2b3e37e-8171-485d-b10b-38dae7ed14a8}" enabled="0" method="" siteId="{82b3e37e-8171-485d-b10b-38dae7ed14a8}" removed="1"/>
</clbl:labelList>
</file>

<file path=docProps/app.xml><?xml version="1.0" encoding="utf-8"?>
<Properties xmlns="http://schemas.openxmlformats.org/officeDocument/2006/extended-properties" xmlns:vt="http://schemas.openxmlformats.org/officeDocument/2006/docPropsVTypes">
  <Template>New Powerpoint Template 2021</Template>
  <TotalTime>1128</TotalTime>
  <Words>6359</Words>
  <Application>Microsoft Office PowerPoint</Application>
  <PresentationFormat>On-screen Show (16:9)</PresentationFormat>
  <Paragraphs>497</Paragraphs>
  <Slides>17</Slides>
  <Notes>17</Notes>
  <HiddenSlides>8</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Montserrat Medium</vt:lpstr>
      <vt:lpstr>Times</vt:lpstr>
      <vt:lpstr>Barlow</vt:lpstr>
      <vt:lpstr>Helvetica Neue</vt:lpstr>
      <vt:lpstr>Barlow ExtraBold</vt:lpstr>
      <vt:lpstr>CIDFont+F1</vt:lpstr>
      <vt:lpstr>Arial</vt:lpstr>
      <vt:lpstr>Barlow SemiBold</vt:lpstr>
      <vt:lpstr>Times New Roman</vt:lpstr>
      <vt:lpstr>Roboto</vt:lpstr>
      <vt:lpstr>HelveticaNeueW02-55Roma</vt:lpstr>
      <vt:lpstr>open-sans</vt:lpstr>
      <vt:lpstr>Montserrat</vt:lpstr>
      <vt:lpstr>Simple Light</vt:lpstr>
      <vt:lpstr>COPYRIGHT QUESTIONS  arising from  GENERATIVE AI</vt:lpstr>
      <vt:lpstr>PowerPoint Presentation</vt:lpstr>
      <vt:lpstr>PowerPoint Presentation</vt:lpstr>
      <vt:lpstr>PowerPoint Presentation</vt:lpstr>
      <vt:lpstr>Three key questions</vt:lpstr>
      <vt:lpstr>EU: Digital Single Market Directive, art. 4</vt:lpstr>
      <vt:lpstr>PowerPoint Presentation</vt:lpstr>
      <vt:lpstr>The POLICY question  What are we trying to achieve?</vt:lpstr>
      <vt:lpstr>Fair Use?</vt:lpstr>
      <vt:lpstr>Authors Guild v. Google, Inc. 721 F.3d 132 (2d. Cir. 2015)</vt:lpstr>
      <vt:lpstr>Removal of electronic rights management information under s 116B?</vt:lpstr>
      <vt:lpstr>PowerPoint Presentation</vt:lpstr>
      <vt:lpstr>PowerPoint Presentation</vt:lpstr>
      <vt:lpstr>PowerPoint Presentation</vt:lpstr>
      <vt:lpstr>PowerPoint Presentation</vt:lpstr>
      <vt:lpstr>Copyright Review Board: Théâtre D’opéra Spatial (Sept. 5, 2023)</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DECISION-MAKING THAT BENEFITS ALL AUSTRALIANS</dc:title>
  <dc:creator>Kimberlee Weatherall</dc:creator>
  <cp:lastModifiedBy>Kimberlee Weatherall</cp:lastModifiedBy>
  <cp:revision>3</cp:revision>
  <dcterms:created xsi:type="dcterms:W3CDTF">2023-04-13T01:52:46Z</dcterms:created>
  <dcterms:modified xsi:type="dcterms:W3CDTF">2024-02-20T23:11:02Z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0x010100C91B118B761A5E4D969E61FA6ED2B5EF</vt:lpwstr>
  </property>
</Properties>
</file>