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1"/>
  </p:notesMasterIdLst>
  <p:sldIdLst>
    <p:sldId id="256" r:id="rId3"/>
    <p:sldId id="258" r:id="rId4"/>
    <p:sldId id="267" r:id="rId5"/>
    <p:sldId id="268" r:id="rId6"/>
    <p:sldId id="257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9" autoAdjust="0"/>
    <p:restoredTop sz="94674"/>
  </p:normalViewPr>
  <p:slideViewPr>
    <p:cSldViewPr snapToGrid="0" snapToObjects="1">
      <p:cViewPr varScale="1">
        <p:scale>
          <a:sx n="57" d="100"/>
          <a:sy n="57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g, Nicholas (DPS)" userId="0be2f647-8ece-4e41-af41-4e21b33758b7" providerId="ADAL" clId="{ABCD4895-B262-405B-A6D7-A9D25C22089D}"/>
    <pc:docChg chg="mod">
      <pc:chgData name="Cumming, Nicholas (DPS)" userId="0be2f647-8ece-4e41-af41-4e21b33758b7" providerId="ADAL" clId="{ABCD4895-B262-405B-A6D7-A9D25C22089D}" dt="2023-09-20T00:31:05.553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23F05-DDD1-4EF1-B15E-896EED1883EF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34D68-DD1B-4A26-B449-8895B15C26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45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75C58E-35AC-D944-AE15-81D225480CE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3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3FE4-50E5-4E48-B22E-548BD098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2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07AEE-60E2-7E43-A304-F490370BE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5312182" cy="3843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F2D99-0A04-9242-AB1E-FF89268B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02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0B8E-8217-A24F-B169-2F02A946266B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3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3C16-3122-744A-B8BA-42789E1B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388418"/>
            <a:ext cx="10738805" cy="1302270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95964-BB91-6E44-A211-96CF27C7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4995" y="1796433"/>
            <a:ext cx="10738805" cy="3261090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F38C46-8726-914A-96E5-57E150F454EC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5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D1E26-AAFD-DC4D-9727-ED2AD5752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9799"/>
            <a:ext cx="2628900" cy="4499171"/>
          </a:xfrm>
          <a:prstGeom prst="rect">
            <a:avLst/>
          </a:prstGeom>
        </p:spPr>
        <p:txBody>
          <a:bodyPr vert="eaVert"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04AA2-651F-2C42-8394-969AE264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9799"/>
            <a:ext cx="7734300" cy="566716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D65D45-F446-4742-84B6-5FBB07CC139D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B6BC-D639-F449-A88A-1DFC5F88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0" i="0">
                <a:latin typeface="Playfair Displa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01EE0-34F8-494E-BC45-9C050EC0F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0B2B-396F-0249-8F87-90900160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0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A715-AC41-AF40-B8C0-6EBCEFE7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582627"/>
            <a:ext cx="10738805" cy="1108061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808C3-5F10-8943-AFE3-F9FE50DE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5" y="1925903"/>
            <a:ext cx="10738805" cy="42510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3D5C1F-B630-214F-9A2B-48246003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9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16DF-0EC1-F346-80D4-05F77DFC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1523622"/>
            <a:ext cx="10572244" cy="2852737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FF31-AF75-F14B-B569-24216365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95" y="4531541"/>
            <a:ext cx="10732455" cy="1558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17A05C-902F-C442-AF33-2BF26856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2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DEC3-DB74-434A-99CE-E208388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509799"/>
            <a:ext cx="10738805" cy="118088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A9C3-FA74-C049-8D0D-92679EF76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995" y="183054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47BE7-FEA8-C044-AA55-4F1B16D7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4750" y="1830541"/>
            <a:ext cx="5211946" cy="434642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0D2B1-0A8C-4444-9139-2E9BC555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4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0A46-B6AC-CA44-8FED-236329A3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1" y="436970"/>
            <a:ext cx="10756577" cy="125371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79E8D-58C2-B84E-B4A4-FF322533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811" y="169068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D5F59-537F-104A-A0AF-F6DEB1647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811" y="2535420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8B79F-1690-964F-945B-6D16F071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EF02C-EDB8-D744-9198-D3E08AC33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420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88B019-B37C-2542-9ABA-83674F139371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8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725-15E3-8649-B88C-78066B51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24" y="4460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315374-D8C3-5D41-A27C-0BD5FEEC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9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75C58E-35AC-D944-AE15-81D225480CE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0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0DC8-600A-B347-99F9-628BF10F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1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867-BF7D-5345-91E8-72C585FA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86158-1487-C743-89F6-4F5C47886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212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6B29-1A50-B64D-B308-0BB317B295C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0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ooding destroys over 400,000 hectares of land | Herald Sun">
            <a:extLst>
              <a:ext uri="{FF2B5EF4-FFF2-40B4-BE49-F238E27FC236}">
                <a16:creationId xmlns:a16="http://schemas.microsoft.com/office/drawing/2014/main" id="{92AC85E4-FCA2-DB81-C624-7BA910DD72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7F6E6-8D18-3D44-AD33-F649A57154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60274" y="-27568"/>
            <a:ext cx="12276000" cy="6908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6078BE-03A3-2848-AFB1-362CDD34AA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06151" y="5681367"/>
            <a:ext cx="690270" cy="724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F9400-E5BF-0C4A-ACC3-7CF0ABA18F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020" y="6288082"/>
            <a:ext cx="661076" cy="1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DB1375-8F1F-2540-B6A2-FBB34511E48B}"/>
              </a:ext>
            </a:extLst>
          </p:cNvPr>
          <p:cNvCxnSpPr>
            <a:cxnSpLocks/>
          </p:cNvCxnSpPr>
          <p:nvPr userDrawn="1"/>
        </p:nvCxnSpPr>
        <p:spPr>
          <a:xfrm>
            <a:off x="1343608" y="6566005"/>
            <a:ext cx="908647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05C7513-8C48-8544-BF53-C0CFEF5A4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161" t="1458" r="24478" b="38451"/>
          <a:stretch/>
        </p:blipFill>
        <p:spPr>
          <a:xfrm>
            <a:off x="10428066" y="5222789"/>
            <a:ext cx="1794868" cy="166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649D7-DD61-FE4A-8CF0-9FCE89C5FA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46583" y="5869180"/>
            <a:ext cx="665905" cy="698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B56AF-FB71-FF4B-A4A2-A70A653B1D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6407" y="6454885"/>
            <a:ext cx="646573" cy="1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9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A156C7-7041-A24F-96E3-226EBA26769E}"/>
              </a:ext>
            </a:extLst>
          </p:cNvPr>
          <p:cNvSpPr txBox="1">
            <a:spLocks/>
          </p:cNvSpPr>
          <p:nvPr/>
        </p:nvSpPr>
        <p:spPr>
          <a:xfrm>
            <a:off x="-57666" y="2819671"/>
            <a:ext cx="5684109" cy="2197172"/>
          </a:xfrm>
          <a:prstGeom prst="rect">
            <a:avLst/>
          </a:prstGeom>
          <a:solidFill>
            <a:srgbClr val="F02340"/>
          </a:solidFill>
        </p:spPr>
        <p:txBody>
          <a:bodyPr wrap="square" lIns="216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Playfair Display" pitchFamily="2" charset="77"/>
                <a:ea typeface="+mj-ea"/>
                <a:cs typeface="+mj-cs"/>
              </a:defRPr>
            </a:lvl1pPr>
          </a:lstStyle>
          <a:p>
            <a:pPr marL="400050" algn="l"/>
            <a:r>
              <a:rPr lang="en-US" sz="3600" baseline="0" dirty="0">
                <a:solidFill>
                  <a:schemeClr val="bg1"/>
                </a:solidFill>
                <a:latin typeface="Playfair Display" pitchFamily="2" charset="77"/>
              </a:rPr>
              <a:t>The implications of climate change for Australian agriculture</a:t>
            </a:r>
          </a:p>
          <a:p>
            <a:pPr marL="400050" algn="l"/>
            <a:endParaRPr lang="en-US" sz="14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algn="l"/>
            <a:r>
              <a:rPr lang="en-US" sz="1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Distinguished Professor Stewart Lockie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74FC32-85C7-2C46-9220-3DA4B7D50D07}"/>
              </a:ext>
            </a:extLst>
          </p:cNvPr>
          <p:cNvSpPr txBox="1">
            <a:spLocks/>
          </p:cNvSpPr>
          <p:nvPr/>
        </p:nvSpPr>
        <p:spPr>
          <a:xfrm>
            <a:off x="-57667" y="2518371"/>
            <a:ext cx="3418705" cy="30130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21600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Playfair Display" pitchFamily="2" charset="77"/>
                <a:ea typeface="+mj-ea"/>
                <a:cs typeface="+mj-cs"/>
              </a:defRPr>
            </a:lvl1pPr>
          </a:lstStyle>
          <a:p>
            <a:pPr marL="179388" indent="220663" algn="l"/>
            <a:r>
              <a:rPr lang="en-US" sz="1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Cairns Institute</a:t>
            </a:r>
          </a:p>
        </p:txBody>
      </p:sp>
    </p:spTree>
    <p:extLst>
      <p:ext uri="{BB962C8B-B14F-4D97-AF65-F5344CB8AC3E}">
        <p14:creationId xmlns:p14="http://schemas.microsoft.com/office/powerpoint/2010/main" val="7332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97C1285-2BA0-75FC-FE3C-A407006F3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0087" y="582626"/>
            <a:ext cx="3565181" cy="291696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439CD-CD8E-599B-0FBE-89741F9F7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35"/>
          <a:stretch/>
        </p:blipFill>
        <p:spPr>
          <a:xfrm>
            <a:off x="566868" y="574214"/>
            <a:ext cx="3620121" cy="5176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A5DF7-1FA1-2747-DDF5-95B68B20B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436" y="574214"/>
            <a:ext cx="3605577" cy="2899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AEB6F5-6CB3-0D2A-49D8-B873D9E6F8EA}"/>
              </a:ext>
            </a:extLst>
          </p:cNvPr>
          <p:cNvSpPr txBox="1"/>
          <p:nvPr/>
        </p:nvSpPr>
        <p:spPr>
          <a:xfrm>
            <a:off x="4559968" y="4000500"/>
            <a:ext cx="59375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factor productivity volatile </a:t>
            </a:r>
          </a:p>
          <a:p>
            <a:pPr>
              <a:spcBef>
                <a:spcPts val="1200"/>
              </a:spcBef>
            </a:pPr>
            <a:r>
              <a:rPr lang="en-US" dirty="0"/>
              <a:t>Adjusted for climate: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28% increase in broadacre productivity since 1988-89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68% increase in cropping productivity since 1988-89</a:t>
            </a:r>
          </a:p>
          <a:p>
            <a:pPr>
              <a:spcBef>
                <a:spcPts val="1200"/>
              </a:spcBef>
            </a:pPr>
            <a:r>
              <a:rPr lang="en-AU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33422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439CD-CD8E-599B-0FBE-89741F9F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5"/>
          <a:stretch/>
        </p:blipFill>
        <p:spPr>
          <a:xfrm>
            <a:off x="566868" y="574214"/>
            <a:ext cx="3620121" cy="5176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AC49F-D1A9-847D-F55D-0706CA44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285" y="577110"/>
            <a:ext cx="6754218" cy="45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EB19-0248-9FCB-C020-07F7B970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Adaptation to what?</a:t>
            </a: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Adaptation of what?</a:t>
            </a:r>
          </a:p>
          <a:p>
            <a:endParaRPr lang="en-US" sz="4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768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AB749-92A8-561D-DE08-AC128782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383" y="0"/>
            <a:ext cx="5095617" cy="4592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B74BC-EE84-331E-11A2-71600F5F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1" y="791811"/>
            <a:ext cx="7135126" cy="498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F769D-7293-170E-AD3C-0E9BC134B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21" y="5116797"/>
            <a:ext cx="2804908" cy="6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127" y="410940"/>
            <a:ext cx="10738805" cy="1108061"/>
          </a:xfrm>
        </p:spPr>
        <p:txBody>
          <a:bodyPr>
            <a:noAutofit/>
          </a:bodyPr>
          <a:lstStyle/>
          <a:p>
            <a:pPr algn="l"/>
            <a:r>
              <a:rPr lang="en-AU" sz="2400" dirty="0"/>
              <a:t>Existing adaptive responses to climate variability in Australian agriculture 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596793"/>
              </p:ext>
            </p:extLst>
          </p:nvPr>
        </p:nvGraphicFramePr>
        <p:xfrm>
          <a:off x="431515" y="1130641"/>
          <a:ext cx="10069995" cy="4372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395">
                  <a:extLst>
                    <a:ext uri="{9D8B030D-6E8A-4147-A177-3AD203B41FA5}">
                      <a16:colId xmlns:a16="http://schemas.microsoft.com/office/drawing/2014/main" val="4281827060"/>
                    </a:ext>
                  </a:extLst>
                </a:gridCol>
                <a:gridCol w="1731590">
                  <a:extLst>
                    <a:ext uri="{9D8B030D-6E8A-4147-A177-3AD203B41FA5}">
                      <a16:colId xmlns:a16="http://schemas.microsoft.com/office/drawing/2014/main" val="125958634"/>
                    </a:ext>
                  </a:extLst>
                </a:gridCol>
                <a:gridCol w="6150010">
                  <a:extLst>
                    <a:ext uri="{9D8B030D-6E8A-4147-A177-3AD203B41FA5}">
                      <a16:colId xmlns:a16="http://schemas.microsoft.com/office/drawing/2014/main" val="2406383651"/>
                    </a:ext>
                  </a:extLst>
                </a:gridCol>
              </a:tblGrid>
              <a:tr h="395533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Adaptive response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Existing and Emerging Strategies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93233"/>
                  </a:ext>
                </a:extLst>
              </a:tr>
              <a:tr h="1977993"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Incremental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  <a:br>
                        <a:rPr lang="en-AU" sz="14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AU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/>
                        </a:rPr>
                        <a:t>Transformative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Optimisation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Soil moisture monitoring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Use of seasonal forecasts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Match stocking rates to pasture condition/ destocking/ agistment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Adjust timing of operations (sowing, harvest, watering etc.)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Water use efficiency measures (e.g. drip irrigation)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Reduced tillage, stubble retention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Water and soil conservation works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78645"/>
                  </a:ext>
                </a:extLst>
              </a:tr>
              <a:tr h="72079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Substitution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Selection for drought tolerance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Introduction of drought tolerant varieties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Diversify farm enterprise mix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52086"/>
                  </a:ext>
                </a:extLst>
              </a:tr>
              <a:tr h="4525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Conversion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Change land use (e.g. cropping to forestry)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Relocation to more climatically favourable regions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4800"/>
                  </a:ext>
                </a:extLst>
              </a:tr>
              <a:tr h="70403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Incubation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New industries (e.g. </a:t>
                      </a:r>
                      <a:r>
                        <a:rPr lang="en-AU" sz="1400" dirty="0" err="1">
                          <a:effectLst/>
                          <a:latin typeface="Arial" panose="020B0604020202020204" pitchFamily="34" charset="0"/>
                          <a:ea typeface="MS Mincho"/>
                        </a:rPr>
                        <a:t>macroalgae</a:t>
                      </a: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 aquaculture)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Arial" panose="020B0604020202020204" pitchFamily="34" charset="0"/>
                          <a:ea typeface="MS Mincho"/>
                        </a:rPr>
                        <a:t>Production of ecosystem services (biodiversity offsets, carbon credits)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168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1556928" y="2094005"/>
            <a:ext cx="0" cy="27457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09D4DC-0817-2556-D3B1-F3F36454B1D1}"/>
              </a:ext>
            </a:extLst>
          </p:cNvPr>
          <p:cNvSpPr txBox="1"/>
          <p:nvPr/>
        </p:nvSpPr>
        <p:spPr>
          <a:xfrm>
            <a:off x="431515" y="5803100"/>
            <a:ext cx="86797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0" i="0" u="none" strike="noStrike" baseline="0" dirty="0">
                <a:latin typeface="Myriad Pro"/>
              </a:rPr>
              <a:t>Lockie, S., Fairley-</a:t>
            </a:r>
            <a:r>
              <a:rPr lang="en-AU" sz="1100" b="0" i="0" u="none" strike="noStrike" baseline="0" dirty="0" err="1">
                <a:latin typeface="Myriad Pro"/>
              </a:rPr>
              <a:t>Grenot</a:t>
            </a:r>
            <a:r>
              <a:rPr lang="en-AU" sz="1100" b="0" i="0" u="none" strike="noStrike" baseline="0" dirty="0">
                <a:latin typeface="Myriad Pro"/>
              </a:rPr>
              <a:t>, K., Ankeny, RA., </a:t>
            </a:r>
            <a:r>
              <a:rPr lang="en-AU" sz="1100" b="0" i="0" u="none" strike="noStrike" baseline="0" dirty="0" err="1">
                <a:latin typeface="Myriad Pro"/>
              </a:rPr>
              <a:t>Botterill</a:t>
            </a:r>
            <a:r>
              <a:rPr lang="en-AU" sz="1100" b="0" i="0" u="none" strike="noStrike" baseline="0" dirty="0">
                <a:latin typeface="Myriad Pro"/>
              </a:rPr>
              <a:t>, LC., Howlett, BJ., </a:t>
            </a:r>
            <a:r>
              <a:rPr lang="en-AU" sz="1100" b="0" i="0" u="none" strike="noStrike" baseline="0" dirty="0" err="1">
                <a:latin typeface="Myriad Pro"/>
              </a:rPr>
              <a:t>McBratney</a:t>
            </a:r>
            <a:r>
              <a:rPr lang="en-AU" sz="1100" b="0" i="0" u="none" strike="noStrike" baseline="0" dirty="0">
                <a:latin typeface="Myriad Pro"/>
              </a:rPr>
              <a:t>, AB., </a:t>
            </a:r>
            <a:r>
              <a:rPr lang="en-AU" sz="1100" b="0" i="0" u="none" strike="noStrike" baseline="0" dirty="0" err="1">
                <a:latin typeface="Myriad Pro"/>
              </a:rPr>
              <a:t>Probyn</a:t>
            </a:r>
            <a:r>
              <a:rPr lang="en-AU" sz="1100" b="0" i="0" u="none" strike="noStrike" baseline="0" dirty="0">
                <a:latin typeface="Myriad Pro"/>
              </a:rPr>
              <a:t>, E., Sorrell, TC., </a:t>
            </a:r>
            <a:r>
              <a:rPr lang="en-AU" sz="1100" b="0" i="0" u="none" strike="noStrike" baseline="0" dirty="0" err="1">
                <a:latin typeface="Myriad Pro"/>
              </a:rPr>
              <a:t>Sukkarieh</a:t>
            </a:r>
            <a:r>
              <a:rPr lang="en-AU" sz="1100" b="0" i="0" u="none" strike="noStrike" baseline="0" dirty="0">
                <a:latin typeface="Myriad Pro"/>
              </a:rPr>
              <a:t>, S., Woodhead, I., (2020) </a:t>
            </a:r>
            <a:r>
              <a:rPr lang="en-AU" sz="1100" b="0" i="1" u="none" strike="noStrike" baseline="0" dirty="0">
                <a:latin typeface="Myriad Pro"/>
              </a:rPr>
              <a:t>The future of agricultural technologie</a:t>
            </a:r>
            <a:r>
              <a:rPr lang="en-AU" sz="1100" b="0" i="0" u="none" strike="noStrike" baseline="0" dirty="0">
                <a:latin typeface="Myriad Pro"/>
              </a:rPr>
              <a:t>s. Report for the Australian Council of Learned Academies, www.acola.org. 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82793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127" y="368356"/>
            <a:ext cx="10738805" cy="1108061"/>
          </a:xfrm>
        </p:spPr>
        <p:txBody>
          <a:bodyPr>
            <a:noAutofit/>
          </a:bodyPr>
          <a:lstStyle/>
          <a:p>
            <a:pPr algn="l"/>
            <a:r>
              <a:rPr lang="en-AU" sz="2400" dirty="0"/>
              <a:t>Existing and potential applications of advanced technology in Australian agriculture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71326" y="2289212"/>
            <a:ext cx="0" cy="274574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316DE9CD-59FB-1963-85AA-42AEC5E09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516829"/>
              </p:ext>
            </p:extLst>
          </p:nvPr>
        </p:nvGraphicFramePr>
        <p:xfrm>
          <a:off x="284127" y="1116109"/>
          <a:ext cx="11476232" cy="449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528">
                  <a:extLst>
                    <a:ext uri="{9D8B030D-6E8A-4147-A177-3AD203B41FA5}">
                      <a16:colId xmlns:a16="http://schemas.microsoft.com/office/drawing/2014/main" val="3212334784"/>
                    </a:ext>
                  </a:extLst>
                </a:gridCol>
                <a:gridCol w="1127287">
                  <a:extLst>
                    <a:ext uri="{9D8B030D-6E8A-4147-A177-3AD203B41FA5}">
                      <a16:colId xmlns:a16="http://schemas.microsoft.com/office/drawing/2014/main" val="1407607880"/>
                    </a:ext>
                  </a:extLst>
                </a:gridCol>
                <a:gridCol w="1741771">
                  <a:extLst>
                    <a:ext uri="{9D8B030D-6E8A-4147-A177-3AD203B41FA5}">
                      <a16:colId xmlns:a16="http://schemas.microsoft.com/office/drawing/2014/main" val="314067258"/>
                    </a:ext>
                  </a:extLst>
                </a:gridCol>
                <a:gridCol w="2069941">
                  <a:extLst>
                    <a:ext uri="{9D8B030D-6E8A-4147-A177-3AD203B41FA5}">
                      <a16:colId xmlns:a16="http://schemas.microsoft.com/office/drawing/2014/main" val="2522120746"/>
                    </a:ext>
                  </a:extLst>
                </a:gridCol>
                <a:gridCol w="1055633">
                  <a:extLst>
                    <a:ext uri="{9D8B030D-6E8A-4147-A177-3AD203B41FA5}">
                      <a16:colId xmlns:a16="http://schemas.microsoft.com/office/drawing/2014/main" val="3267138857"/>
                    </a:ext>
                  </a:extLst>
                </a:gridCol>
                <a:gridCol w="1050846">
                  <a:extLst>
                    <a:ext uri="{9D8B030D-6E8A-4147-A177-3AD203B41FA5}">
                      <a16:colId xmlns:a16="http://schemas.microsoft.com/office/drawing/2014/main" val="2177480126"/>
                    </a:ext>
                  </a:extLst>
                </a:gridCol>
                <a:gridCol w="1188160">
                  <a:extLst>
                    <a:ext uri="{9D8B030D-6E8A-4147-A177-3AD203B41FA5}">
                      <a16:colId xmlns:a16="http://schemas.microsoft.com/office/drawing/2014/main" val="3603688966"/>
                    </a:ext>
                  </a:extLst>
                </a:gridCol>
                <a:gridCol w="1808066">
                  <a:extLst>
                    <a:ext uri="{9D8B030D-6E8A-4147-A177-3AD203B41FA5}">
                      <a16:colId xmlns:a16="http://schemas.microsoft.com/office/drawing/2014/main" val="3474771925"/>
                    </a:ext>
                  </a:extLst>
                </a:gridCol>
              </a:tblGrid>
              <a:tr h="3962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Adaptive response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94956"/>
                  </a:ext>
                </a:extLst>
              </a:tr>
              <a:tr h="396246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Incremental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A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b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Transformative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Optimisation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Sensors/IoT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Traceability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Block chain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59472"/>
                  </a:ext>
                </a:extLst>
              </a:tr>
              <a:tr h="76670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Forecasting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forecasting/ enterprise analytics/ AI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05865"/>
                  </a:ext>
                </a:extLst>
              </a:tr>
              <a:tr h="95838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Efficiency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Precision agriculture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Automation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Telecommunications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Flexible ownership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Sharing platforms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targeting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behavioural analytics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24601"/>
                  </a:ext>
                </a:extLst>
              </a:tr>
              <a:tr h="39624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Substitution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genetics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 editing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 markets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Personalised markets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476890"/>
                  </a:ext>
                </a:extLst>
              </a:tr>
              <a:tr h="39624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New/enhanced inputs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Nanotechnology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16014"/>
                  </a:ext>
                </a:extLst>
              </a:tr>
              <a:tr h="55678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Conversion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Enterprise change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Terrestrial aquaculture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markets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Personalised products, experiences, nutrition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23760"/>
                  </a:ext>
                </a:extLst>
              </a:tr>
              <a:tr h="39624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Incubation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Novel food and fibre industries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Acellular meat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6193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539FD1-EA77-0892-C95E-65B393DD201C}"/>
              </a:ext>
            </a:extLst>
          </p:cNvPr>
          <p:cNvCxnSpPr>
            <a:cxnSpLocks/>
          </p:cNvCxnSpPr>
          <p:nvPr/>
        </p:nvCxnSpPr>
        <p:spPr>
          <a:xfrm>
            <a:off x="826235" y="2086877"/>
            <a:ext cx="0" cy="268424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4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6406-91C3-FE64-ED35-68BB9C21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99" y="582627"/>
            <a:ext cx="11313302" cy="1108061"/>
          </a:xfrm>
        </p:spPr>
        <p:txBody>
          <a:bodyPr/>
          <a:lstStyle/>
          <a:p>
            <a:r>
              <a:rPr lang="en-US" dirty="0"/>
              <a:t>Pushing the needle toward transformative adaptation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2B6C-F752-C2C4-BC61-B79B7FDA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5" y="2121408"/>
            <a:ext cx="10738805" cy="405555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/>
              <a:t>Technological disruption – time for a step change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Action on multiple planetary and social risks</a:t>
            </a:r>
            <a:endParaRPr lang="en-AU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Social, economic and epistemic inclusion of First Peoples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Demanding buyers (and suppliers!) – verifiable sustainability claims </a:t>
            </a:r>
          </a:p>
        </p:txBody>
      </p:sp>
    </p:spTree>
    <p:extLst>
      <p:ext uri="{BB962C8B-B14F-4D97-AF65-F5344CB8AC3E}">
        <p14:creationId xmlns:p14="http://schemas.microsoft.com/office/powerpoint/2010/main" val="1901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U PPoint Template Master 2018 2" id="{DDAAE718-2A89-A646-93F7-A73FD446939E}" vid="{D3D5146B-945E-5B41-97C2-7ED23DDB1F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402</Words>
  <Application>Microsoft Office PowerPoint</Application>
  <PresentationFormat>Widescreen</PresentationFormat>
  <Paragraphs>119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Myriad Pro</vt:lpstr>
      <vt:lpstr>Playfair Display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Existing adaptive responses to climate variability in Australian agriculture </vt:lpstr>
      <vt:lpstr>Existing and potential applications of advanced technology in Australian agriculture</vt:lpstr>
      <vt:lpstr>Pushing the needle toward transformative adaptation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LeBherz</dc:creator>
  <cp:lastModifiedBy>Cumming, Nicholas (DPS)</cp:lastModifiedBy>
  <cp:revision>33</cp:revision>
  <dcterms:created xsi:type="dcterms:W3CDTF">2018-12-23T23:18:23Z</dcterms:created>
  <dcterms:modified xsi:type="dcterms:W3CDTF">2023-09-20T00:31:07Z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4ea0fa-41da-4eb0-b95e-07c328641c0b_Enabled">
    <vt:lpwstr>true</vt:lpwstr>
  </property>
  <property fmtid="{D5CDD505-2E9C-101B-9397-08002B2CF9AE}" pid="3" name="MSIP_Label_234ea0fa-41da-4eb0-b95e-07c328641c0b_SetDate">
    <vt:lpwstr>2023-09-20T00:31:05Z</vt:lpwstr>
  </property>
  <property fmtid="{D5CDD505-2E9C-101B-9397-08002B2CF9AE}" pid="4" name="MSIP_Label_234ea0fa-41da-4eb0-b95e-07c328641c0b_Method">
    <vt:lpwstr>Privileged</vt:lpwstr>
  </property>
  <property fmtid="{D5CDD505-2E9C-101B-9397-08002B2CF9AE}" pid="5" name="MSIP_Label_234ea0fa-41da-4eb0-b95e-07c328641c0b_Name">
    <vt:lpwstr>BLANK</vt:lpwstr>
  </property>
  <property fmtid="{D5CDD505-2E9C-101B-9397-08002B2CF9AE}" pid="6" name="MSIP_Label_234ea0fa-41da-4eb0-b95e-07c328641c0b_SiteId">
    <vt:lpwstr>f6214c15-3a99-47d1-b862-c9648e927316</vt:lpwstr>
  </property>
  <property fmtid="{D5CDD505-2E9C-101B-9397-08002B2CF9AE}" pid="7" name="MSIP_Label_234ea0fa-41da-4eb0-b95e-07c328641c0b_ActionId">
    <vt:lpwstr>a6d98660-8580-4d51-af5d-5f3d933374ad</vt:lpwstr>
  </property>
  <property fmtid="{D5CDD505-2E9C-101B-9397-08002B2CF9AE}" pid="8" name="MSIP_Label_234ea0fa-41da-4eb0-b95e-07c328641c0b_ContentBits">
    <vt:lpwstr>0</vt:lpwstr>
  </property>
</Properties>
</file>