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67" r:id="rId6"/>
    <p:sldId id="257" r:id="rId7"/>
    <p:sldId id="266" r:id="rId8"/>
    <p:sldId id="258" r:id="rId9"/>
    <p:sldId id="259" r:id="rId10"/>
    <p:sldId id="260" r:id="rId11"/>
    <p:sldId id="261"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2CEE7"/>
    <a:srgbClr val="000099"/>
    <a:srgbClr val="D9FAFF"/>
    <a:srgbClr val="D2FFFA"/>
    <a:srgbClr val="B9F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6A2A0-5741-4FEE-8368-B207A757DEB5}" v="4" dt="2022-12-09T05:37:55.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218" autoAdjust="0"/>
  </p:normalViewPr>
  <p:slideViewPr>
    <p:cSldViewPr snapToGrid="0">
      <p:cViewPr varScale="1">
        <p:scale>
          <a:sx n="104" d="100"/>
          <a:sy n="104" d="100"/>
        </p:scale>
        <p:origin x="95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Palmer" userId="7a537290-98bd-4b57-9776-307a70c6bab6" providerId="ADAL" clId="{B686A2A0-5741-4FEE-8368-B207A757DEB5}"/>
    <pc:docChg chg="undo custSel modSld">
      <pc:chgData name="Lauren Palmer" userId="7a537290-98bd-4b57-9776-307a70c6bab6" providerId="ADAL" clId="{B686A2A0-5741-4FEE-8368-B207A757DEB5}" dt="2022-12-09T05:38:10.273" v="21" actId="14100"/>
      <pc:docMkLst>
        <pc:docMk/>
      </pc:docMkLst>
      <pc:sldChg chg="modSp mod">
        <pc:chgData name="Lauren Palmer" userId="7a537290-98bd-4b57-9776-307a70c6bab6" providerId="ADAL" clId="{B686A2A0-5741-4FEE-8368-B207A757DEB5}" dt="2022-12-09T05:38:10.273" v="21" actId="14100"/>
        <pc:sldMkLst>
          <pc:docMk/>
          <pc:sldMk cId="3667101888" sldId="257"/>
        </pc:sldMkLst>
        <pc:spChg chg="mod">
          <ac:chgData name="Lauren Palmer" userId="7a537290-98bd-4b57-9776-307a70c6bab6" providerId="ADAL" clId="{B686A2A0-5741-4FEE-8368-B207A757DEB5}" dt="2022-12-09T05:38:10.273" v="21" actId="14100"/>
          <ac:spMkLst>
            <pc:docMk/>
            <pc:sldMk cId="3667101888" sldId="257"/>
            <ac:spMk id="3" creationId="{6A4AE0BD-3EF0-DC47-71EE-456CB233AF2E}"/>
          </ac:spMkLst>
        </pc:spChg>
        <pc:picChg chg="mod">
          <ac:chgData name="Lauren Palmer" userId="7a537290-98bd-4b57-9776-307a70c6bab6" providerId="ADAL" clId="{B686A2A0-5741-4FEE-8368-B207A757DEB5}" dt="2022-12-09T05:38:03.558" v="19" actId="1035"/>
          <ac:picMkLst>
            <pc:docMk/>
            <pc:sldMk cId="3667101888" sldId="257"/>
            <ac:picMk id="7" creationId="{5468563E-1D3A-7CC3-EEFF-33DECD2EEBCC}"/>
          </ac:picMkLst>
        </pc:picChg>
      </pc:sldChg>
      <pc:sldChg chg="addSp delSp modSp mod">
        <pc:chgData name="Lauren Palmer" userId="7a537290-98bd-4b57-9776-307a70c6bab6" providerId="ADAL" clId="{B686A2A0-5741-4FEE-8368-B207A757DEB5}" dt="2022-12-09T05:23:35.121" v="9" actId="1036"/>
        <pc:sldMkLst>
          <pc:docMk/>
          <pc:sldMk cId="1550354305" sldId="258"/>
        </pc:sldMkLst>
        <pc:spChg chg="add del mod">
          <ac:chgData name="Lauren Palmer" userId="7a537290-98bd-4b57-9776-307a70c6bab6" providerId="ADAL" clId="{B686A2A0-5741-4FEE-8368-B207A757DEB5}" dt="2022-12-09T05:23:26.719" v="3" actId="14100"/>
          <ac:spMkLst>
            <pc:docMk/>
            <pc:sldMk cId="1550354305" sldId="258"/>
            <ac:spMk id="4" creationId="{F6F45720-42C5-3C56-CA1F-169086DC6572}"/>
          </ac:spMkLst>
        </pc:spChg>
        <pc:spChg chg="mod">
          <ac:chgData name="Lauren Palmer" userId="7a537290-98bd-4b57-9776-307a70c6bab6" providerId="ADAL" clId="{B686A2A0-5741-4FEE-8368-B207A757DEB5}" dt="2022-12-09T05:23:35.121" v="9" actId="1036"/>
          <ac:spMkLst>
            <pc:docMk/>
            <pc:sldMk cId="1550354305" sldId="258"/>
            <ac:spMk id="6" creationId="{FC4A04C9-09DA-22A6-8059-367CAAFF94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661DC-9237-0B45-912D-45994E4E499E}" type="doc">
      <dgm:prSet loTypeId="urn:microsoft.com/office/officeart/2005/8/layout/cycle8" loCatId="" qsTypeId="urn:microsoft.com/office/officeart/2005/8/quickstyle/simple1" qsCatId="simple" csTypeId="urn:microsoft.com/office/officeart/2005/8/colors/accent1_2" csCatId="accent1" phldr="1"/>
      <dgm:spPr/>
      <dgm:t>
        <a:bodyPr/>
        <a:lstStyle/>
        <a:p>
          <a:endParaRPr lang="en-GB"/>
        </a:p>
      </dgm:t>
    </dgm:pt>
    <dgm:pt modelId="{14C51AAD-5496-7B4A-B2A9-2232D2D89D6F}">
      <dgm:prSet phldrT="[Text]"/>
      <dgm:spPr>
        <a:solidFill>
          <a:srgbClr val="003399">
            <a:alpha val="23922"/>
          </a:srgbClr>
        </a:solidFill>
      </dgm:spPr>
      <dgm:t>
        <a:bodyPr/>
        <a:lstStyle/>
        <a:p>
          <a:r>
            <a:rPr lang="en-GB" dirty="0">
              <a:solidFill>
                <a:srgbClr val="002060"/>
              </a:solidFill>
              <a:latin typeface="Arial" panose="020B0604020202020204" pitchFamily="34" charset="0"/>
              <a:cs typeface="Arial" panose="020B0604020202020204" pitchFamily="34" charset="0"/>
            </a:rPr>
            <a:t>Capability areas  </a:t>
          </a:r>
        </a:p>
      </dgm:t>
    </dgm:pt>
    <dgm:pt modelId="{8907F316-4B09-1646-A578-9159478FB0EC}" type="parTrans" cxnId="{6E936E64-6DFA-F541-8727-9026B094DF11}">
      <dgm:prSet/>
      <dgm:spPr/>
      <dgm:t>
        <a:bodyPr/>
        <a:lstStyle/>
        <a:p>
          <a:endParaRPr lang="en-GB">
            <a:latin typeface="Arial" panose="020B0604020202020204" pitchFamily="34" charset="0"/>
            <a:cs typeface="Arial" panose="020B0604020202020204" pitchFamily="34" charset="0"/>
          </a:endParaRPr>
        </a:p>
      </dgm:t>
    </dgm:pt>
    <dgm:pt modelId="{A8B13C54-5177-7548-AC11-2C8A007C53C4}" type="sibTrans" cxnId="{6E936E64-6DFA-F541-8727-9026B094DF11}">
      <dgm:prSet/>
      <dgm:spPr/>
      <dgm:t>
        <a:bodyPr/>
        <a:lstStyle/>
        <a:p>
          <a:endParaRPr lang="en-GB">
            <a:latin typeface="Arial" panose="020B0604020202020204" pitchFamily="34" charset="0"/>
            <a:cs typeface="Arial" panose="020B0604020202020204" pitchFamily="34" charset="0"/>
          </a:endParaRPr>
        </a:p>
      </dgm:t>
    </dgm:pt>
    <dgm:pt modelId="{5A53EB80-DD27-B74C-B97A-2B36EBF8B527}">
      <dgm:prSet phldrT="[Text]"/>
      <dgm:spPr>
        <a:solidFill>
          <a:srgbClr val="003399">
            <a:alpha val="23922"/>
          </a:srgbClr>
        </a:solidFill>
      </dgm:spPr>
      <dgm:t>
        <a:bodyPr/>
        <a:lstStyle/>
        <a:p>
          <a:r>
            <a:rPr lang="en-GB" dirty="0">
              <a:solidFill>
                <a:srgbClr val="002060"/>
              </a:solidFill>
              <a:latin typeface="Arial" panose="020B0604020202020204" pitchFamily="34" charset="0"/>
              <a:cs typeface="Arial" panose="020B0604020202020204" pitchFamily="34" charset="0"/>
            </a:rPr>
            <a:t>Experiential learning</a:t>
          </a:r>
        </a:p>
      </dgm:t>
    </dgm:pt>
    <dgm:pt modelId="{EAEF380F-0383-EB48-B557-53F2FCAE3E24}" type="parTrans" cxnId="{05C9AA4E-03A9-E143-A005-60A0FDEF0EAE}">
      <dgm:prSet/>
      <dgm:spPr/>
      <dgm:t>
        <a:bodyPr/>
        <a:lstStyle/>
        <a:p>
          <a:endParaRPr lang="en-GB">
            <a:latin typeface="Arial" panose="020B0604020202020204" pitchFamily="34" charset="0"/>
            <a:cs typeface="Arial" panose="020B0604020202020204" pitchFamily="34" charset="0"/>
          </a:endParaRPr>
        </a:p>
      </dgm:t>
    </dgm:pt>
    <dgm:pt modelId="{71520219-0387-194A-9F74-BFCECFFADA96}" type="sibTrans" cxnId="{05C9AA4E-03A9-E143-A005-60A0FDEF0EAE}">
      <dgm:prSet/>
      <dgm:spPr/>
      <dgm:t>
        <a:bodyPr/>
        <a:lstStyle/>
        <a:p>
          <a:endParaRPr lang="en-GB">
            <a:latin typeface="Arial" panose="020B0604020202020204" pitchFamily="34" charset="0"/>
            <a:cs typeface="Arial" panose="020B0604020202020204" pitchFamily="34" charset="0"/>
          </a:endParaRPr>
        </a:p>
      </dgm:t>
    </dgm:pt>
    <dgm:pt modelId="{7F5AAB76-2070-B247-9788-4131ADF5A6EE}">
      <dgm:prSet phldrT="[Text]"/>
      <dgm:spPr>
        <a:solidFill>
          <a:srgbClr val="003399">
            <a:alpha val="23922"/>
          </a:srgbClr>
        </a:solidFill>
      </dgm:spPr>
      <dgm:t>
        <a:bodyPr/>
        <a:lstStyle/>
        <a:p>
          <a:r>
            <a:rPr lang="en-GB" dirty="0">
              <a:solidFill>
                <a:srgbClr val="002060"/>
              </a:solidFill>
              <a:latin typeface="Arial" panose="020B0604020202020204" pitchFamily="34" charset="0"/>
              <a:cs typeface="Arial" panose="020B0604020202020204" pitchFamily="34" charset="0"/>
            </a:rPr>
            <a:t>Addressing bias</a:t>
          </a:r>
        </a:p>
      </dgm:t>
    </dgm:pt>
    <dgm:pt modelId="{0CF3BEFB-F200-1E4A-BE39-469C9B7E3607}" type="parTrans" cxnId="{3E60AC85-8D3C-0F4C-970F-C9F96CE6CD3B}">
      <dgm:prSet/>
      <dgm:spPr/>
      <dgm:t>
        <a:bodyPr/>
        <a:lstStyle/>
        <a:p>
          <a:endParaRPr lang="en-GB">
            <a:latin typeface="Arial" panose="020B0604020202020204" pitchFamily="34" charset="0"/>
            <a:cs typeface="Arial" panose="020B0604020202020204" pitchFamily="34" charset="0"/>
          </a:endParaRPr>
        </a:p>
      </dgm:t>
    </dgm:pt>
    <dgm:pt modelId="{93252507-F580-1843-871C-A23998F3A26E}" type="sibTrans" cxnId="{3E60AC85-8D3C-0F4C-970F-C9F96CE6CD3B}">
      <dgm:prSet/>
      <dgm:spPr/>
      <dgm:t>
        <a:bodyPr/>
        <a:lstStyle/>
        <a:p>
          <a:endParaRPr lang="en-GB">
            <a:latin typeface="Arial" panose="020B0604020202020204" pitchFamily="34" charset="0"/>
            <a:cs typeface="Arial" panose="020B0604020202020204" pitchFamily="34" charset="0"/>
          </a:endParaRPr>
        </a:p>
      </dgm:t>
    </dgm:pt>
    <dgm:pt modelId="{0250D049-51DD-E948-8B46-4717F1895375}">
      <dgm:prSet/>
      <dgm:spPr>
        <a:solidFill>
          <a:srgbClr val="003399">
            <a:alpha val="23922"/>
          </a:srgbClr>
        </a:solidFill>
      </dgm:spPr>
      <dgm:t>
        <a:bodyPr/>
        <a:lstStyle/>
        <a:p>
          <a:r>
            <a:rPr lang="en-GB">
              <a:solidFill>
                <a:srgbClr val="002060"/>
              </a:solidFill>
              <a:latin typeface="Arial" panose="020B0604020202020204" pitchFamily="34" charset="0"/>
              <a:cs typeface="Arial" panose="020B0604020202020204" pitchFamily="34" charset="0"/>
            </a:rPr>
            <a:t>Fit for purpose</a:t>
          </a:r>
        </a:p>
      </dgm:t>
    </dgm:pt>
    <dgm:pt modelId="{5AB21BB6-FB3A-D848-A1D5-4C1C61B221EA}" type="parTrans" cxnId="{37C6907F-5897-6542-82B5-16B627B8B0BB}">
      <dgm:prSet/>
      <dgm:spPr/>
      <dgm:t>
        <a:bodyPr/>
        <a:lstStyle/>
        <a:p>
          <a:endParaRPr lang="en-GB">
            <a:latin typeface="Arial" panose="020B0604020202020204" pitchFamily="34" charset="0"/>
            <a:cs typeface="Arial" panose="020B0604020202020204" pitchFamily="34" charset="0"/>
          </a:endParaRPr>
        </a:p>
      </dgm:t>
    </dgm:pt>
    <dgm:pt modelId="{C080B88D-7F93-F84E-893E-9EB9F93B7209}" type="sibTrans" cxnId="{37C6907F-5897-6542-82B5-16B627B8B0BB}">
      <dgm:prSet/>
      <dgm:spPr/>
      <dgm:t>
        <a:bodyPr/>
        <a:lstStyle/>
        <a:p>
          <a:endParaRPr lang="en-GB">
            <a:latin typeface="Arial" panose="020B0604020202020204" pitchFamily="34" charset="0"/>
            <a:cs typeface="Arial" panose="020B0604020202020204" pitchFamily="34" charset="0"/>
          </a:endParaRPr>
        </a:p>
      </dgm:t>
    </dgm:pt>
    <dgm:pt modelId="{54EAA570-BE47-C546-A5B7-FA2EC4A1D185}">
      <dgm:prSet/>
      <dgm:spPr>
        <a:solidFill>
          <a:srgbClr val="003399">
            <a:alpha val="23922"/>
          </a:srgbClr>
        </a:solidFill>
      </dgm:spPr>
      <dgm:t>
        <a:bodyPr/>
        <a:lstStyle/>
        <a:p>
          <a:r>
            <a:rPr lang="en-GB">
              <a:solidFill>
                <a:srgbClr val="002060"/>
              </a:solidFill>
              <a:latin typeface="Arial" panose="020B0604020202020204" pitchFamily="34" charset="0"/>
              <a:cs typeface="Arial" panose="020B0604020202020204" pitchFamily="34" charset="0"/>
            </a:rPr>
            <a:t>Quantum</a:t>
          </a:r>
        </a:p>
      </dgm:t>
    </dgm:pt>
    <dgm:pt modelId="{4CF5D095-9F46-F54F-ADA1-895A5DE05DDF}" type="parTrans" cxnId="{1679F483-A0EB-3344-969C-CEC3D0291EB3}">
      <dgm:prSet/>
      <dgm:spPr/>
      <dgm:t>
        <a:bodyPr/>
        <a:lstStyle/>
        <a:p>
          <a:endParaRPr lang="en-GB">
            <a:latin typeface="Arial" panose="020B0604020202020204" pitchFamily="34" charset="0"/>
            <a:cs typeface="Arial" panose="020B0604020202020204" pitchFamily="34" charset="0"/>
          </a:endParaRPr>
        </a:p>
      </dgm:t>
    </dgm:pt>
    <dgm:pt modelId="{C9AA49E5-50A9-2F4F-888E-169DCC2ED32A}" type="sibTrans" cxnId="{1679F483-A0EB-3344-969C-CEC3D0291EB3}">
      <dgm:prSet/>
      <dgm:spPr/>
      <dgm:t>
        <a:bodyPr/>
        <a:lstStyle/>
        <a:p>
          <a:endParaRPr lang="en-GB">
            <a:latin typeface="Arial" panose="020B0604020202020204" pitchFamily="34" charset="0"/>
            <a:cs typeface="Arial" panose="020B0604020202020204" pitchFamily="34" charset="0"/>
          </a:endParaRPr>
        </a:p>
      </dgm:t>
    </dgm:pt>
    <dgm:pt modelId="{188A09D9-0BCA-D34F-8F62-AF7683CAC1EA}">
      <dgm:prSet/>
      <dgm:spPr>
        <a:solidFill>
          <a:srgbClr val="003399">
            <a:alpha val="23922"/>
          </a:srgbClr>
        </a:solidFill>
      </dgm:spPr>
      <dgm:t>
        <a:bodyPr/>
        <a:lstStyle/>
        <a:p>
          <a:r>
            <a:rPr lang="en-GB" dirty="0">
              <a:solidFill>
                <a:srgbClr val="002060"/>
              </a:solidFill>
              <a:latin typeface="Arial" panose="020B0604020202020204" pitchFamily="34" charset="0"/>
              <a:cs typeface="Arial" panose="020B0604020202020204" pitchFamily="34" charset="0"/>
            </a:rPr>
            <a:t>Nothing about us without us</a:t>
          </a:r>
        </a:p>
      </dgm:t>
    </dgm:pt>
    <dgm:pt modelId="{E878B9BF-AB8B-3742-8542-5DAF5142BDD3}" type="parTrans" cxnId="{CD766834-9BCF-3A42-8A7E-CF8C9318E1C3}">
      <dgm:prSet/>
      <dgm:spPr/>
      <dgm:t>
        <a:bodyPr/>
        <a:lstStyle/>
        <a:p>
          <a:endParaRPr lang="en-GB">
            <a:latin typeface="Arial" panose="020B0604020202020204" pitchFamily="34" charset="0"/>
            <a:cs typeface="Arial" panose="020B0604020202020204" pitchFamily="34" charset="0"/>
          </a:endParaRPr>
        </a:p>
      </dgm:t>
    </dgm:pt>
    <dgm:pt modelId="{96417157-6D48-084A-8670-D9DB58EAA8F4}" type="sibTrans" cxnId="{CD766834-9BCF-3A42-8A7E-CF8C9318E1C3}">
      <dgm:prSet/>
      <dgm:spPr/>
      <dgm:t>
        <a:bodyPr/>
        <a:lstStyle/>
        <a:p>
          <a:endParaRPr lang="en-GB">
            <a:latin typeface="Arial" panose="020B0604020202020204" pitchFamily="34" charset="0"/>
            <a:cs typeface="Arial" panose="020B0604020202020204" pitchFamily="34" charset="0"/>
          </a:endParaRPr>
        </a:p>
      </dgm:t>
    </dgm:pt>
    <dgm:pt modelId="{17F18C01-3F1E-F34C-BC85-C378E93DC279}" type="pres">
      <dgm:prSet presAssocID="{415661DC-9237-0B45-912D-45994E4E499E}" presName="compositeShape" presStyleCnt="0">
        <dgm:presLayoutVars>
          <dgm:chMax val="7"/>
          <dgm:dir/>
          <dgm:resizeHandles val="exact"/>
        </dgm:presLayoutVars>
      </dgm:prSet>
      <dgm:spPr/>
    </dgm:pt>
    <dgm:pt modelId="{D0E4E75C-6CFD-1E4A-A8B4-4DCCB8C630F2}" type="pres">
      <dgm:prSet presAssocID="{415661DC-9237-0B45-912D-45994E4E499E}" presName="wedge1" presStyleLbl="node1" presStyleIdx="0" presStyleCnt="6"/>
      <dgm:spPr/>
    </dgm:pt>
    <dgm:pt modelId="{E4B30F85-F193-4946-9A10-506641083EA0}" type="pres">
      <dgm:prSet presAssocID="{415661DC-9237-0B45-912D-45994E4E499E}" presName="dummy1a" presStyleCnt="0"/>
      <dgm:spPr/>
    </dgm:pt>
    <dgm:pt modelId="{08390AC0-84C5-0343-A938-397B9F73E97A}" type="pres">
      <dgm:prSet presAssocID="{415661DC-9237-0B45-912D-45994E4E499E}" presName="dummy1b" presStyleCnt="0"/>
      <dgm:spPr/>
    </dgm:pt>
    <dgm:pt modelId="{2FD64A9B-D8FD-0F48-86C0-5E316A0F230A}" type="pres">
      <dgm:prSet presAssocID="{415661DC-9237-0B45-912D-45994E4E499E}" presName="wedge1Tx" presStyleLbl="node1" presStyleIdx="0" presStyleCnt="6">
        <dgm:presLayoutVars>
          <dgm:chMax val="0"/>
          <dgm:chPref val="0"/>
          <dgm:bulletEnabled val="1"/>
        </dgm:presLayoutVars>
      </dgm:prSet>
      <dgm:spPr/>
    </dgm:pt>
    <dgm:pt modelId="{9A34B45E-4CFC-4442-BD4E-C9A36767D294}" type="pres">
      <dgm:prSet presAssocID="{415661DC-9237-0B45-912D-45994E4E499E}" presName="wedge2" presStyleLbl="node1" presStyleIdx="1" presStyleCnt="6"/>
      <dgm:spPr/>
    </dgm:pt>
    <dgm:pt modelId="{303EAFDD-54BB-0C4E-A988-A5045EC0F67E}" type="pres">
      <dgm:prSet presAssocID="{415661DC-9237-0B45-912D-45994E4E499E}" presName="dummy2a" presStyleCnt="0"/>
      <dgm:spPr/>
    </dgm:pt>
    <dgm:pt modelId="{F5FA9244-0ED3-D346-9157-4E909750A2F0}" type="pres">
      <dgm:prSet presAssocID="{415661DC-9237-0B45-912D-45994E4E499E}" presName="dummy2b" presStyleCnt="0"/>
      <dgm:spPr/>
    </dgm:pt>
    <dgm:pt modelId="{585C2DF4-B2C2-FF45-B157-E88864610B46}" type="pres">
      <dgm:prSet presAssocID="{415661DC-9237-0B45-912D-45994E4E499E}" presName="wedge2Tx" presStyleLbl="node1" presStyleIdx="1" presStyleCnt="6">
        <dgm:presLayoutVars>
          <dgm:chMax val="0"/>
          <dgm:chPref val="0"/>
          <dgm:bulletEnabled val="1"/>
        </dgm:presLayoutVars>
      </dgm:prSet>
      <dgm:spPr/>
    </dgm:pt>
    <dgm:pt modelId="{D75D0249-08FB-454E-B907-80E1B07CD694}" type="pres">
      <dgm:prSet presAssocID="{415661DC-9237-0B45-912D-45994E4E499E}" presName="wedge3" presStyleLbl="node1" presStyleIdx="2" presStyleCnt="6"/>
      <dgm:spPr/>
    </dgm:pt>
    <dgm:pt modelId="{EAC4F1A0-2F68-C345-BC23-5906EBEAA994}" type="pres">
      <dgm:prSet presAssocID="{415661DC-9237-0B45-912D-45994E4E499E}" presName="dummy3a" presStyleCnt="0"/>
      <dgm:spPr/>
    </dgm:pt>
    <dgm:pt modelId="{46DEF935-3146-CE4F-BA41-D4756DA9D397}" type="pres">
      <dgm:prSet presAssocID="{415661DC-9237-0B45-912D-45994E4E499E}" presName="dummy3b" presStyleCnt="0"/>
      <dgm:spPr/>
    </dgm:pt>
    <dgm:pt modelId="{4F0CE24F-81CC-B643-99C7-C2706FFA8E95}" type="pres">
      <dgm:prSet presAssocID="{415661DC-9237-0B45-912D-45994E4E499E}" presName="wedge3Tx" presStyleLbl="node1" presStyleIdx="2" presStyleCnt="6">
        <dgm:presLayoutVars>
          <dgm:chMax val="0"/>
          <dgm:chPref val="0"/>
          <dgm:bulletEnabled val="1"/>
        </dgm:presLayoutVars>
      </dgm:prSet>
      <dgm:spPr/>
    </dgm:pt>
    <dgm:pt modelId="{DD9AA208-6983-704A-AFFF-7E780CBA70E8}" type="pres">
      <dgm:prSet presAssocID="{415661DC-9237-0B45-912D-45994E4E499E}" presName="wedge4" presStyleLbl="node1" presStyleIdx="3" presStyleCnt="6"/>
      <dgm:spPr/>
    </dgm:pt>
    <dgm:pt modelId="{FB52A8E3-16D9-BB4B-91C5-68B5509EEE67}" type="pres">
      <dgm:prSet presAssocID="{415661DC-9237-0B45-912D-45994E4E499E}" presName="dummy4a" presStyleCnt="0"/>
      <dgm:spPr/>
    </dgm:pt>
    <dgm:pt modelId="{9F71338E-58D9-D44D-8798-CD553837D78F}" type="pres">
      <dgm:prSet presAssocID="{415661DC-9237-0B45-912D-45994E4E499E}" presName="dummy4b" presStyleCnt="0"/>
      <dgm:spPr/>
    </dgm:pt>
    <dgm:pt modelId="{329EBE55-BB95-A244-8DE0-79A5907D592B}" type="pres">
      <dgm:prSet presAssocID="{415661DC-9237-0B45-912D-45994E4E499E}" presName="wedge4Tx" presStyleLbl="node1" presStyleIdx="3" presStyleCnt="6">
        <dgm:presLayoutVars>
          <dgm:chMax val="0"/>
          <dgm:chPref val="0"/>
          <dgm:bulletEnabled val="1"/>
        </dgm:presLayoutVars>
      </dgm:prSet>
      <dgm:spPr/>
    </dgm:pt>
    <dgm:pt modelId="{A81A4BA7-BE8B-1040-89EA-131D72B8C8FE}" type="pres">
      <dgm:prSet presAssocID="{415661DC-9237-0B45-912D-45994E4E499E}" presName="wedge5" presStyleLbl="node1" presStyleIdx="4" presStyleCnt="6"/>
      <dgm:spPr/>
    </dgm:pt>
    <dgm:pt modelId="{6537531B-8BBF-8348-920B-C617AD1D42F3}" type="pres">
      <dgm:prSet presAssocID="{415661DC-9237-0B45-912D-45994E4E499E}" presName="dummy5a" presStyleCnt="0"/>
      <dgm:spPr/>
    </dgm:pt>
    <dgm:pt modelId="{203D627E-3788-3D4E-B7C7-9078C6440322}" type="pres">
      <dgm:prSet presAssocID="{415661DC-9237-0B45-912D-45994E4E499E}" presName="dummy5b" presStyleCnt="0"/>
      <dgm:spPr/>
    </dgm:pt>
    <dgm:pt modelId="{7878EB37-5B71-1441-A5C7-1FE9F1E6390D}" type="pres">
      <dgm:prSet presAssocID="{415661DC-9237-0B45-912D-45994E4E499E}" presName="wedge5Tx" presStyleLbl="node1" presStyleIdx="4" presStyleCnt="6">
        <dgm:presLayoutVars>
          <dgm:chMax val="0"/>
          <dgm:chPref val="0"/>
          <dgm:bulletEnabled val="1"/>
        </dgm:presLayoutVars>
      </dgm:prSet>
      <dgm:spPr/>
    </dgm:pt>
    <dgm:pt modelId="{BCB94B85-622A-6947-8042-FBBF97343034}" type="pres">
      <dgm:prSet presAssocID="{415661DC-9237-0B45-912D-45994E4E499E}" presName="wedge6" presStyleLbl="node1" presStyleIdx="5" presStyleCnt="6"/>
      <dgm:spPr/>
    </dgm:pt>
    <dgm:pt modelId="{DEAD42A4-0604-9D4E-8D76-23D7EF01BA71}" type="pres">
      <dgm:prSet presAssocID="{415661DC-9237-0B45-912D-45994E4E499E}" presName="dummy6a" presStyleCnt="0"/>
      <dgm:spPr/>
    </dgm:pt>
    <dgm:pt modelId="{F75B67D8-A7EE-C341-9EEE-7A2215947F30}" type="pres">
      <dgm:prSet presAssocID="{415661DC-9237-0B45-912D-45994E4E499E}" presName="dummy6b" presStyleCnt="0"/>
      <dgm:spPr/>
    </dgm:pt>
    <dgm:pt modelId="{AE87C637-B880-AE43-ABDC-D840676611B4}" type="pres">
      <dgm:prSet presAssocID="{415661DC-9237-0B45-912D-45994E4E499E}" presName="wedge6Tx" presStyleLbl="node1" presStyleIdx="5" presStyleCnt="6">
        <dgm:presLayoutVars>
          <dgm:chMax val="0"/>
          <dgm:chPref val="0"/>
          <dgm:bulletEnabled val="1"/>
        </dgm:presLayoutVars>
      </dgm:prSet>
      <dgm:spPr/>
    </dgm:pt>
    <dgm:pt modelId="{B1A8B956-2ABF-1247-B8D3-48122E521C54}" type="pres">
      <dgm:prSet presAssocID="{A8B13C54-5177-7548-AC11-2C8A007C53C4}" presName="arrowWedge1" presStyleLbl="fgSibTrans2D1" presStyleIdx="0" presStyleCnt="6"/>
      <dgm:spPr>
        <a:solidFill>
          <a:srgbClr val="002060"/>
        </a:solidFill>
      </dgm:spPr>
    </dgm:pt>
    <dgm:pt modelId="{1A3A8F0D-FC46-8042-8BB3-6234E2CBBDA9}" type="pres">
      <dgm:prSet presAssocID="{71520219-0387-194A-9F74-BFCECFFADA96}" presName="arrowWedge2" presStyleLbl="fgSibTrans2D1" presStyleIdx="1" presStyleCnt="6"/>
      <dgm:spPr>
        <a:solidFill>
          <a:srgbClr val="002060"/>
        </a:solidFill>
      </dgm:spPr>
    </dgm:pt>
    <dgm:pt modelId="{E29F5A81-AF55-1842-9E6B-DABF40DB3B15}" type="pres">
      <dgm:prSet presAssocID="{93252507-F580-1843-871C-A23998F3A26E}" presName="arrowWedge3" presStyleLbl="fgSibTrans2D1" presStyleIdx="2" presStyleCnt="6"/>
      <dgm:spPr>
        <a:solidFill>
          <a:srgbClr val="002060"/>
        </a:solidFill>
      </dgm:spPr>
    </dgm:pt>
    <dgm:pt modelId="{AED2DAEF-05BC-CD41-A08B-6FA1CB37D350}" type="pres">
      <dgm:prSet presAssocID="{C080B88D-7F93-F84E-893E-9EB9F93B7209}" presName="arrowWedge4" presStyleLbl="fgSibTrans2D1" presStyleIdx="3" presStyleCnt="6"/>
      <dgm:spPr>
        <a:solidFill>
          <a:srgbClr val="002060"/>
        </a:solidFill>
      </dgm:spPr>
    </dgm:pt>
    <dgm:pt modelId="{1E1AFE9A-AE0D-3949-A2E5-97910D0C0F42}" type="pres">
      <dgm:prSet presAssocID="{C9AA49E5-50A9-2F4F-888E-169DCC2ED32A}" presName="arrowWedge5" presStyleLbl="fgSibTrans2D1" presStyleIdx="4" presStyleCnt="6"/>
      <dgm:spPr>
        <a:solidFill>
          <a:srgbClr val="002060"/>
        </a:solidFill>
      </dgm:spPr>
    </dgm:pt>
    <dgm:pt modelId="{F766A0C3-C21F-C14C-AEEE-3412003CDEEB}" type="pres">
      <dgm:prSet presAssocID="{96417157-6D48-084A-8670-D9DB58EAA8F4}" presName="arrowWedge6" presStyleLbl="fgSibTrans2D1" presStyleIdx="5" presStyleCnt="6"/>
      <dgm:spPr>
        <a:solidFill>
          <a:srgbClr val="002060"/>
        </a:solidFill>
      </dgm:spPr>
    </dgm:pt>
  </dgm:ptLst>
  <dgm:cxnLst>
    <dgm:cxn modelId="{CD766834-9BCF-3A42-8A7E-CF8C9318E1C3}" srcId="{415661DC-9237-0B45-912D-45994E4E499E}" destId="{188A09D9-0BCA-D34F-8F62-AF7683CAC1EA}" srcOrd="5" destOrd="0" parTransId="{E878B9BF-AB8B-3742-8542-5DAF5142BDD3}" sibTransId="{96417157-6D48-084A-8670-D9DB58EAA8F4}"/>
    <dgm:cxn modelId="{6E936E64-6DFA-F541-8727-9026B094DF11}" srcId="{415661DC-9237-0B45-912D-45994E4E499E}" destId="{14C51AAD-5496-7B4A-B2A9-2232D2D89D6F}" srcOrd="0" destOrd="0" parTransId="{8907F316-4B09-1646-A578-9159478FB0EC}" sibTransId="{A8B13C54-5177-7548-AC11-2C8A007C53C4}"/>
    <dgm:cxn modelId="{438D2A4C-A9D7-C743-A8D4-AC7730B59C6C}" type="presOf" srcId="{0250D049-51DD-E948-8B46-4717F1895375}" destId="{329EBE55-BB95-A244-8DE0-79A5907D592B}" srcOrd="1" destOrd="0" presId="urn:microsoft.com/office/officeart/2005/8/layout/cycle8"/>
    <dgm:cxn modelId="{05C9AA4E-03A9-E143-A005-60A0FDEF0EAE}" srcId="{415661DC-9237-0B45-912D-45994E4E499E}" destId="{5A53EB80-DD27-B74C-B97A-2B36EBF8B527}" srcOrd="1" destOrd="0" parTransId="{EAEF380F-0383-EB48-B557-53F2FCAE3E24}" sibTransId="{71520219-0387-194A-9F74-BFCECFFADA96}"/>
    <dgm:cxn modelId="{A2643C51-4A1F-DF49-96F3-08AE053532A8}" type="presOf" srcId="{54EAA570-BE47-C546-A5B7-FA2EC4A1D185}" destId="{A81A4BA7-BE8B-1040-89EA-131D72B8C8FE}" srcOrd="0" destOrd="0" presId="urn:microsoft.com/office/officeart/2005/8/layout/cycle8"/>
    <dgm:cxn modelId="{6FB5BC56-9C2C-B34B-93C1-52BF31DD9CFD}" type="presOf" srcId="{5A53EB80-DD27-B74C-B97A-2B36EBF8B527}" destId="{585C2DF4-B2C2-FF45-B157-E88864610B46}" srcOrd="1" destOrd="0" presId="urn:microsoft.com/office/officeart/2005/8/layout/cycle8"/>
    <dgm:cxn modelId="{37C6907F-5897-6542-82B5-16B627B8B0BB}" srcId="{415661DC-9237-0B45-912D-45994E4E499E}" destId="{0250D049-51DD-E948-8B46-4717F1895375}" srcOrd="3" destOrd="0" parTransId="{5AB21BB6-FB3A-D848-A1D5-4C1C61B221EA}" sibTransId="{C080B88D-7F93-F84E-893E-9EB9F93B7209}"/>
    <dgm:cxn modelId="{1679F483-A0EB-3344-969C-CEC3D0291EB3}" srcId="{415661DC-9237-0B45-912D-45994E4E499E}" destId="{54EAA570-BE47-C546-A5B7-FA2EC4A1D185}" srcOrd="4" destOrd="0" parTransId="{4CF5D095-9F46-F54F-ADA1-895A5DE05DDF}" sibTransId="{C9AA49E5-50A9-2F4F-888E-169DCC2ED32A}"/>
    <dgm:cxn modelId="{3E60AC85-8D3C-0F4C-970F-C9F96CE6CD3B}" srcId="{415661DC-9237-0B45-912D-45994E4E499E}" destId="{7F5AAB76-2070-B247-9788-4131ADF5A6EE}" srcOrd="2" destOrd="0" parTransId="{0CF3BEFB-F200-1E4A-BE39-469C9B7E3607}" sibTransId="{93252507-F580-1843-871C-A23998F3A26E}"/>
    <dgm:cxn modelId="{DB7BE88E-6126-6C42-8F01-01CBE3FD5F69}" type="presOf" srcId="{188A09D9-0BCA-D34F-8F62-AF7683CAC1EA}" destId="{AE87C637-B880-AE43-ABDC-D840676611B4}" srcOrd="1" destOrd="0" presId="urn:microsoft.com/office/officeart/2005/8/layout/cycle8"/>
    <dgm:cxn modelId="{2BD84D9C-B8BC-7F4A-923C-158A652761DC}" type="presOf" srcId="{7F5AAB76-2070-B247-9788-4131ADF5A6EE}" destId="{D75D0249-08FB-454E-B907-80E1B07CD694}" srcOrd="0" destOrd="0" presId="urn:microsoft.com/office/officeart/2005/8/layout/cycle8"/>
    <dgm:cxn modelId="{4F9A4EA3-47DF-1244-B1D2-D672205A92EB}" type="presOf" srcId="{5A53EB80-DD27-B74C-B97A-2B36EBF8B527}" destId="{9A34B45E-4CFC-4442-BD4E-C9A36767D294}" srcOrd="0" destOrd="0" presId="urn:microsoft.com/office/officeart/2005/8/layout/cycle8"/>
    <dgm:cxn modelId="{5E2238AA-E834-B744-8FEF-FFC09EC96B46}" type="presOf" srcId="{14C51AAD-5496-7B4A-B2A9-2232D2D89D6F}" destId="{2FD64A9B-D8FD-0F48-86C0-5E316A0F230A}" srcOrd="1" destOrd="0" presId="urn:microsoft.com/office/officeart/2005/8/layout/cycle8"/>
    <dgm:cxn modelId="{517E53AF-5E9E-4E4A-9BE7-927A27616BFA}" type="presOf" srcId="{7F5AAB76-2070-B247-9788-4131ADF5A6EE}" destId="{4F0CE24F-81CC-B643-99C7-C2706FFA8E95}" srcOrd="1" destOrd="0" presId="urn:microsoft.com/office/officeart/2005/8/layout/cycle8"/>
    <dgm:cxn modelId="{26E954B2-DAB4-414A-9ED2-AEB4A395580D}" type="presOf" srcId="{14C51AAD-5496-7B4A-B2A9-2232D2D89D6F}" destId="{D0E4E75C-6CFD-1E4A-A8B4-4DCCB8C630F2}" srcOrd="0" destOrd="0" presId="urn:microsoft.com/office/officeart/2005/8/layout/cycle8"/>
    <dgm:cxn modelId="{9594F0BF-C83C-1F45-8B7B-D278D0CF09E2}" type="presOf" srcId="{54EAA570-BE47-C546-A5B7-FA2EC4A1D185}" destId="{7878EB37-5B71-1441-A5C7-1FE9F1E6390D}" srcOrd="1" destOrd="0" presId="urn:microsoft.com/office/officeart/2005/8/layout/cycle8"/>
    <dgm:cxn modelId="{EF351CD6-DF1C-9A49-90F1-6FA5E0CED80F}" type="presOf" srcId="{0250D049-51DD-E948-8B46-4717F1895375}" destId="{DD9AA208-6983-704A-AFFF-7E780CBA70E8}" srcOrd="0" destOrd="0" presId="urn:microsoft.com/office/officeart/2005/8/layout/cycle8"/>
    <dgm:cxn modelId="{8B7A42DD-AB80-E641-B5E5-540EC507546C}" type="presOf" srcId="{415661DC-9237-0B45-912D-45994E4E499E}" destId="{17F18C01-3F1E-F34C-BC85-C378E93DC279}" srcOrd="0" destOrd="0" presId="urn:microsoft.com/office/officeart/2005/8/layout/cycle8"/>
    <dgm:cxn modelId="{520D62F0-1FA4-B24C-BA06-3604140424E0}" type="presOf" srcId="{188A09D9-0BCA-D34F-8F62-AF7683CAC1EA}" destId="{BCB94B85-622A-6947-8042-FBBF97343034}" srcOrd="0" destOrd="0" presId="urn:microsoft.com/office/officeart/2005/8/layout/cycle8"/>
    <dgm:cxn modelId="{5FB0B08D-BB4B-0147-9760-F1D36F370C55}" type="presParOf" srcId="{17F18C01-3F1E-F34C-BC85-C378E93DC279}" destId="{D0E4E75C-6CFD-1E4A-A8B4-4DCCB8C630F2}" srcOrd="0" destOrd="0" presId="urn:microsoft.com/office/officeart/2005/8/layout/cycle8"/>
    <dgm:cxn modelId="{DBD4E1E3-17F6-604C-B529-E07EEE22A11A}" type="presParOf" srcId="{17F18C01-3F1E-F34C-BC85-C378E93DC279}" destId="{E4B30F85-F193-4946-9A10-506641083EA0}" srcOrd="1" destOrd="0" presId="urn:microsoft.com/office/officeart/2005/8/layout/cycle8"/>
    <dgm:cxn modelId="{84DAC642-296D-DD4D-AA75-9A2F059D1DFA}" type="presParOf" srcId="{17F18C01-3F1E-F34C-BC85-C378E93DC279}" destId="{08390AC0-84C5-0343-A938-397B9F73E97A}" srcOrd="2" destOrd="0" presId="urn:microsoft.com/office/officeart/2005/8/layout/cycle8"/>
    <dgm:cxn modelId="{183B92DF-F7D1-5E45-982E-347760DDFE21}" type="presParOf" srcId="{17F18C01-3F1E-F34C-BC85-C378E93DC279}" destId="{2FD64A9B-D8FD-0F48-86C0-5E316A0F230A}" srcOrd="3" destOrd="0" presId="urn:microsoft.com/office/officeart/2005/8/layout/cycle8"/>
    <dgm:cxn modelId="{0126C0B9-54F1-0F41-9FBA-41EBA91C0466}" type="presParOf" srcId="{17F18C01-3F1E-F34C-BC85-C378E93DC279}" destId="{9A34B45E-4CFC-4442-BD4E-C9A36767D294}" srcOrd="4" destOrd="0" presId="urn:microsoft.com/office/officeart/2005/8/layout/cycle8"/>
    <dgm:cxn modelId="{CB8C23C5-A93C-8446-87B8-BA2E8C0C9415}" type="presParOf" srcId="{17F18C01-3F1E-F34C-BC85-C378E93DC279}" destId="{303EAFDD-54BB-0C4E-A988-A5045EC0F67E}" srcOrd="5" destOrd="0" presId="urn:microsoft.com/office/officeart/2005/8/layout/cycle8"/>
    <dgm:cxn modelId="{42C1D6B8-695B-494F-B393-2564F92C8F4C}" type="presParOf" srcId="{17F18C01-3F1E-F34C-BC85-C378E93DC279}" destId="{F5FA9244-0ED3-D346-9157-4E909750A2F0}" srcOrd="6" destOrd="0" presId="urn:microsoft.com/office/officeart/2005/8/layout/cycle8"/>
    <dgm:cxn modelId="{32F959BF-DB85-524F-A195-6C177413D7B1}" type="presParOf" srcId="{17F18C01-3F1E-F34C-BC85-C378E93DC279}" destId="{585C2DF4-B2C2-FF45-B157-E88864610B46}" srcOrd="7" destOrd="0" presId="urn:microsoft.com/office/officeart/2005/8/layout/cycle8"/>
    <dgm:cxn modelId="{44F5DBB2-23C1-0F41-86F2-B7D7ACB5DD80}" type="presParOf" srcId="{17F18C01-3F1E-F34C-BC85-C378E93DC279}" destId="{D75D0249-08FB-454E-B907-80E1B07CD694}" srcOrd="8" destOrd="0" presId="urn:microsoft.com/office/officeart/2005/8/layout/cycle8"/>
    <dgm:cxn modelId="{86C1C172-075F-9241-B2F2-30B6C98A398F}" type="presParOf" srcId="{17F18C01-3F1E-F34C-BC85-C378E93DC279}" destId="{EAC4F1A0-2F68-C345-BC23-5906EBEAA994}" srcOrd="9" destOrd="0" presId="urn:microsoft.com/office/officeart/2005/8/layout/cycle8"/>
    <dgm:cxn modelId="{04FA9384-9701-FA45-AB9C-B2950C73914C}" type="presParOf" srcId="{17F18C01-3F1E-F34C-BC85-C378E93DC279}" destId="{46DEF935-3146-CE4F-BA41-D4756DA9D397}" srcOrd="10" destOrd="0" presId="urn:microsoft.com/office/officeart/2005/8/layout/cycle8"/>
    <dgm:cxn modelId="{FE14C8B3-0C8A-9449-8280-096EC74F4112}" type="presParOf" srcId="{17F18C01-3F1E-F34C-BC85-C378E93DC279}" destId="{4F0CE24F-81CC-B643-99C7-C2706FFA8E95}" srcOrd="11" destOrd="0" presId="urn:microsoft.com/office/officeart/2005/8/layout/cycle8"/>
    <dgm:cxn modelId="{3A01F817-2408-F941-B147-83BD934C2D26}" type="presParOf" srcId="{17F18C01-3F1E-F34C-BC85-C378E93DC279}" destId="{DD9AA208-6983-704A-AFFF-7E780CBA70E8}" srcOrd="12" destOrd="0" presId="urn:microsoft.com/office/officeart/2005/8/layout/cycle8"/>
    <dgm:cxn modelId="{1C17FCCB-6EBC-514F-A0FF-C189D4227899}" type="presParOf" srcId="{17F18C01-3F1E-F34C-BC85-C378E93DC279}" destId="{FB52A8E3-16D9-BB4B-91C5-68B5509EEE67}" srcOrd="13" destOrd="0" presId="urn:microsoft.com/office/officeart/2005/8/layout/cycle8"/>
    <dgm:cxn modelId="{CB196EA4-D6DC-C04D-9980-C56F64A087F0}" type="presParOf" srcId="{17F18C01-3F1E-F34C-BC85-C378E93DC279}" destId="{9F71338E-58D9-D44D-8798-CD553837D78F}" srcOrd="14" destOrd="0" presId="urn:microsoft.com/office/officeart/2005/8/layout/cycle8"/>
    <dgm:cxn modelId="{A27FB183-E94E-5346-952D-BE26876986B9}" type="presParOf" srcId="{17F18C01-3F1E-F34C-BC85-C378E93DC279}" destId="{329EBE55-BB95-A244-8DE0-79A5907D592B}" srcOrd="15" destOrd="0" presId="urn:microsoft.com/office/officeart/2005/8/layout/cycle8"/>
    <dgm:cxn modelId="{D498DDD8-0720-6D49-94FF-4B6630107F9E}" type="presParOf" srcId="{17F18C01-3F1E-F34C-BC85-C378E93DC279}" destId="{A81A4BA7-BE8B-1040-89EA-131D72B8C8FE}" srcOrd="16" destOrd="0" presId="urn:microsoft.com/office/officeart/2005/8/layout/cycle8"/>
    <dgm:cxn modelId="{BB07404C-F7A6-6D41-AFAF-3B3B44FD5916}" type="presParOf" srcId="{17F18C01-3F1E-F34C-BC85-C378E93DC279}" destId="{6537531B-8BBF-8348-920B-C617AD1D42F3}" srcOrd="17" destOrd="0" presId="urn:microsoft.com/office/officeart/2005/8/layout/cycle8"/>
    <dgm:cxn modelId="{5054A367-7AE6-B34E-824C-1489C5E76AA1}" type="presParOf" srcId="{17F18C01-3F1E-F34C-BC85-C378E93DC279}" destId="{203D627E-3788-3D4E-B7C7-9078C6440322}" srcOrd="18" destOrd="0" presId="urn:microsoft.com/office/officeart/2005/8/layout/cycle8"/>
    <dgm:cxn modelId="{D8257AF9-F9DA-374B-829F-B056E4C65941}" type="presParOf" srcId="{17F18C01-3F1E-F34C-BC85-C378E93DC279}" destId="{7878EB37-5B71-1441-A5C7-1FE9F1E6390D}" srcOrd="19" destOrd="0" presId="urn:microsoft.com/office/officeart/2005/8/layout/cycle8"/>
    <dgm:cxn modelId="{EF949A3B-8024-ED4B-83EF-B6816A9DB218}" type="presParOf" srcId="{17F18C01-3F1E-F34C-BC85-C378E93DC279}" destId="{BCB94B85-622A-6947-8042-FBBF97343034}" srcOrd="20" destOrd="0" presId="urn:microsoft.com/office/officeart/2005/8/layout/cycle8"/>
    <dgm:cxn modelId="{CDFA04EE-0F61-B841-A31B-9854D08B7198}" type="presParOf" srcId="{17F18C01-3F1E-F34C-BC85-C378E93DC279}" destId="{DEAD42A4-0604-9D4E-8D76-23D7EF01BA71}" srcOrd="21" destOrd="0" presId="urn:microsoft.com/office/officeart/2005/8/layout/cycle8"/>
    <dgm:cxn modelId="{068340F9-E68E-8245-89EF-2BE70B57AB80}" type="presParOf" srcId="{17F18C01-3F1E-F34C-BC85-C378E93DC279}" destId="{F75B67D8-A7EE-C341-9EEE-7A2215947F30}" srcOrd="22" destOrd="0" presId="urn:microsoft.com/office/officeart/2005/8/layout/cycle8"/>
    <dgm:cxn modelId="{2F6C4248-729E-7A42-BA2C-109957417EC7}" type="presParOf" srcId="{17F18C01-3F1E-F34C-BC85-C378E93DC279}" destId="{AE87C637-B880-AE43-ABDC-D840676611B4}" srcOrd="23" destOrd="0" presId="urn:microsoft.com/office/officeart/2005/8/layout/cycle8"/>
    <dgm:cxn modelId="{2D047DB0-C6C6-564D-B6FE-D5BC590CEB55}" type="presParOf" srcId="{17F18C01-3F1E-F34C-BC85-C378E93DC279}" destId="{B1A8B956-2ABF-1247-B8D3-48122E521C54}" srcOrd="24" destOrd="0" presId="urn:microsoft.com/office/officeart/2005/8/layout/cycle8"/>
    <dgm:cxn modelId="{A8E295BC-D742-7C46-B775-AF4966C32DCA}" type="presParOf" srcId="{17F18C01-3F1E-F34C-BC85-C378E93DC279}" destId="{1A3A8F0D-FC46-8042-8BB3-6234E2CBBDA9}" srcOrd="25" destOrd="0" presId="urn:microsoft.com/office/officeart/2005/8/layout/cycle8"/>
    <dgm:cxn modelId="{74DAD6CB-D4B6-DB4A-B9AE-A0E1A8CCEAD1}" type="presParOf" srcId="{17F18C01-3F1E-F34C-BC85-C378E93DC279}" destId="{E29F5A81-AF55-1842-9E6B-DABF40DB3B15}" srcOrd="26" destOrd="0" presId="urn:microsoft.com/office/officeart/2005/8/layout/cycle8"/>
    <dgm:cxn modelId="{32270A71-7939-6044-B60B-A1FEDA95B7E1}" type="presParOf" srcId="{17F18C01-3F1E-F34C-BC85-C378E93DC279}" destId="{AED2DAEF-05BC-CD41-A08B-6FA1CB37D350}" srcOrd="27" destOrd="0" presId="urn:microsoft.com/office/officeart/2005/8/layout/cycle8"/>
    <dgm:cxn modelId="{0D5368D8-F1CD-2F48-8FDC-AEFF994971E7}" type="presParOf" srcId="{17F18C01-3F1E-F34C-BC85-C378E93DC279}" destId="{1E1AFE9A-AE0D-3949-A2E5-97910D0C0F42}" srcOrd="28" destOrd="0" presId="urn:microsoft.com/office/officeart/2005/8/layout/cycle8"/>
    <dgm:cxn modelId="{5E1085CA-ABD6-D648-A4B5-8D35D81FFB00}" type="presParOf" srcId="{17F18C01-3F1E-F34C-BC85-C378E93DC279}" destId="{F766A0C3-C21F-C14C-AEEE-3412003CDEEB}"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4E75C-6CFD-1E4A-A8B4-4DCCB8C630F2}">
      <dsp:nvSpPr>
        <dsp:cNvPr id="0" name=""/>
        <dsp:cNvSpPr/>
      </dsp:nvSpPr>
      <dsp:spPr>
        <a:xfrm>
          <a:off x="1842346" y="321750"/>
          <a:ext cx="4551680" cy="4551680"/>
        </a:xfrm>
        <a:prstGeom prst="pie">
          <a:avLst>
            <a:gd name="adj1" fmla="val 16200000"/>
            <a:gd name="adj2" fmla="val 19800000"/>
          </a:avLst>
        </a:prstGeom>
        <a:solidFill>
          <a:srgbClr val="003399">
            <a:alpha val="2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2060"/>
              </a:solidFill>
              <a:latin typeface="Arial" panose="020B0604020202020204" pitchFamily="34" charset="0"/>
              <a:cs typeface="Arial" panose="020B0604020202020204" pitchFamily="34" charset="0"/>
            </a:rPr>
            <a:t>Capability areas  </a:t>
          </a:r>
        </a:p>
      </dsp:txBody>
      <dsp:txXfrm>
        <a:off x="4226560" y="903173"/>
        <a:ext cx="1192106" cy="921173"/>
      </dsp:txXfrm>
    </dsp:sp>
    <dsp:sp modelId="{9A34B45E-4CFC-4442-BD4E-C9A36767D294}">
      <dsp:nvSpPr>
        <dsp:cNvPr id="0" name=""/>
        <dsp:cNvSpPr/>
      </dsp:nvSpPr>
      <dsp:spPr>
        <a:xfrm>
          <a:off x="1896533" y="415493"/>
          <a:ext cx="4551680" cy="4551680"/>
        </a:xfrm>
        <a:prstGeom prst="pie">
          <a:avLst>
            <a:gd name="adj1" fmla="val 19800000"/>
            <a:gd name="adj2" fmla="val 1800000"/>
          </a:avLst>
        </a:prstGeom>
        <a:solidFill>
          <a:srgbClr val="003399">
            <a:alpha val="2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2060"/>
              </a:solidFill>
              <a:latin typeface="Arial" panose="020B0604020202020204" pitchFamily="34" charset="0"/>
              <a:cs typeface="Arial" panose="020B0604020202020204" pitchFamily="34" charset="0"/>
            </a:rPr>
            <a:t>Experiential learning</a:t>
          </a:r>
        </a:p>
      </dsp:txBody>
      <dsp:txXfrm>
        <a:off x="4985173" y="2257840"/>
        <a:ext cx="1246293" cy="894080"/>
      </dsp:txXfrm>
    </dsp:sp>
    <dsp:sp modelId="{D75D0249-08FB-454E-B907-80E1B07CD694}">
      <dsp:nvSpPr>
        <dsp:cNvPr id="0" name=""/>
        <dsp:cNvSpPr/>
      </dsp:nvSpPr>
      <dsp:spPr>
        <a:xfrm>
          <a:off x="1842346" y="509236"/>
          <a:ext cx="4551680" cy="4551680"/>
        </a:xfrm>
        <a:prstGeom prst="pie">
          <a:avLst>
            <a:gd name="adj1" fmla="val 1800000"/>
            <a:gd name="adj2" fmla="val 5400000"/>
          </a:avLst>
        </a:prstGeom>
        <a:solidFill>
          <a:srgbClr val="003399">
            <a:alpha val="2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2060"/>
              </a:solidFill>
              <a:latin typeface="Arial" panose="020B0604020202020204" pitchFamily="34" charset="0"/>
              <a:cs typeface="Arial" panose="020B0604020202020204" pitchFamily="34" charset="0"/>
            </a:rPr>
            <a:t>Addressing bias</a:t>
          </a:r>
        </a:p>
      </dsp:txBody>
      <dsp:txXfrm>
        <a:off x="4226560" y="3585413"/>
        <a:ext cx="1192106" cy="921173"/>
      </dsp:txXfrm>
    </dsp:sp>
    <dsp:sp modelId="{DD9AA208-6983-704A-AFFF-7E780CBA70E8}">
      <dsp:nvSpPr>
        <dsp:cNvPr id="0" name=""/>
        <dsp:cNvSpPr/>
      </dsp:nvSpPr>
      <dsp:spPr>
        <a:xfrm>
          <a:off x="1733973" y="509236"/>
          <a:ext cx="4551680" cy="4551680"/>
        </a:xfrm>
        <a:prstGeom prst="pie">
          <a:avLst>
            <a:gd name="adj1" fmla="val 5400000"/>
            <a:gd name="adj2" fmla="val 9000000"/>
          </a:avLst>
        </a:prstGeom>
        <a:solidFill>
          <a:srgbClr val="003399">
            <a:alpha val="2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002060"/>
              </a:solidFill>
              <a:latin typeface="Arial" panose="020B0604020202020204" pitchFamily="34" charset="0"/>
              <a:cs typeface="Arial" panose="020B0604020202020204" pitchFamily="34" charset="0"/>
            </a:rPr>
            <a:t>Fit for purpose</a:t>
          </a:r>
        </a:p>
      </dsp:txBody>
      <dsp:txXfrm>
        <a:off x="2709333" y="3585413"/>
        <a:ext cx="1192106" cy="921173"/>
      </dsp:txXfrm>
    </dsp:sp>
    <dsp:sp modelId="{A81A4BA7-BE8B-1040-89EA-131D72B8C8FE}">
      <dsp:nvSpPr>
        <dsp:cNvPr id="0" name=""/>
        <dsp:cNvSpPr/>
      </dsp:nvSpPr>
      <dsp:spPr>
        <a:xfrm>
          <a:off x="1679786" y="415493"/>
          <a:ext cx="4551680" cy="4551680"/>
        </a:xfrm>
        <a:prstGeom prst="pie">
          <a:avLst>
            <a:gd name="adj1" fmla="val 9000000"/>
            <a:gd name="adj2" fmla="val 12600000"/>
          </a:avLst>
        </a:prstGeom>
        <a:solidFill>
          <a:srgbClr val="003399">
            <a:alpha val="2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002060"/>
              </a:solidFill>
              <a:latin typeface="Arial" panose="020B0604020202020204" pitchFamily="34" charset="0"/>
              <a:cs typeface="Arial" panose="020B0604020202020204" pitchFamily="34" charset="0"/>
            </a:rPr>
            <a:t>Quantum</a:t>
          </a:r>
        </a:p>
      </dsp:txBody>
      <dsp:txXfrm>
        <a:off x="1896533" y="2257840"/>
        <a:ext cx="1246293" cy="894080"/>
      </dsp:txXfrm>
    </dsp:sp>
    <dsp:sp modelId="{BCB94B85-622A-6947-8042-FBBF97343034}">
      <dsp:nvSpPr>
        <dsp:cNvPr id="0" name=""/>
        <dsp:cNvSpPr/>
      </dsp:nvSpPr>
      <dsp:spPr>
        <a:xfrm>
          <a:off x="1733973" y="321750"/>
          <a:ext cx="4551680" cy="4551680"/>
        </a:xfrm>
        <a:prstGeom prst="pie">
          <a:avLst>
            <a:gd name="adj1" fmla="val 12600000"/>
            <a:gd name="adj2" fmla="val 16200000"/>
          </a:avLst>
        </a:prstGeom>
        <a:solidFill>
          <a:srgbClr val="003399">
            <a:alpha val="2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2060"/>
              </a:solidFill>
              <a:latin typeface="Arial" panose="020B0604020202020204" pitchFamily="34" charset="0"/>
              <a:cs typeface="Arial" panose="020B0604020202020204" pitchFamily="34" charset="0"/>
            </a:rPr>
            <a:t>Nothing about us without us</a:t>
          </a:r>
        </a:p>
      </dsp:txBody>
      <dsp:txXfrm>
        <a:off x="2709333" y="903173"/>
        <a:ext cx="1192106" cy="921173"/>
      </dsp:txXfrm>
    </dsp:sp>
    <dsp:sp modelId="{B1A8B956-2ABF-1247-B8D3-48122E521C54}">
      <dsp:nvSpPr>
        <dsp:cNvPr id="0" name=""/>
        <dsp:cNvSpPr/>
      </dsp:nvSpPr>
      <dsp:spPr>
        <a:xfrm>
          <a:off x="1560409" y="39979"/>
          <a:ext cx="5115221" cy="5115221"/>
        </a:xfrm>
        <a:prstGeom prst="circularArrow">
          <a:avLst>
            <a:gd name="adj1" fmla="val 5085"/>
            <a:gd name="adj2" fmla="val 327528"/>
            <a:gd name="adj3" fmla="val 19472472"/>
            <a:gd name="adj4" fmla="val 16200251"/>
            <a:gd name="adj5" fmla="val 5932"/>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1A3A8F0D-FC46-8042-8BB3-6234E2CBBDA9}">
      <dsp:nvSpPr>
        <dsp:cNvPr id="0" name=""/>
        <dsp:cNvSpPr/>
      </dsp:nvSpPr>
      <dsp:spPr>
        <a:xfrm>
          <a:off x="1614596" y="133722"/>
          <a:ext cx="5115221" cy="5115221"/>
        </a:xfrm>
        <a:prstGeom prst="circularArrow">
          <a:avLst>
            <a:gd name="adj1" fmla="val 5085"/>
            <a:gd name="adj2" fmla="val 327528"/>
            <a:gd name="adj3" fmla="val 1472472"/>
            <a:gd name="adj4" fmla="val 19800000"/>
            <a:gd name="adj5" fmla="val 5932"/>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E29F5A81-AF55-1842-9E6B-DABF40DB3B15}">
      <dsp:nvSpPr>
        <dsp:cNvPr id="0" name=""/>
        <dsp:cNvSpPr/>
      </dsp:nvSpPr>
      <dsp:spPr>
        <a:xfrm>
          <a:off x="1560409" y="227465"/>
          <a:ext cx="5115221" cy="5115221"/>
        </a:xfrm>
        <a:prstGeom prst="circularArrow">
          <a:avLst>
            <a:gd name="adj1" fmla="val 5085"/>
            <a:gd name="adj2" fmla="val 327528"/>
            <a:gd name="adj3" fmla="val 5072221"/>
            <a:gd name="adj4" fmla="val 1800000"/>
            <a:gd name="adj5" fmla="val 5932"/>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AED2DAEF-05BC-CD41-A08B-6FA1CB37D350}">
      <dsp:nvSpPr>
        <dsp:cNvPr id="0" name=""/>
        <dsp:cNvSpPr/>
      </dsp:nvSpPr>
      <dsp:spPr>
        <a:xfrm>
          <a:off x="1452368" y="227465"/>
          <a:ext cx="5115221" cy="5115221"/>
        </a:xfrm>
        <a:prstGeom prst="circularArrow">
          <a:avLst>
            <a:gd name="adj1" fmla="val 5085"/>
            <a:gd name="adj2" fmla="val 327528"/>
            <a:gd name="adj3" fmla="val 8672472"/>
            <a:gd name="adj4" fmla="val 5400251"/>
            <a:gd name="adj5" fmla="val 5932"/>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1E1AFE9A-AE0D-3949-A2E5-97910D0C0F42}">
      <dsp:nvSpPr>
        <dsp:cNvPr id="0" name=""/>
        <dsp:cNvSpPr/>
      </dsp:nvSpPr>
      <dsp:spPr>
        <a:xfrm>
          <a:off x="1398182" y="133722"/>
          <a:ext cx="5115221" cy="5115221"/>
        </a:xfrm>
        <a:prstGeom prst="circularArrow">
          <a:avLst>
            <a:gd name="adj1" fmla="val 5085"/>
            <a:gd name="adj2" fmla="val 327528"/>
            <a:gd name="adj3" fmla="val 12272472"/>
            <a:gd name="adj4" fmla="val 9000000"/>
            <a:gd name="adj5" fmla="val 5932"/>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F766A0C3-C21F-C14C-AEEE-3412003CDEEB}">
      <dsp:nvSpPr>
        <dsp:cNvPr id="0" name=""/>
        <dsp:cNvSpPr/>
      </dsp:nvSpPr>
      <dsp:spPr>
        <a:xfrm>
          <a:off x="1452368" y="39979"/>
          <a:ext cx="5115221" cy="5115221"/>
        </a:xfrm>
        <a:prstGeom prst="circularArrow">
          <a:avLst>
            <a:gd name="adj1" fmla="val 5085"/>
            <a:gd name="adj2" fmla="val 327528"/>
            <a:gd name="adj3" fmla="val 15872221"/>
            <a:gd name="adj4" fmla="val 12600000"/>
            <a:gd name="adj5" fmla="val 5932"/>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DDBC64F-6408-384A-B556-AD0C55F2DECB}" type="datetimeFigureOut">
              <a:rPr lang="en-AU" smtClean="0"/>
              <a:t>9/12/2022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9C8D0-72F4-0742-936B-3BE2EA3C0F99}" type="slidenum">
              <a:rPr lang="en-AU" smtClean="0"/>
              <a:t>‹#›</a:t>
            </a:fld>
            <a:endParaRPr lang="en-AU"/>
          </a:p>
        </p:txBody>
      </p:sp>
    </p:spTree>
    <p:extLst>
      <p:ext uri="{BB962C8B-B14F-4D97-AF65-F5344CB8AC3E}">
        <p14:creationId xmlns:p14="http://schemas.microsoft.com/office/powerpoint/2010/main" val="89408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Iva and Karen</a:t>
            </a:r>
          </a:p>
        </p:txBody>
      </p:sp>
      <p:sp>
        <p:nvSpPr>
          <p:cNvPr id="4" name="Slide Number Placeholder 3"/>
          <p:cNvSpPr>
            <a:spLocks noGrp="1"/>
          </p:cNvSpPr>
          <p:nvPr>
            <p:ph type="sldNum" sz="quarter" idx="5"/>
          </p:nvPr>
        </p:nvSpPr>
        <p:spPr/>
        <p:txBody>
          <a:bodyPr/>
          <a:lstStyle/>
          <a:p>
            <a:fld id="{9FD9C8D0-72F4-0742-936B-3BE2EA3C0F99}" type="slidenum">
              <a:rPr lang="en-AU" smtClean="0"/>
              <a:t>1</a:t>
            </a:fld>
            <a:endParaRPr lang="en-AU"/>
          </a:p>
        </p:txBody>
      </p:sp>
    </p:spTree>
    <p:extLst>
      <p:ext uri="{BB962C8B-B14F-4D97-AF65-F5344CB8AC3E}">
        <p14:creationId xmlns:p14="http://schemas.microsoft.com/office/powerpoint/2010/main" val="201684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200" dirty="0">
                <a:latin typeface="Arial" panose="020B0604020202020204" pitchFamily="34" charset="0"/>
                <a:cs typeface="Arial" panose="020B0604020202020204" pitchFamily="34" charset="0"/>
              </a:rPr>
              <a:t>Iva</a:t>
            </a:r>
          </a:p>
          <a:p>
            <a:endParaRPr lang="en-AU" dirty="0"/>
          </a:p>
        </p:txBody>
      </p:sp>
      <p:sp>
        <p:nvSpPr>
          <p:cNvPr id="4" name="Slide Number Placeholder 3"/>
          <p:cNvSpPr>
            <a:spLocks noGrp="1"/>
          </p:cNvSpPr>
          <p:nvPr>
            <p:ph type="sldNum" sz="quarter" idx="5"/>
          </p:nvPr>
        </p:nvSpPr>
        <p:spPr/>
        <p:txBody>
          <a:bodyPr/>
          <a:lstStyle/>
          <a:p>
            <a:fld id="{9FD9C8D0-72F4-0742-936B-3BE2EA3C0F99}" type="slidenum">
              <a:rPr lang="en-AU" smtClean="0"/>
              <a:t>2</a:t>
            </a:fld>
            <a:endParaRPr lang="en-AU"/>
          </a:p>
        </p:txBody>
      </p:sp>
    </p:spTree>
    <p:extLst>
      <p:ext uri="{BB962C8B-B14F-4D97-AF65-F5344CB8AC3E}">
        <p14:creationId xmlns:p14="http://schemas.microsoft.com/office/powerpoint/2010/main" val="99663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Karen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In contrast to ”disability confidence”, “disability awareness”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Ryan’s point: </a:t>
            </a:r>
            <a:r>
              <a:rPr lang="en-AU" sz="1200" b="0" i="0" dirty="0">
                <a:solidFill>
                  <a:srgbClr val="242424"/>
                </a:solidFill>
                <a:effectLst/>
                <a:latin typeface="inherit"/>
              </a:rPr>
              <a:t>It would be important to note that this discussion comes as part of wider reviews and improvements in disability services and responses, </a:t>
            </a:r>
            <a:r>
              <a:rPr lang="en-AU" sz="1200" b="0" i="0" dirty="0" err="1">
                <a:solidFill>
                  <a:srgbClr val="242424"/>
                </a:solidFill>
                <a:effectLst/>
                <a:latin typeface="inherit"/>
              </a:rPr>
              <a:t>e.g</a:t>
            </a:r>
            <a:r>
              <a:rPr lang="en-AU" sz="1200" b="0" i="0" dirty="0">
                <a:solidFill>
                  <a:srgbClr val="242424"/>
                </a:solidFill>
                <a:effectLst/>
                <a:latin typeface="inherit"/>
              </a:rPr>
              <a:t> NDIS, DRC, Disability Service Act refresh etc</a:t>
            </a:r>
          </a:p>
          <a:p>
            <a:endParaRPr lang="en-AU" dirty="0"/>
          </a:p>
        </p:txBody>
      </p:sp>
      <p:sp>
        <p:nvSpPr>
          <p:cNvPr id="4" name="Slide Number Placeholder 3"/>
          <p:cNvSpPr>
            <a:spLocks noGrp="1"/>
          </p:cNvSpPr>
          <p:nvPr>
            <p:ph type="sldNum" sz="quarter" idx="5"/>
          </p:nvPr>
        </p:nvSpPr>
        <p:spPr/>
        <p:txBody>
          <a:bodyPr/>
          <a:lstStyle/>
          <a:p>
            <a:fld id="{9FD9C8D0-72F4-0742-936B-3BE2EA3C0F99}" type="slidenum">
              <a:rPr lang="en-AU" smtClean="0"/>
              <a:t>3</a:t>
            </a:fld>
            <a:endParaRPr lang="en-AU"/>
          </a:p>
        </p:txBody>
      </p:sp>
    </p:spTree>
    <p:extLst>
      <p:ext uri="{BB962C8B-B14F-4D97-AF65-F5344CB8AC3E}">
        <p14:creationId xmlns:p14="http://schemas.microsoft.com/office/powerpoint/2010/main" val="342399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200" dirty="0">
                <a:latin typeface="Arial" panose="020B0604020202020204" pitchFamily="34" charset="0"/>
                <a:cs typeface="Arial" panose="020B0604020202020204" pitchFamily="34" charset="0"/>
              </a:rPr>
              <a:t>Karen</a:t>
            </a:r>
          </a:p>
          <a:p>
            <a:pPr>
              <a:lnSpc>
                <a:spcPct val="100000"/>
              </a:lnSpc>
            </a:pPr>
            <a:r>
              <a:rPr lang="en-AU" sz="1200" dirty="0">
                <a:latin typeface="Arial" panose="020B0604020202020204" pitchFamily="34" charset="0"/>
                <a:cs typeface="Arial" panose="020B0604020202020204" pitchFamily="34" charset="0"/>
              </a:rPr>
              <a:t>Our report adopts a human rights perspective to defining disability, and is informed by the United nations Convention on the Rights of Persons with Disabilities. </a:t>
            </a:r>
          </a:p>
          <a:p>
            <a:endParaRPr lang="en-AU" dirty="0"/>
          </a:p>
        </p:txBody>
      </p:sp>
      <p:sp>
        <p:nvSpPr>
          <p:cNvPr id="4" name="Slide Number Placeholder 3"/>
          <p:cNvSpPr>
            <a:spLocks noGrp="1"/>
          </p:cNvSpPr>
          <p:nvPr>
            <p:ph type="sldNum" sz="quarter" idx="5"/>
          </p:nvPr>
        </p:nvSpPr>
        <p:spPr/>
        <p:txBody>
          <a:bodyPr/>
          <a:lstStyle/>
          <a:p>
            <a:fld id="{9FD9C8D0-72F4-0742-936B-3BE2EA3C0F99}" type="slidenum">
              <a:rPr lang="en-AU" smtClean="0"/>
              <a:t>4</a:t>
            </a:fld>
            <a:endParaRPr lang="en-AU"/>
          </a:p>
        </p:txBody>
      </p:sp>
    </p:spTree>
    <p:extLst>
      <p:ext uri="{BB962C8B-B14F-4D97-AF65-F5344CB8AC3E}">
        <p14:creationId xmlns:p14="http://schemas.microsoft.com/office/powerpoint/2010/main" val="321796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Iva</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Ryan’s point: </a:t>
            </a:r>
            <a:r>
              <a:rPr lang="en-AU" sz="1200" b="0" i="0" dirty="0">
                <a:solidFill>
                  <a:srgbClr val="242424"/>
                </a:solidFill>
                <a:effectLst/>
                <a:latin typeface="inherit"/>
              </a:rPr>
              <a:t>Outline at a high level what we know from the community attitudes study about experiences with services + Layering in the story about what has happened before and worked and not work, and how do we improve training and not make it an extra burden or straw that breaks the back for some professions, such as teachers.</a:t>
            </a:r>
            <a:endParaRPr lang="en-AU" dirty="0"/>
          </a:p>
          <a:p>
            <a:endParaRPr lang="en-US" dirty="0"/>
          </a:p>
        </p:txBody>
      </p:sp>
      <p:sp>
        <p:nvSpPr>
          <p:cNvPr id="4" name="Slide Number Placeholder 3"/>
          <p:cNvSpPr>
            <a:spLocks noGrp="1"/>
          </p:cNvSpPr>
          <p:nvPr>
            <p:ph type="sldNum" sz="quarter" idx="5"/>
          </p:nvPr>
        </p:nvSpPr>
        <p:spPr/>
        <p:txBody>
          <a:bodyPr/>
          <a:lstStyle/>
          <a:p>
            <a:fld id="{9FD9C8D0-72F4-0742-936B-3BE2EA3C0F99}" type="slidenum">
              <a:rPr lang="en-AU" smtClean="0"/>
              <a:t>5</a:t>
            </a:fld>
            <a:endParaRPr lang="en-AU"/>
          </a:p>
        </p:txBody>
      </p:sp>
    </p:spTree>
    <p:extLst>
      <p:ext uri="{BB962C8B-B14F-4D97-AF65-F5344CB8AC3E}">
        <p14:creationId xmlns:p14="http://schemas.microsoft.com/office/powerpoint/2010/main" val="102382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Iva</a:t>
            </a:r>
          </a:p>
        </p:txBody>
      </p:sp>
      <p:sp>
        <p:nvSpPr>
          <p:cNvPr id="4" name="Slide Number Placeholder 3"/>
          <p:cNvSpPr>
            <a:spLocks noGrp="1"/>
          </p:cNvSpPr>
          <p:nvPr>
            <p:ph type="sldNum" sz="quarter" idx="5"/>
          </p:nvPr>
        </p:nvSpPr>
        <p:spPr/>
        <p:txBody>
          <a:bodyPr/>
          <a:lstStyle/>
          <a:p>
            <a:fld id="{9FD9C8D0-72F4-0742-936B-3BE2EA3C0F99}" type="slidenum">
              <a:rPr lang="en-AU" smtClean="0"/>
              <a:t>6</a:t>
            </a:fld>
            <a:endParaRPr lang="en-AU"/>
          </a:p>
        </p:txBody>
      </p:sp>
    </p:spTree>
    <p:extLst>
      <p:ext uri="{BB962C8B-B14F-4D97-AF65-F5344CB8AC3E}">
        <p14:creationId xmlns:p14="http://schemas.microsoft.com/office/powerpoint/2010/main" val="286931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9FD9C8D0-72F4-0742-936B-3BE2EA3C0F99}" type="slidenum">
              <a:rPr lang="en-AU" smtClean="0"/>
              <a:t>7</a:t>
            </a:fld>
            <a:endParaRPr lang="en-AU"/>
          </a:p>
        </p:txBody>
      </p:sp>
    </p:spTree>
    <p:extLst>
      <p:ext uri="{BB962C8B-B14F-4D97-AF65-F5344CB8AC3E}">
        <p14:creationId xmlns:p14="http://schemas.microsoft.com/office/powerpoint/2010/main" val="283096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Iva</a:t>
            </a:r>
          </a:p>
        </p:txBody>
      </p:sp>
      <p:sp>
        <p:nvSpPr>
          <p:cNvPr id="4" name="Slide Number Placeholder 3"/>
          <p:cNvSpPr>
            <a:spLocks noGrp="1"/>
          </p:cNvSpPr>
          <p:nvPr>
            <p:ph type="sldNum" sz="quarter" idx="5"/>
          </p:nvPr>
        </p:nvSpPr>
        <p:spPr/>
        <p:txBody>
          <a:bodyPr/>
          <a:lstStyle/>
          <a:p>
            <a:fld id="{9FD9C8D0-72F4-0742-936B-3BE2EA3C0F99}" type="slidenum">
              <a:rPr lang="en-AU" smtClean="0"/>
              <a:t>8</a:t>
            </a:fld>
            <a:endParaRPr lang="en-AU"/>
          </a:p>
        </p:txBody>
      </p:sp>
    </p:spTree>
    <p:extLst>
      <p:ext uri="{BB962C8B-B14F-4D97-AF65-F5344CB8AC3E}">
        <p14:creationId xmlns:p14="http://schemas.microsoft.com/office/powerpoint/2010/main" val="178945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latin typeface="Avenir Next" panose="020B0503020202020204" pitchFamily="34" charset="0"/>
              </a:rPr>
              <a:t>Iva and Karen</a:t>
            </a:r>
          </a:p>
          <a:p>
            <a:pPr marL="0" indent="0">
              <a:buNone/>
            </a:pPr>
            <a:endParaRPr lang="en-AU" dirty="0">
              <a:latin typeface="Avenir Next" panose="020B0503020202020204" pitchFamily="34" charset="0"/>
            </a:endParaRPr>
          </a:p>
          <a:p>
            <a:pPr marL="0" indent="0">
              <a:buNone/>
            </a:pPr>
            <a:r>
              <a:rPr lang="en-AU" dirty="0">
                <a:latin typeface="Avenir Next" panose="020B0503020202020204" pitchFamily="34" charset="0"/>
              </a:rPr>
              <a:t>Five key areas for action to drive improvements in training:  </a:t>
            </a:r>
          </a:p>
          <a:p>
            <a:pPr marL="514350" indent="-514350">
              <a:buFont typeface="+mj-lt"/>
              <a:buAutoNum type="arabicPeriod"/>
            </a:pPr>
            <a:r>
              <a:rPr lang="en-AU" dirty="0">
                <a:latin typeface="Avenir Next" panose="020B0503020202020204" pitchFamily="34" charset="0"/>
              </a:rPr>
              <a:t>Active participation:  People with disability play a clear, visible and valued role in the leadership of the training </a:t>
            </a:r>
          </a:p>
          <a:p>
            <a:pPr marL="514350" indent="-514350">
              <a:buFont typeface="+mj-lt"/>
              <a:buAutoNum type="arabicPeriod"/>
            </a:pPr>
            <a:r>
              <a:rPr lang="en-AU" dirty="0">
                <a:latin typeface="Avenir Next" panose="020B0503020202020204" pitchFamily="34" charset="0"/>
              </a:rPr>
              <a:t>Sector planning and actions: The training of occupations is tailored, timely and focused on the needs of workers and the community they serve, especially people with disability  </a:t>
            </a:r>
          </a:p>
          <a:p>
            <a:pPr marL="514350" indent="-514350">
              <a:buFont typeface="+mj-lt"/>
              <a:buAutoNum type="arabicPeriod"/>
            </a:pPr>
            <a:r>
              <a:rPr lang="en-AU" dirty="0">
                <a:latin typeface="Avenir Next" panose="020B0503020202020204" pitchFamily="34" charset="0"/>
              </a:rPr>
              <a:t>Training packages: People with disability have confidence in skills and capabilities of all professionals to support them  </a:t>
            </a:r>
          </a:p>
          <a:p>
            <a:pPr marL="514350" indent="-514350">
              <a:buFont typeface="+mj-lt"/>
              <a:buAutoNum type="arabicPeriod"/>
            </a:pPr>
            <a:r>
              <a:rPr lang="en-AU" dirty="0">
                <a:latin typeface="Avenir Next" panose="020B0503020202020204" pitchFamily="34" charset="0"/>
              </a:rPr>
              <a:t>Knowledge collection: Australia has the knowledge to better include people with disability, monitor developments and progress to address disability responsiveness </a:t>
            </a:r>
          </a:p>
          <a:p>
            <a:pPr marL="514350" indent="-514350">
              <a:buFont typeface="+mj-lt"/>
              <a:buAutoNum type="arabicPeriod"/>
            </a:pPr>
            <a:r>
              <a:rPr lang="en-AU" dirty="0">
                <a:latin typeface="Avenir Next" panose="020B0503020202020204" pitchFamily="34" charset="0"/>
              </a:rPr>
              <a:t>Government leadership: Australian governments share a collaborative approach to progressing an inclusive society  </a:t>
            </a:r>
          </a:p>
          <a:p>
            <a:endParaRPr lang="en-AU" dirty="0"/>
          </a:p>
        </p:txBody>
      </p:sp>
      <p:sp>
        <p:nvSpPr>
          <p:cNvPr id="4" name="Slide Number Placeholder 3"/>
          <p:cNvSpPr>
            <a:spLocks noGrp="1"/>
          </p:cNvSpPr>
          <p:nvPr>
            <p:ph type="sldNum" sz="quarter" idx="5"/>
          </p:nvPr>
        </p:nvSpPr>
        <p:spPr/>
        <p:txBody>
          <a:bodyPr/>
          <a:lstStyle/>
          <a:p>
            <a:fld id="{9FD9C8D0-72F4-0742-936B-3BE2EA3C0F99}" type="slidenum">
              <a:rPr lang="en-AU" smtClean="0"/>
              <a:t>9</a:t>
            </a:fld>
            <a:endParaRPr lang="en-AU"/>
          </a:p>
        </p:txBody>
      </p:sp>
    </p:spTree>
    <p:extLst>
      <p:ext uri="{BB962C8B-B14F-4D97-AF65-F5344CB8AC3E}">
        <p14:creationId xmlns:p14="http://schemas.microsoft.com/office/powerpoint/2010/main" val="42919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47BC-50DD-9ADB-4D92-1A77547A80F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CCBBD6FC-2000-1FD6-7E5F-82C897E039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B6BA6A66-DF45-0391-9A04-580A4266DABC}"/>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5" name="Footer Placeholder 4">
            <a:extLst>
              <a:ext uri="{FF2B5EF4-FFF2-40B4-BE49-F238E27FC236}">
                <a16:creationId xmlns:a16="http://schemas.microsoft.com/office/drawing/2014/main" id="{F068E0F6-6B73-383D-9CB0-3CB143ED40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D97D6E-A04E-6D10-E265-E4C73BC839B3}"/>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281597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9B2A-11F6-11DE-5F6C-2FE398BD5360}"/>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997BC9B7-DB77-20D2-ECA4-0A97D0FF13C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3543500-9ABC-792A-42DA-5579B8E42FA2}"/>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5" name="Footer Placeholder 4">
            <a:extLst>
              <a:ext uri="{FF2B5EF4-FFF2-40B4-BE49-F238E27FC236}">
                <a16:creationId xmlns:a16="http://schemas.microsoft.com/office/drawing/2014/main" id="{F3051A7B-83E0-D37B-AC05-7A4FD80B44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31F094-9984-42DB-E7EE-E65DD8D6E488}"/>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95396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F02DA4-23C8-8FAA-83DB-E6567AD996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297F9F9-71D1-5520-4B90-04FABA3C7B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05AA88D-8DF5-4B8D-835C-7BD3680EFF8B}"/>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5" name="Footer Placeholder 4">
            <a:extLst>
              <a:ext uri="{FF2B5EF4-FFF2-40B4-BE49-F238E27FC236}">
                <a16:creationId xmlns:a16="http://schemas.microsoft.com/office/drawing/2014/main" id="{322867D3-A30B-E0B4-AE69-B3C845D910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FB1393-8735-E529-4DF9-F533C8552725}"/>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365663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284-26B7-6972-FFD0-21825E85A49F}"/>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C8AF4ABF-D465-2E61-3F13-44EA574386A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92CB08B-CFF7-605C-2953-71CBFD7223E0}"/>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5" name="Footer Placeholder 4">
            <a:extLst>
              <a:ext uri="{FF2B5EF4-FFF2-40B4-BE49-F238E27FC236}">
                <a16:creationId xmlns:a16="http://schemas.microsoft.com/office/drawing/2014/main" id="{1B3DA830-FE26-CF4B-3F4B-115BB36A81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C7D541-F89B-D8DA-1482-10C3C6DF104A}"/>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341449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435E-D50F-0F13-1AB3-A5A14E3B08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68AB0AB8-3858-4222-963F-ED6B728C1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784A72-762B-52FD-CFD9-B6FA52939E3F}"/>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5" name="Footer Placeholder 4">
            <a:extLst>
              <a:ext uri="{FF2B5EF4-FFF2-40B4-BE49-F238E27FC236}">
                <a16:creationId xmlns:a16="http://schemas.microsoft.com/office/drawing/2014/main" id="{E86FD622-AC83-DCC0-8740-90FBE3458B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38A036-D42D-C3D1-B06F-F66125797380}"/>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250044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FA80-1050-691A-5796-45A4033AD79A}"/>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346C9F69-4EC0-913F-4D07-7048A1ADA9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6E27D245-B51D-E923-ACB2-196115B1861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EA428C6-1498-598A-6E6F-A8281C7242A9}"/>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6" name="Footer Placeholder 5">
            <a:extLst>
              <a:ext uri="{FF2B5EF4-FFF2-40B4-BE49-F238E27FC236}">
                <a16:creationId xmlns:a16="http://schemas.microsoft.com/office/drawing/2014/main" id="{BB2C9BDD-8AB8-8310-4A2F-227A088F9A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EEF3760-5823-34DA-22CE-7FC68F28E467}"/>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323937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C84B-82FD-3C30-67A3-5BF34E261CDC}"/>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F9DCFAC3-91A8-F368-AB52-37878072E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AC477C-FE4E-A19A-8756-548C5DA621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E2F09241-6426-950A-6AFB-350DE7E86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17C521-102B-0E06-E759-EA29A716AB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8D7ED077-6383-96F3-BB60-1DEE98A166C1}"/>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8" name="Footer Placeholder 7">
            <a:extLst>
              <a:ext uri="{FF2B5EF4-FFF2-40B4-BE49-F238E27FC236}">
                <a16:creationId xmlns:a16="http://schemas.microsoft.com/office/drawing/2014/main" id="{12AF8F8C-170A-02CB-7C19-BDC5A44397A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27BCB11-37AC-0945-77E1-7F068A93F7C8}"/>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9946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7F2C-83C6-7AEB-CEE9-A8D4A5EA05F7}"/>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26D9CAC6-D92F-0B82-D6F6-91EE058D16D6}"/>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4" name="Footer Placeholder 3">
            <a:extLst>
              <a:ext uri="{FF2B5EF4-FFF2-40B4-BE49-F238E27FC236}">
                <a16:creationId xmlns:a16="http://schemas.microsoft.com/office/drawing/2014/main" id="{1F5501C6-5614-3EFA-F3DB-0A27B56399C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E4BB1C0-19A9-D7BF-61CF-41D7B93CBB1C}"/>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333657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35D06-85CF-F9B0-A846-0437EC25EB22}"/>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3" name="Footer Placeholder 2">
            <a:extLst>
              <a:ext uri="{FF2B5EF4-FFF2-40B4-BE49-F238E27FC236}">
                <a16:creationId xmlns:a16="http://schemas.microsoft.com/office/drawing/2014/main" id="{13DFFA7B-180B-7550-65A7-868565C0830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01F7E8B-4FBB-90A3-842E-221ABB23AF30}"/>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106761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DD40-DD70-8B58-6368-AC7FAE6006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CFCA687C-6CAB-DFEE-9034-01500DF9C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B58CBE9E-8422-413C-1739-AB34F9F0B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AF851E-0A37-3E0A-659A-6467B1D6A15F}"/>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6" name="Footer Placeholder 5">
            <a:extLst>
              <a:ext uri="{FF2B5EF4-FFF2-40B4-BE49-F238E27FC236}">
                <a16:creationId xmlns:a16="http://schemas.microsoft.com/office/drawing/2014/main" id="{EBB37BF9-BF66-D5CC-7564-54C0928D2E1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3F09A1-EB21-CAF8-4F50-E09FD201070F}"/>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391299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925F-0260-9E47-23DF-2B76123198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82BE3ECF-983A-1C4D-B01E-C83C5609A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6DC4D64-5101-8A9B-153E-2EF41DE41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8E121C-AD67-74F6-046E-F8B7AE469304}"/>
              </a:ext>
            </a:extLst>
          </p:cNvPr>
          <p:cNvSpPr>
            <a:spLocks noGrp="1"/>
          </p:cNvSpPr>
          <p:nvPr>
            <p:ph type="dt" sz="half" idx="10"/>
          </p:nvPr>
        </p:nvSpPr>
        <p:spPr/>
        <p:txBody>
          <a:bodyPr/>
          <a:lstStyle/>
          <a:p>
            <a:fld id="{84D2C9E5-34A1-CB4E-9FB3-35B7F3462BB2}" type="datetimeFigureOut">
              <a:rPr lang="en-AU" smtClean="0"/>
              <a:t>9/12/2022</a:t>
            </a:fld>
            <a:endParaRPr lang="en-AU"/>
          </a:p>
        </p:txBody>
      </p:sp>
      <p:sp>
        <p:nvSpPr>
          <p:cNvPr id="6" name="Footer Placeholder 5">
            <a:extLst>
              <a:ext uri="{FF2B5EF4-FFF2-40B4-BE49-F238E27FC236}">
                <a16:creationId xmlns:a16="http://schemas.microsoft.com/office/drawing/2014/main" id="{AC37DB06-FF67-A52C-A114-133956F0A5E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FB94C05-F393-6BC9-5111-E87322B84A74}"/>
              </a:ext>
            </a:extLst>
          </p:cNvPr>
          <p:cNvSpPr>
            <a:spLocks noGrp="1"/>
          </p:cNvSpPr>
          <p:nvPr>
            <p:ph type="sldNum" sz="quarter" idx="12"/>
          </p:nvPr>
        </p:nvSpPr>
        <p:spPr/>
        <p:txBody>
          <a:bodyPr/>
          <a:lstStyle/>
          <a:p>
            <a:fld id="{CAB059F1-7D09-7E4F-BD94-D40FE990358C}" type="slidenum">
              <a:rPr lang="en-AU" smtClean="0"/>
              <a:t>‹#›</a:t>
            </a:fld>
            <a:endParaRPr lang="en-AU"/>
          </a:p>
        </p:txBody>
      </p:sp>
    </p:spTree>
    <p:extLst>
      <p:ext uri="{BB962C8B-B14F-4D97-AF65-F5344CB8AC3E}">
        <p14:creationId xmlns:p14="http://schemas.microsoft.com/office/powerpoint/2010/main" val="38423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58A2E-F841-B448-0C09-AE1134891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C4BA1184-8EDD-6928-B6B0-8557C3142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664940D-2389-61F0-18F5-7856EC2B9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2C9E5-34A1-CB4E-9FB3-35B7F3462BB2}" type="datetimeFigureOut">
              <a:rPr lang="en-AU" smtClean="0"/>
              <a:t>9/12/2022</a:t>
            </a:fld>
            <a:endParaRPr lang="en-AU"/>
          </a:p>
        </p:txBody>
      </p:sp>
      <p:sp>
        <p:nvSpPr>
          <p:cNvPr id="5" name="Footer Placeholder 4">
            <a:extLst>
              <a:ext uri="{FF2B5EF4-FFF2-40B4-BE49-F238E27FC236}">
                <a16:creationId xmlns:a16="http://schemas.microsoft.com/office/drawing/2014/main" id="{ED52C151-A4A1-2189-2F81-17FD8689A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CFBF92B-EB82-7E6F-50FA-7311291E22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059F1-7D09-7E4F-BD94-D40FE990358C}" type="slidenum">
              <a:rPr lang="en-AU" smtClean="0"/>
              <a:t>‹#›</a:t>
            </a:fld>
            <a:endParaRPr lang="en-AU"/>
          </a:p>
        </p:txBody>
      </p:sp>
    </p:spTree>
    <p:extLst>
      <p:ext uri="{BB962C8B-B14F-4D97-AF65-F5344CB8AC3E}">
        <p14:creationId xmlns:p14="http://schemas.microsoft.com/office/powerpoint/2010/main" val="72844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9404-01C6-316E-09DC-8BCC8BF7329D}"/>
              </a:ext>
            </a:extLst>
          </p:cNvPr>
          <p:cNvSpPr>
            <a:spLocks noGrp="1"/>
          </p:cNvSpPr>
          <p:nvPr>
            <p:ph type="ctrTitle"/>
          </p:nvPr>
        </p:nvSpPr>
        <p:spPr>
          <a:xfrm>
            <a:off x="109728" y="1511808"/>
            <a:ext cx="8405747" cy="3486912"/>
          </a:xfrm>
        </p:spPr>
        <p:txBody>
          <a:bodyPr anchor="ctr">
            <a:noAutofit/>
          </a:bodyPr>
          <a:lstStyle/>
          <a:p>
            <a:pPr algn="l"/>
            <a:r>
              <a:rPr lang="en-AU" sz="4000" b="1" dirty="0">
                <a:latin typeface="Arial" panose="020B0604020202020204" pitchFamily="34" charset="0"/>
                <a:cs typeface="Arial" panose="020B0604020202020204" pitchFamily="34" charset="0"/>
              </a:rPr>
              <a:t>Making occupations responsive  </a:t>
            </a:r>
            <a:br>
              <a:rPr lang="en-AU" sz="4000" b="1" dirty="0">
                <a:latin typeface="Arial" panose="020B0604020202020204" pitchFamily="34" charset="0"/>
                <a:cs typeface="Arial" panose="020B0604020202020204" pitchFamily="34" charset="0"/>
              </a:rPr>
            </a:br>
            <a:r>
              <a:rPr lang="en-AU" sz="4000" b="1" dirty="0">
                <a:latin typeface="Arial" panose="020B0604020202020204" pitchFamily="34" charset="0"/>
                <a:cs typeface="Arial" panose="020B0604020202020204" pitchFamily="34" charset="0"/>
              </a:rPr>
              <a:t>to people with disability </a:t>
            </a:r>
            <a:br>
              <a:rPr lang="en-AU" sz="3600" dirty="0">
                <a:latin typeface="Arial" panose="020B0604020202020204" pitchFamily="34" charset="0"/>
                <a:cs typeface="Arial" panose="020B0604020202020204" pitchFamily="34" charset="0"/>
              </a:rPr>
            </a:br>
            <a:br>
              <a:rPr lang="en-AU" sz="3600" dirty="0">
                <a:latin typeface="Arial" panose="020B0604020202020204" pitchFamily="34" charset="0"/>
                <a:cs typeface="Arial" panose="020B0604020202020204" pitchFamily="34" charset="0"/>
              </a:rPr>
            </a:br>
            <a:r>
              <a:rPr lang="en-AU" sz="3600" i="1" dirty="0">
                <a:latin typeface="Arial" panose="020B0604020202020204" pitchFamily="34" charset="0"/>
                <a:cs typeface="Arial" panose="020B0604020202020204" pitchFamily="34" charset="0"/>
              </a:rPr>
              <a:t>Role of education and professional development</a:t>
            </a:r>
          </a:p>
        </p:txBody>
      </p:sp>
      <p:sp>
        <p:nvSpPr>
          <p:cNvPr id="3" name="Subtitle 2">
            <a:extLst>
              <a:ext uri="{FF2B5EF4-FFF2-40B4-BE49-F238E27FC236}">
                <a16:creationId xmlns:a16="http://schemas.microsoft.com/office/drawing/2014/main" id="{3E9AD120-44F8-CB77-DB95-2F12D8F49232}"/>
              </a:ext>
            </a:extLst>
          </p:cNvPr>
          <p:cNvSpPr>
            <a:spLocks noGrp="1"/>
          </p:cNvSpPr>
          <p:nvPr>
            <p:ph type="subTitle" idx="1"/>
          </p:nvPr>
        </p:nvSpPr>
        <p:spPr>
          <a:xfrm>
            <a:off x="1292352" y="5900429"/>
            <a:ext cx="8515476" cy="439411"/>
          </a:xfrm>
        </p:spPr>
        <p:txBody>
          <a:bodyPr>
            <a:normAutofit/>
          </a:bodyPr>
          <a:lstStyle/>
          <a:p>
            <a:r>
              <a:rPr lang="en-AU" dirty="0">
                <a:latin typeface="Arial" panose="020B0604020202020204" pitchFamily="34" charset="0"/>
                <a:cs typeface="Arial" panose="020B0604020202020204" pitchFamily="34" charset="0"/>
              </a:rPr>
              <a:t>Professor Iva </a:t>
            </a:r>
            <a:r>
              <a:rPr lang="en-AU" dirty="0" err="1">
                <a:latin typeface="Arial" panose="020B0604020202020204" pitchFamily="34" charset="0"/>
                <a:cs typeface="Arial" panose="020B0604020202020204" pitchFamily="34" charset="0"/>
              </a:rPr>
              <a:t>Strnadová</a:t>
            </a:r>
            <a:r>
              <a:rPr lang="en-AU" dirty="0">
                <a:latin typeface="Arial" panose="020B0604020202020204" pitchFamily="34" charset="0"/>
                <a:cs typeface="Arial" panose="020B0604020202020204" pitchFamily="34" charset="0"/>
              </a:rPr>
              <a:t> and Professor Karen Fisher FASSA</a:t>
            </a:r>
          </a:p>
        </p:txBody>
      </p:sp>
      <p:pic>
        <p:nvPicPr>
          <p:cNvPr id="4" name="Picture 3">
            <a:extLst>
              <a:ext uri="{FF2B5EF4-FFF2-40B4-BE49-F238E27FC236}">
                <a16:creationId xmlns:a16="http://schemas.microsoft.com/office/drawing/2014/main" id="{A39F8304-BACA-8000-B850-88D08E7B017F}"/>
              </a:ext>
            </a:extLst>
          </p:cNvPr>
          <p:cNvPicPr>
            <a:picLocks noChangeAspect="1"/>
          </p:cNvPicPr>
          <p:nvPr/>
        </p:nvPicPr>
        <p:blipFill>
          <a:blip r:embed="rId3"/>
          <a:stretch>
            <a:fillRect/>
          </a:stretch>
        </p:blipFill>
        <p:spPr>
          <a:xfrm>
            <a:off x="424971" y="224180"/>
            <a:ext cx="2989400" cy="898183"/>
          </a:xfrm>
          <a:prstGeom prst="rect">
            <a:avLst/>
          </a:prstGeom>
        </p:spPr>
      </p:pic>
      <p:pic>
        <p:nvPicPr>
          <p:cNvPr id="6" name="Picture 5" descr="A picture containing text, screenshot&#10;&#10;Description automatically generated">
            <a:extLst>
              <a:ext uri="{FF2B5EF4-FFF2-40B4-BE49-F238E27FC236}">
                <a16:creationId xmlns:a16="http://schemas.microsoft.com/office/drawing/2014/main" id="{AB85830A-0387-0ABA-C50F-CC82407A28E4}"/>
              </a:ext>
            </a:extLst>
          </p:cNvPr>
          <p:cNvPicPr>
            <a:picLocks noChangeAspect="1"/>
          </p:cNvPicPr>
          <p:nvPr/>
        </p:nvPicPr>
        <p:blipFill>
          <a:blip r:embed="rId4"/>
          <a:stretch>
            <a:fillRect/>
          </a:stretch>
        </p:blipFill>
        <p:spPr>
          <a:xfrm>
            <a:off x="8107681" y="32150"/>
            <a:ext cx="4084320" cy="5707280"/>
          </a:xfrm>
          <a:prstGeom prst="rect">
            <a:avLst/>
          </a:prstGeom>
        </p:spPr>
      </p:pic>
    </p:spTree>
    <p:extLst>
      <p:ext uri="{BB962C8B-B14F-4D97-AF65-F5344CB8AC3E}">
        <p14:creationId xmlns:p14="http://schemas.microsoft.com/office/powerpoint/2010/main" val="348666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01F489-B45C-F8EC-0A73-860B50ADCEE9}"/>
              </a:ext>
            </a:extLst>
          </p:cNvPr>
          <p:cNvPicPr>
            <a:picLocks noChangeAspect="1"/>
          </p:cNvPicPr>
          <p:nvPr/>
        </p:nvPicPr>
        <p:blipFill>
          <a:blip r:embed="rId3"/>
          <a:stretch>
            <a:fillRect/>
          </a:stretch>
        </p:blipFill>
        <p:spPr>
          <a:xfrm>
            <a:off x="0" y="333375"/>
            <a:ext cx="6114467" cy="3028661"/>
          </a:xfrm>
          <a:prstGeom prst="rect">
            <a:avLst/>
          </a:prstGeom>
        </p:spPr>
      </p:pic>
      <p:pic>
        <p:nvPicPr>
          <p:cNvPr id="6" name="Picture 5">
            <a:extLst>
              <a:ext uri="{FF2B5EF4-FFF2-40B4-BE49-F238E27FC236}">
                <a16:creationId xmlns:a16="http://schemas.microsoft.com/office/drawing/2014/main" id="{F04E7DE3-E5D9-4B62-7995-19E1F7DC86FB}"/>
              </a:ext>
            </a:extLst>
          </p:cNvPr>
          <p:cNvPicPr>
            <a:picLocks noChangeAspect="1"/>
          </p:cNvPicPr>
          <p:nvPr/>
        </p:nvPicPr>
        <p:blipFill>
          <a:blip r:embed="rId4"/>
          <a:stretch>
            <a:fillRect/>
          </a:stretch>
        </p:blipFill>
        <p:spPr>
          <a:xfrm>
            <a:off x="6099814" y="215091"/>
            <a:ext cx="5998906" cy="3295247"/>
          </a:xfrm>
          <a:prstGeom prst="rect">
            <a:avLst/>
          </a:prstGeom>
        </p:spPr>
      </p:pic>
      <p:pic>
        <p:nvPicPr>
          <p:cNvPr id="13" name="Picture 12">
            <a:extLst>
              <a:ext uri="{FF2B5EF4-FFF2-40B4-BE49-F238E27FC236}">
                <a16:creationId xmlns:a16="http://schemas.microsoft.com/office/drawing/2014/main" id="{71B89D03-3BD5-9C6F-8145-AC33C9D3F0EE}"/>
              </a:ext>
            </a:extLst>
          </p:cNvPr>
          <p:cNvPicPr>
            <a:picLocks noChangeAspect="1"/>
          </p:cNvPicPr>
          <p:nvPr/>
        </p:nvPicPr>
        <p:blipFill>
          <a:blip r:embed="rId5"/>
          <a:stretch>
            <a:fillRect/>
          </a:stretch>
        </p:blipFill>
        <p:spPr>
          <a:xfrm>
            <a:off x="2436605" y="3762376"/>
            <a:ext cx="7512978" cy="2954165"/>
          </a:xfrm>
          <a:prstGeom prst="rect">
            <a:avLst/>
          </a:prstGeom>
        </p:spPr>
      </p:pic>
    </p:spTree>
    <p:extLst>
      <p:ext uri="{BB962C8B-B14F-4D97-AF65-F5344CB8AC3E}">
        <p14:creationId xmlns:p14="http://schemas.microsoft.com/office/powerpoint/2010/main" val="270130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A8F7-9A32-00E5-894A-4D8D5567E65F}"/>
              </a:ext>
            </a:extLst>
          </p:cNvPr>
          <p:cNvSpPr>
            <a:spLocks noGrp="1"/>
          </p:cNvSpPr>
          <p:nvPr>
            <p:ph type="title"/>
          </p:nvPr>
        </p:nvSpPr>
        <p:spPr>
          <a:xfrm>
            <a:off x="1929706" y="98835"/>
            <a:ext cx="9424094" cy="791181"/>
          </a:xfrm>
        </p:spPr>
        <p:txBody>
          <a:bodyPr/>
          <a:lstStyle/>
          <a:p>
            <a:pPr algn="ctr"/>
            <a:r>
              <a:rPr lang="en-AU" b="1" dirty="0">
                <a:latin typeface="Arial" panose="020B0604020202020204" pitchFamily="34" charset="0"/>
                <a:cs typeface="Arial" panose="020B0604020202020204" pitchFamily="34" charset="0"/>
              </a:rPr>
              <a:t>Context of disability in Australia</a:t>
            </a:r>
          </a:p>
        </p:txBody>
      </p:sp>
      <p:sp>
        <p:nvSpPr>
          <p:cNvPr id="3" name="Content Placeholder 2">
            <a:extLst>
              <a:ext uri="{FF2B5EF4-FFF2-40B4-BE49-F238E27FC236}">
                <a16:creationId xmlns:a16="http://schemas.microsoft.com/office/drawing/2014/main" id="{6A4AE0BD-3EF0-DC47-71EE-456CB233AF2E}"/>
              </a:ext>
            </a:extLst>
          </p:cNvPr>
          <p:cNvSpPr>
            <a:spLocks noGrp="1"/>
          </p:cNvSpPr>
          <p:nvPr>
            <p:ph idx="1"/>
          </p:nvPr>
        </p:nvSpPr>
        <p:spPr>
          <a:xfrm>
            <a:off x="3532" y="1375437"/>
            <a:ext cx="8125646" cy="5491792"/>
          </a:xfrm>
          <a:solidFill>
            <a:srgbClr val="C2CEE7"/>
          </a:solidFill>
          <a:ln>
            <a:solidFill>
              <a:srgbClr val="C2CEE7"/>
            </a:solidFill>
          </a:ln>
        </p:spPr>
        <p:txBody>
          <a:bodyPr>
            <a:noAutofit/>
          </a:bodyPr>
          <a:lstStyle/>
          <a:p>
            <a:pPr>
              <a:lnSpc>
                <a:spcPct val="100000"/>
              </a:lnSpc>
              <a:spcBef>
                <a:spcPts val="0"/>
              </a:spcBef>
              <a:spcAft>
                <a:spcPts val="2400"/>
              </a:spcAft>
            </a:pPr>
            <a:r>
              <a:rPr lang="en-AU" sz="2000" dirty="0">
                <a:latin typeface="Arial" panose="020B0604020202020204" pitchFamily="34" charset="0"/>
                <a:cs typeface="Arial" panose="020B0604020202020204" pitchFamily="34" charset="0"/>
              </a:rPr>
              <a:t>Most people: experience disability at some point</a:t>
            </a:r>
          </a:p>
          <a:p>
            <a:pPr>
              <a:lnSpc>
                <a:spcPct val="100000"/>
              </a:lnSpc>
              <a:spcBef>
                <a:spcPts val="0"/>
              </a:spcBef>
              <a:spcAft>
                <a:spcPts val="2400"/>
              </a:spcAft>
            </a:pPr>
            <a:r>
              <a:rPr lang="en-AU" sz="2000" dirty="0">
                <a:latin typeface="Arial" panose="020B0604020202020204" pitchFamily="34" charset="0"/>
                <a:cs typeface="Arial" panose="020B0604020202020204" pitchFamily="34" charset="0"/>
              </a:rPr>
              <a:t>18% Australians are people with disability </a:t>
            </a:r>
          </a:p>
          <a:p>
            <a:pPr>
              <a:lnSpc>
                <a:spcPct val="100000"/>
              </a:lnSpc>
              <a:spcBef>
                <a:spcPts val="0"/>
              </a:spcBef>
              <a:spcAft>
                <a:spcPts val="2400"/>
              </a:spcAft>
            </a:pPr>
            <a:r>
              <a:rPr lang="en-AU" sz="2000" dirty="0">
                <a:latin typeface="Arial" panose="020B0604020202020204" pitchFamily="34" charset="0"/>
                <a:cs typeface="Arial" panose="020B0604020202020204" pitchFamily="34" charset="0"/>
              </a:rPr>
              <a:t>Australians with disability: 77% physical disability. Others have cognitive, sensory or psychosocial disability. </a:t>
            </a:r>
          </a:p>
          <a:p>
            <a:pPr>
              <a:lnSpc>
                <a:spcPct val="100000"/>
              </a:lnSpc>
              <a:spcBef>
                <a:spcPts val="0"/>
              </a:spcBef>
              <a:spcAft>
                <a:spcPts val="2400"/>
              </a:spcAft>
            </a:pPr>
            <a:r>
              <a:rPr lang="en-AU" sz="2000" dirty="0">
                <a:latin typeface="Arial" panose="020B0604020202020204" pitchFamily="34" charset="0"/>
                <a:cs typeface="Arial" panose="020B0604020202020204" pitchFamily="34" charset="0"/>
              </a:rPr>
              <a:t>Disability rates higher in rural and remote areas (23%), major cities (16%)</a:t>
            </a:r>
          </a:p>
          <a:p>
            <a:pPr>
              <a:lnSpc>
                <a:spcPct val="100000"/>
              </a:lnSpc>
              <a:spcBef>
                <a:spcPts val="0"/>
              </a:spcBef>
              <a:spcAft>
                <a:spcPts val="2400"/>
              </a:spcAft>
            </a:pPr>
            <a:r>
              <a:rPr lang="en-AU" sz="2000" dirty="0">
                <a:latin typeface="Arial" panose="020B0604020202020204" pitchFamily="34" charset="0"/>
                <a:cs typeface="Arial" panose="020B0604020202020204" pitchFamily="34" charset="0"/>
              </a:rPr>
              <a:t>People with disability: increasing (demographic trends and chronic health conditions)</a:t>
            </a:r>
          </a:p>
          <a:p>
            <a:pPr>
              <a:lnSpc>
                <a:spcPct val="100000"/>
              </a:lnSpc>
              <a:spcBef>
                <a:spcPts val="0"/>
              </a:spcBef>
              <a:spcAft>
                <a:spcPts val="1200"/>
              </a:spcAft>
            </a:pPr>
            <a:r>
              <a:rPr lang="en-AU" sz="2000" dirty="0">
                <a:latin typeface="Arial" panose="020B0604020202020204" pitchFamily="34" charset="0"/>
                <a:cs typeface="Arial" panose="020B0604020202020204" pitchFamily="34" charset="0"/>
              </a:rPr>
              <a:t>People with disability: highly diverse</a:t>
            </a:r>
          </a:p>
          <a:p>
            <a:pPr>
              <a:lnSpc>
                <a:spcPct val="100000"/>
              </a:lnSpc>
              <a:spcBef>
                <a:spcPts val="0"/>
              </a:spcBef>
              <a:spcAft>
                <a:spcPts val="1200"/>
              </a:spcAft>
            </a:pPr>
            <a:r>
              <a:rPr lang="en-AU" sz="2000" dirty="0">
                <a:latin typeface="Arial" panose="020B0604020202020204" pitchFamily="34" charset="0"/>
                <a:cs typeface="Arial" panose="020B0604020202020204" pitchFamily="34" charset="0"/>
              </a:rPr>
              <a:t>Other aspects of identity (age, gender, culture, …) often unrecognised</a:t>
            </a:r>
          </a:p>
        </p:txBody>
      </p:sp>
      <p:sp>
        <p:nvSpPr>
          <p:cNvPr id="6" name="TextBox 5">
            <a:extLst>
              <a:ext uri="{FF2B5EF4-FFF2-40B4-BE49-F238E27FC236}">
                <a16:creationId xmlns:a16="http://schemas.microsoft.com/office/drawing/2014/main" id="{B0983C19-DE9D-148A-A926-54641AE5E812}"/>
              </a:ext>
            </a:extLst>
          </p:cNvPr>
          <p:cNvSpPr txBox="1"/>
          <p:nvPr/>
        </p:nvSpPr>
        <p:spPr>
          <a:xfrm>
            <a:off x="8125646" y="1375444"/>
            <a:ext cx="3970874" cy="5427127"/>
          </a:xfrm>
          <a:prstGeom prst="rect">
            <a:avLst/>
          </a:prstGeom>
          <a:noFill/>
        </p:spPr>
        <p:txBody>
          <a:bodyPr wrap="square">
            <a:spAutoFit/>
          </a:bodyPr>
          <a:lstStyle/>
          <a:p>
            <a:pPr marL="342900" indent="-342900">
              <a:lnSpc>
                <a:spcPct val="100000"/>
              </a:lnSpc>
              <a:spcBef>
                <a:spcPts val="1000"/>
              </a:spcBef>
              <a:spcAft>
                <a:spcPts val="3000"/>
              </a:spcAft>
              <a:buFont typeface="Wingdings" pitchFamily="2" charset="2"/>
              <a:buChar char="à"/>
            </a:pPr>
            <a:r>
              <a:rPr lang="en-AU" sz="2000" dirty="0">
                <a:latin typeface="Arial" panose="020B0604020202020204" pitchFamily="34" charset="0"/>
                <a:cs typeface="Arial" panose="020B0604020202020204" pitchFamily="34" charset="0"/>
              </a:rPr>
              <a:t>Organisations, business and local community groups must become disability responsive </a:t>
            </a:r>
          </a:p>
          <a:p>
            <a:pPr marL="342900" indent="-342900">
              <a:lnSpc>
                <a:spcPct val="100000"/>
              </a:lnSpc>
              <a:spcBef>
                <a:spcPts val="1000"/>
              </a:spcBef>
              <a:spcAft>
                <a:spcPts val="3000"/>
              </a:spcAft>
              <a:buFont typeface="Wingdings" pitchFamily="2" charset="2"/>
              <a:buChar char="à"/>
            </a:pPr>
            <a:r>
              <a:rPr lang="en-AU" sz="2000" dirty="0">
                <a:latin typeface="Arial" panose="020B0604020202020204" pitchFamily="34" charset="0"/>
                <a:cs typeface="Arial" panose="020B0604020202020204" pitchFamily="34" charset="0"/>
              </a:rPr>
              <a:t>Tailored approaches are needed to respond to the range of experiences and preferences of people with disability</a:t>
            </a:r>
          </a:p>
          <a:p>
            <a:pPr marL="342900" indent="-342900">
              <a:spcBef>
                <a:spcPts val="1000"/>
              </a:spcBef>
              <a:buFont typeface="Wingdings" pitchFamily="2" charset="2"/>
              <a:buChar char="à"/>
            </a:pPr>
            <a:r>
              <a:rPr lang="en-AU" sz="2000" dirty="0">
                <a:latin typeface="Arial" panose="020B0604020202020204" pitchFamily="34" charset="0"/>
                <a:cs typeface="Arial" panose="020B0604020202020204" pitchFamily="34" charset="0"/>
              </a:rPr>
              <a:t>Other aspects of identity – age, gender, ethnicity, sexual orientation, disability and class – magnify discrimination and marginalisation of people with disability</a:t>
            </a:r>
          </a:p>
        </p:txBody>
      </p:sp>
      <p:pic>
        <p:nvPicPr>
          <p:cNvPr id="7" name="Picture 6" descr="A picture containing fabric&#10;&#10;Description automatically generated">
            <a:extLst>
              <a:ext uri="{FF2B5EF4-FFF2-40B4-BE49-F238E27FC236}">
                <a16:creationId xmlns:a16="http://schemas.microsoft.com/office/drawing/2014/main" id="{5468563E-1D3A-7CC3-EEFF-33DECD2EEBCC}"/>
              </a:ext>
            </a:extLst>
          </p:cNvPr>
          <p:cNvPicPr>
            <a:picLocks noChangeAspect="1"/>
          </p:cNvPicPr>
          <p:nvPr/>
        </p:nvPicPr>
        <p:blipFill>
          <a:blip r:embed="rId3"/>
          <a:stretch>
            <a:fillRect/>
          </a:stretch>
        </p:blipFill>
        <p:spPr>
          <a:xfrm>
            <a:off x="0" y="-7"/>
            <a:ext cx="1755648" cy="1375444"/>
          </a:xfrm>
          <a:prstGeom prst="rect">
            <a:avLst/>
          </a:prstGeom>
        </p:spPr>
      </p:pic>
    </p:spTree>
    <p:extLst>
      <p:ext uri="{BB962C8B-B14F-4D97-AF65-F5344CB8AC3E}">
        <p14:creationId xmlns:p14="http://schemas.microsoft.com/office/powerpoint/2010/main" val="366710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A8F7-9A32-00E5-894A-4D8D5567E65F}"/>
              </a:ext>
            </a:extLst>
          </p:cNvPr>
          <p:cNvSpPr>
            <a:spLocks noGrp="1"/>
          </p:cNvSpPr>
          <p:nvPr>
            <p:ph type="title"/>
          </p:nvPr>
        </p:nvSpPr>
        <p:spPr>
          <a:xfrm>
            <a:off x="838200" y="117763"/>
            <a:ext cx="10515600" cy="927227"/>
          </a:xfrm>
        </p:spPr>
        <p:txBody>
          <a:bodyPr/>
          <a:lstStyle/>
          <a:p>
            <a:pPr algn="ctr"/>
            <a:r>
              <a:rPr lang="en-AU" b="1" dirty="0">
                <a:latin typeface="Arial" panose="020B0604020202020204" pitchFamily="34" charset="0"/>
                <a:cs typeface="Arial" panose="020B0604020202020204" pitchFamily="34" charset="0"/>
              </a:rPr>
              <a:t>Disability responsiveness – definitions</a:t>
            </a:r>
          </a:p>
        </p:txBody>
      </p:sp>
      <p:sp>
        <p:nvSpPr>
          <p:cNvPr id="3" name="Content Placeholder 2">
            <a:extLst>
              <a:ext uri="{FF2B5EF4-FFF2-40B4-BE49-F238E27FC236}">
                <a16:creationId xmlns:a16="http://schemas.microsoft.com/office/drawing/2014/main" id="{6A4AE0BD-3EF0-DC47-71EE-456CB233AF2E}"/>
              </a:ext>
            </a:extLst>
          </p:cNvPr>
          <p:cNvSpPr>
            <a:spLocks noGrp="1"/>
          </p:cNvSpPr>
          <p:nvPr>
            <p:ph idx="1"/>
          </p:nvPr>
        </p:nvSpPr>
        <p:spPr>
          <a:xfrm>
            <a:off x="0" y="1146245"/>
            <a:ext cx="12192000" cy="5711952"/>
          </a:xfrm>
          <a:solidFill>
            <a:srgbClr val="003399">
              <a:alpha val="23922"/>
            </a:srgbClr>
          </a:solidFill>
        </p:spPr>
        <p:txBody>
          <a:bodyPr>
            <a:noAutofit/>
          </a:bodyPr>
          <a:lstStyle/>
          <a:p>
            <a:pPr marL="0" indent="0">
              <a:lnSpc>
                <a:spcPct val="120000"/>
              </a:lnSpc>
              <a:buNone/>
            </a:pPr>
            <a:r>
              <a:rPr lang="en-AU" sz="2000" b="1" i="1" dirty="0">
                <a:latin typeface="Arial" panose="020B0604020202020204" pitchFamily="34" charset="0"/>
                <a:cs typeface="Arial" panose="020B0604020202020204" pitchFamily="34" charset="0"/>
              </a:rPr>
              <a:t>Disability </a:t>
            </a:r>
          </a:p>
          <a:p>
            <a:pPr>
              <a:lnSpc>
                <a:spcPct val="120000"/>
              </a:lnSpc>
            </a:pPr>
            <a:r>
              <a:rPr lang="en-AU" sz="2000" dirty="0">
                <a:latin typeface="Arial" panose="020B0604020202020204" pitchFamily="34" charset="0"/>
                <a:cs typeface="Arial" panose="020B0604020202020204" pitchFamily="34" charset="0"/>
              </a:rPr>
              <a:t>Disability encompasses any kind of impairment, whether existing at birth or acquired through illness, accident or the ageing process, including physical, cognitive, sensory and psychosocial disability </a:t>
            </a:r>
          </a:p>
          <a:p>
            <a:pPr marL="0" indent="0">
              <a:lnSpc>
                <a:spcPct val="120000"/>
              </a:lnSpc>
              <a:buNone/>
            </a:pPr>
            <a:r>
              <a:rPr lang="en-AU" sz="2000"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(United Nations 2022)</a:t>
            </a:r>
          </a:p>
          <a:p>
            <a:pPr marL="0" indent="0">
              <a:lnSpc>
                <a:spcPct val="120000"/>
              </a:lnSpc>
              <a:spcBef>
                <a:spcPts val="3000"/>
              </a:spcBef>
              <a:buNone/>
            </a:pPr>
            <a:r>
              <a:rPr lang="en-AU" sz="2000" b="1" i="1" dirty="0">
                <a:latin typeface="Arial" panose="020B0604020202020204" pitchFamily="34" charset="0"/>
                <a:cs typeface="Arial" panose="020B0604020202020204" pitchFamily="34" charset="0"/>
              </a:rPr>
              <a:t>Responsiveness </a:t>
            </a:r>
          </a:p>
          <a:p>
            <a:pPr>
              <a:lnSpc>
                <a:spcPct val="120000"/>
              </a:lnSpc>
              <a:spcAft>
                <a:spcPts val="1800"/>
              </a:spcAft>
            </a:pPr>
            <a:r>
              <a:rPr lang="en-AU" sz="2000" dirty="0">
                <a:solidFill>
                  <a:srgbClr val="002060"/>
                </a:solidFill>
                <a:latin typeface="Arial" panose="020B0604020202020204" pitchFamily="34" charset="0"/>
                <a:cs typeface="Arial" panose="020B0604020202020204" pitchFamily="34" charset="0"/>
              </a:rPr>
              <a:t>“Disability responsiveness” </a:t>
            </a:r>
            <a:r>
              <a:rPr lang="en-AU" sz="2000" dirty="0">
                <a:latin typeface="Arial" panose="020B0604020202020204" pitchFamily="34" charset="0"/>
                <a:cs typeface="Arial" panose="020B0604020202020204" pitchFamily="34" charset="0"/>
              </a:rPr>
              <a:t>and </a:t>
            </a:r>
            <a:r>
              <a:rPr lang="en-AU" sz="2000" dirty="0">
                <a:solidFill>
                  <a:srgbClr val="002060"/>
                </a:solidFill>
                <a:latin typeface="Arial" panose="020B0604020202020204" pitchFamily="34" charset="0"/>
                <a:cs typeface="Arial" panose="020B0604020202020204" pitchFamily="34" charset="0"/>
              </a:rPr>
              <a:t>“inclusion” </a:t>
            </a:r>
            <a:r>
              <a:rPr lang="en-AU" sz="2000" dirty="0">
                <a:latin typeface="Arial" panose="020B0604020202020204" pitchFamily="34" charset="0"/>
                <a:cs typeface="Arial" panose="020B0604020202020204" pitchFamily="34" charset="0"/>
              </a:rPr>
              <a:t>address needs and preferences of people with disability:</a:t>
            </a:r>
          </a:p>
          <a:p>
            <a:pPr lvl="1">
              <a:lnSpc>
                <a:spcPct val="120000"/>
              </a:lnSpc>
              <a:spcAft>
                <a:spcPts val="1800"/>
              </a:spcAft>
            </a:pPr>
            <a:r>
              <a:rPr lang="en-AU" sz="2000" dirty="0">
                <a:latin typeface="Arial" panose="020B0604020202020204" pitchFamily="34" charset="0"/>
                <a:cs typeface="Arial" panose="020B0604020202020204" pitchFamily="34" charset="0"/>
              </a:rPr>
              <a:t>Incorporate attitudinal, behavioural, practice and systemic aspects of including people with disability </a:t>
            </a:r>
          </a:p>
          <a:p>
            <a:pPr lvl="1">
              <a:lnSpc>
                <a:spcPct val="120000"/>
              </a:lnSpc>
              <a:spcAft>
                <a:spcPts val="1800"/>
              </a:spcAft>
            </a:pPr>
            <a:r>
              <a:rPr lang="en-AU" sz="2000" dirty="0">
                <a:latin typeface="Arial" panose="020B0604020202020204" pitchFamily="34" charset="0"/>
                <a:cs typeface="Arial" panose="020B0604020202020204" pitchFamily="34" charset="0"/>
              </a:rPr>
              <a:t>Focus on workers’ attitudinal and behavioural changes, and organisational capacities and systems change</a:t>
            </a:r>
          </a:p>
          <a:p>
            <a:pPr lvl="1">
              <a:lnSpc>
                <a:spcPct val="120000"/>
              </a:lnSpc>
            </a:pPr>
            <a:r>
              <a:rPr lang="en-AU" sz="2000" dirty="0">
                <a:latin typeface="Arial" panose="020B0604020202020204" pitchFamily="34" charset="0"/>
                <a:cs typeface="Arial" panose="020B0604020202020204" pitchFamily="34" charset="0"/>
              </a:rPr>
              <a:t>Related terms: disability awareness, disability confidence, competence, equality </a:t>
            </a:r>
          </a:p>
        </p:txBody>
      </p:sp>
    </p:spTree>
    <p:extLst>
      <p:ext uri="{BB962C8B-B14F-4D97-AF65-F5344CB8AC3E}">
        <p14:creationId xmlns:p14="http://schemas.microsoft.com/office/powerpoint/2010/main" val="1982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F45720-42C5-3C56-CA1F-169086DC6572}"/>
              </a:ext>
            </a:extLst>
          </p:cNvPr>
          <p:cNvSpPr/>
          <p:nvPr/>
        </p:nvSpPr>
        <p:spPr>
          <a:xfrm>
            <a:off x="1" y="887063"/>
            <a:ext cx="12192000" cy="5970937"/>
          </a:xfrm>
          <a:prstGeom prst="rect">
            <a:avLst/>
          </a:prstGeom>
          <a:solidFill>
            <a:srgbClr val="003399">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AU" sz="1800"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B836292-C05A-3B39-B767-4BEC0BD4C7DB}"/>
              </a:ext>
            </a:extLst>
          </p:cNvPr>
          <p:cNvSpPr>
            <a:spLocks noGrp="1"/>
          </p:cNvSpPr>
          <p:nvPr>
            <p:ph type="title"/>
          </p:nvPr>
        </p:nvSpPr>
        <p:spPr>
          <a:xfrm>
            <a:off x="838200" y="1"/>
            <a:ext cx="10515600" cy="887062"/>
          </a:xfrm>
        </p:spPr>
        <p:txBody>
          <a:bodyPr/>
          <a:lstStyle/>
          <a:p>
            <a:pPr algn="ctr"/>
            <a:r>
              <a:rPr lang="en-AU" b="1" dirty="0">
                <a:latin typeface="Arial" panose="020B0604020202020204" pitchFamily="34" charset="0"/>
                <a:cs typeface="Arial" panose="020B0604020202020204" pitchFamily="34" charset="0"/>
              </a:rPr>
              <a:t>Australia’s training system</a:t>
            </a:r>
          </a:p>
        </p:txBody>
      </p:sp>
      <p:sp>
        <p:nvSpPr>
          <p:cNvPr id="3" name="Content Placeholder 2">
            <a:extLst>
              <a:ext uri="{FF2B5EF4-FFF2-40B4-BE49-F238E27FC236}">
                <a16:creationId xmlns:a16="http://schemas.microsoft.com/office/drawing/2014/main" id="{6B0918D1-994B-579B-DF62-6D7D4E73DA34}"/>
              </a:ext>
            </a:extLst>
          </p:cNvPr>
          <p:cNvSpPr>
            <a:spLocks noGrp="1"/>
          </p:cNvSpPr>
          <p:nvPr>
            <p:ph idx="1"/>
          </p:nvPr>
        </p:nvSpPr>
        <p:spPr>
          <a:xfrm>
            <a:off x="2487167" y="968956"/>
            <a:ext cx="9704833" cy="1424249"/>
          </a:xfrm>
        </p:spPr>
        <p:txBody>
          <a:bodyPr>
            <a:normAutofit lnSpcReduction="10000"/>
          </a:bodyPr>
          <a:lstStyle/>
          <a:p>
            <a:pPr>
              <a:lnSpc>
                <a:spcPct val="100000"/>
              </a:lnSpc>
            </a:pPr>
            <a:r>
              <a:rPr lang="en-AU" sz="2000" dirty="0">
                <a:latin typeface="Arial" panose="020B0604020202020204" pitchFamily="34" charset="0"/>
                <a:cs typeface="Arial" panose="020B0604020202020204" pitchFamily="34" charset="0"/>
              </a:rPr>
              <a:t>Training, education and professional development are critical to building disability responsiveness within occupations and workforces</a:t>
            </a:r>
          </a:p>
          <a:p>
            <a:pPr>
              <a:lnSpc>
                <a:spcPct val="100000"/>
              </a:lnSpc>
              <a:spcAft>
                <a:spcPts val="1800"/>
              </a:spcAft>
            </a:pPr>
            <a:r>
              <a:rPr lang="en-AU" sz="2000" dirty="0">
                <a:latin typeface="Arial" panose="020B0604020202020204" pitchFamily="34" charset="0"/>
                <a:cs typeface="Arial" panose="020B0604020202020204" pitchFamily="34" charset="0"/>
              </a:rPr>
              <a:t>Training role is influenced by the structure, content and delivery of courses and units </a:t>
            </a:r>
          </a:p>
        </p:txBody>
      </p:sp>
      <p:sp>
        <p:nvSpPr>
          <p:cNvPr id="5" name="Content Placeholder 2">
            <a:extLst>
              <a:ext uri="{FF2B5EF4-FFF2-40B4-BE49-F238E27FC236}">
                <a16:creationId xmlns:a16="http://schemas.microsoft.com/office/drawing/2014/main" id="{C2A43AFD-F95C-3A88-6519-61A57B12CCB8}"/>
              </a:ext>
            </a:extLst>
          </p:cNvPr>
          <p:cNvSpPr txBox="1">
            <a:spLocks/>
          </p:cNvSpPr>
          <p:nvPr/>
        </p:nvSpPr>
        <p:spPr>
          <a:xfrm>
            <a:off x="0" y="2457739"/>
            <a:ext cx="12192000" cy="379171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AU" sz="2000" b="1" dirty="0">
                <a:latin typeface="Arial" panose="020B0604020202020204" pitchFamily="34" charset="0"/>
                <a:cs typeface="Arial" panose="020B0604020202020204" pitchFamily="34" charset="0"/>
              </a:rPr>
              <a:t>Barriers include </a:t>
            </a:r>
          </a:p>
          <a:p>
            <a:pPr lvl="1">
              <a:lnSpc>
                <a:spcPct val="100000"/>
              </a:lnSpc>
            </a:pPr>
            <a:r>
              <a:rPr lang="en-AU" sz="2000" dirty="0">
                <a:latin typeface="Arial" panose="020B0604020202020204" pitchFamily="34" charset="0"/>
                <a:cs typeface="Arial" panose="020B0604020202020204" pitchFamily="34" charset="0"/>
              </a:rPr>
              <a:t>Ableism (disability discrimination) </a:t>
            </a:r>
          </a:p>
          <a:p>
            <a:pPr lvl="1">
              <a:lnSpc>
                <a:spcPct val="100000"/>
              </a:lnSpc>
            </a:pPr>
            <a:r>
              <a:rPr lang="en-AU" sz="2000" dirty="0">
                <a:latin typeface="Arial" panose="020B0604020202020204" pitchFamily="34" charset="0"/>
                <a:cs typeface="Arial" panose="020B0604020202020204" pitchFamily="34" charset="0"/>
              </a:rPr>
              <a:t>Competing priorities in curriculum </a:t>
            </a:r>
          </a:p>
          <a:p>
            <a:pPr lvl="1">
              <a:lnSpc>
                <a:spcPct val="100000"/>
              </a:lnSpc>
            </a:pPr>
            <a:r>
              <a:rPr lang="en-AU" sz="2000" dirty="0">
                <a:latin typeface="Arial" panose="020B0604020202020204" pitchFamily="34" charset="0"/>
                <a:cs typeface="Arial" panose="020B0604020202020204" pitchFamily="34" charset="0"/>
              </a:rPr>
              <a:t>Policy and program deficiencies </a:t>
            </a:r>
          </a:p>
          <a:p>
            <a:pPr lvl="1">
              <a:lnSpc>
                <a:spcPct val="100000"/>
              </a:lnSpc>
            </a:pPr>
            <a:r>
              <a:rPr lang="en-AU" sz="2000" dirty="0">
                <a:latin typeface="Arial" panose="020B0604020202020204" pitchFamily="34" charset="0"/>
                <a:cs typeface="Arial" panose="020B0604020202020204" pitchFamily="34" charset="0"/>
              </a:rPr>
              <a:t>Lack of disability inclusion or consultation </a:t>
            </a:r>
          </a:p>
          <a:p>
            <a:pPr lvl="1">
              <a:lnSpc>
                <a:spcPct val="100000"/>
              </a:lnSpc>
            </a:pPr>
            <a:r>
              <a:rPr lang="en-AU" sz="2000" dirty="0">
                <a:latin typeface="Arial" panose="020B0604020202020204" pitchFamily="34" charset="0"/>
                <a:cs typeface="Arial" panose="020B0604020202020204" pitchFamily="34" charset="0"/>
              </a:rPr>
              <a:t>Funding deficiencies for teaching staff </a:t>
            </a:r>
          </a:p>
          <a:p>
            <a:pPr lvl="1">
              <a:lnSpc>
                <a:spcPct val="100000"/>
              </a:lnSpc>
            </a:pPr>
            <a:r>
              <a:rPr lang="en-AU" sz="2000" dirty="0">
                <a:latin typeface="Arial" panose="020B0604020202020204" pitchFamily="34" charset="0"/>
                <a:cs typeface="Arial" panose="020B0604020202020204" pitchFamily="34" charset="0"/>
              </a:rPr>
              <a:t>Knowledge gaps about disability </a:t>
            </a:r>
          </a:p>
          <a:p>
            <a:pPr lvl="1">
              <a:lnSpc>
                <a:spcPct val="100000"/>
              </a:lnSpc>
            </a:pPr>
            <a:r>
              <a:rPr lang="en-AU" sz="2000" dirty="0">
                <a:latin typeface="Arial" panose="020B0604020202020204" pitchFamily="34" charset="0"/>
                <a:cs typeface="Arial" panose="020B0604020202020204" pitchFamily="34" charset="0"/>
              </a:rPr>
              <a:t>Ideology challenges </a:t>
            </a:r>
          </a:p>
          <a:p>
            <a:pPr marL="457200" lvl="1" indent="0">
              <a:lnSpc>
                <a:spcPct val="100000"/>
              </a:lnSpc>
              <a:buNone/>
            </a:pPr>
            <a:endParaRPr lang="en-AU" sz="2000" dirty="0">
              <a:latin typeface="Arial" panose="020B0604020202020204" pitchFamily="34" charset="0"/>
              <a:cs typeface="Arial" panose="020B0604020202020204" pitchFamily="34" charset="0"/>
            </a:endParaRPr>
          </a:p>
          <a:p>
            <a:pPr marL="0" indent="0">
              <a:lnSpc>
                <a:spcPct val="100000"/>
              </a:lnSpc>
              <a:buNone/>
            </a:pPr>
            <a:endParaRPr lang="en-AU" sz="2000" b="1" dirty="0">
              <a:latin typeface="Arial" panose="020B0604020202020204" pitchFamily="34" charset="0"/>
              <a:cs typeface="Arial" panose="020B0604020202020204" pitchFamily="34" charset="0"/>
            </a:endParaRPr>
          </a:p>
          <a:p>
            <a:pPr marL="0" indent="0">
              <a:lnSpc>
                <a:spcPct val="100000"/>
              </a:lnSpc>
              <a:buNone/>
            </a:pPr>
            <a:r>
              <a:rPr lang="en-AU" sz="2000" b="1" dirty="0">
                <a:latin typeface="Arial" panose="020B0604020202020204" pitchFamily="34" charset="0"/>
                <a:cs typeface="Arial" panose="020B0604020202020204" pitchFamily="34" charset="0"/>
              </a:rPr>
              <a:t>Facilitators include </a:t>
            </a:r>
          </a:p>
          <a:p>
            <a:pPr lvl="1">
              <a:lnSpc>
                <a:spcPct val="100000"/>
              </a:lnSpc>
            </a:pPr>
            <a:r>
              <a:rPr lang="en-AU" sz="2000" dirty="0">
                <a:latin typeface="Arial" panose="020B0604020202020204" pitchFamily="34" charset="0"/>
                <a:cs typeface="Arial" panose="020B0604020202020204" pitchFamily="34" charset="0"/>
              </a:rPr>
              <a:t>Contact with people with disability </a:t>
            </a:r>
          </a:p>
          <a:p>
            <a:pPr lvl="1">
              <a:lnSpc>
                <a:spcPct val="100000"/>
              </a:lnSpc>
            </a:pPr>
            <a:r>
              <a:rPr lang="en-AU" sz="2000" dirty="0">
                <a:latin typeface="Arial" panose="020B0604020202020204" pitchFamily="34" charset="0"/>
                <a:cs typeface="Arial" panose="020B0604020202020204" pitchFamily="34" charset="0"/>
              </a:rPr>
              <a:t>Organisational policy processes </a:t>
            </a:r>
          </a:p>
          <a:p>
            <a:pPr lvl="1">
              <a:lnSpc>
                <a:spcPct val="100000"/>
              </a:lnSpc>
            </a:pPr>
            <a:r>
              <a:rPr lang="en-AU" sz="2000" dirty="0">
                <a:latin typeface="Arial" panose="020B0604020202020204" pitchFamily="34" charset="0"/>
                <a:cs typeface="Arial" panose="020B0604020202020204" pitchFamily="34" charset="0"/>
              </a:rPr>
              <a:t>Tailored programs and initiatives for professions</a:t>
            </a:r>
          </a:p>
          <a:p>
            <a:pPr lvl="1">
              <a:lnSpc>
                <a:spcPct val="100000"/>
              </a:lnSpc>
            </a:pPr>
            <a:r>
              <a:rPr lang="en-AU" sz="2000" dirty="0">
                <a:latin typeface="Arial" panose="020B0604020202020204" pitchFamily="34" charset="0"/>
                <a:cs typeface="Arial" panose="020B0604020202020204" pitchFamily="34" charset="0"/>
              </a:rPr>
              <a:t>Collaborating, communicating and networking with disability stakeholders </a:t>
            </a:r>
          </a:p>
          <a:p>
            <a:pPr lvl="1">
              <a:lnSpc>
                <a:spcPct val="100000"/>
              </a:lnSpc>
            </a:pPr>
            <a:r>
              <a:rPr lang="en-AU" sz="2000" dirty="0">
                <a:latin typeface="Arial" panose="020B0604020202020204" pitchFamily="34" charset="0"/>
                <a:cs typeface="Arial" panose="020B0604020202020204" pitchFamily="34" charset="0"/>
              </a:rPr>
              <a:t>Considered education and training content </a:t>
            </a:r>
          </a:p>
          <a:p>
            <a:pPr lvl="1">
              <a:lnSpc>
                <a:spcPct val="100000"/>
              </a:lnSpc>
            </a:pPr>
            <a:r>
              <a:rPr lang="en-AU" sz="2000" dirty="0">
                <a:latin typeface="Arial" panose="020B0604020202020204" pitchFamily="34" charset="0"/>
                <a:cs typeface="Arial" panose="020B0604020202020204" pitchFamily="34" charset="0"/>
              </a:rPr>
              <a:t>Disability education and training </a:t>
            </a:r>
          </a:p>
          <a:p>
            <a:pPr lvl="1">
              <a:lnSpc>
                <a:spcPct val="100000"/>
              </a:lnSpc>
            </a:pPr>
            <a:r>
              <a:rPr lang="en-AU" sz="2000" dirty="0">
                <a:latin typeface="Arial" panose="020B0604020202020204" pitchFamily="34" charset="0"/>
                <a:cs typeface="Arial" panose="020B0604020202020204" pitchFamily="34" charset="0"/>
              </a:rPr>
              <a:t>Technology  </a:t>
            </a:r>
          </a:p>
        </p:txBody>
      </p:sp>
      <p:sp>
        <p:nvSpPr>
          <p:cNvPr id="6" name="TextBox 5">
            <a:extLst>
              <a:ext uri="{FF2B5EF4-FFF2-40B4-BE49-F238E27FC236}">
                <a16:creationId xmlns:a16="http://schemas.microsoft.com/office/drawing/2014/main" id="{FC4A04C9-09DA-22A6-8059-367CAAFF94B6}"/>
              </a:ext>
            </a:extLst>
          </p:cNvPr>
          <p:cNvSpPr txBox="1"/>
          <p:nvPr/>
        </p:nvSpPr>
        <p:spPr>
          <a:xfrm>
            <a:off x="655738" y="6079990"/>
            <a:ext cx="11131422" cy="707886"/>
          </a:xfrm>
          <a:prstGeom prst="rect">
            <a:avLst/>
          </a:prstGeom>
          <a:noFill/>
        </p:spPr>
        <p:txBody>
          <a:bodyPr wrap="square" rtlCol="0">
            <a:spAutoFit/>
          </a:bodyPr>
          <a:lstStyle/>
          <a:p>
            <a:pPr algn="ctr"/>
            <a:r>
              <a:rPr lang="en-AU" sz="2000" b="1" i="1" dirty="0">
                <a:solidFill>
                  <a:schemeClr val="tx1"/>
                </a:solidFill>
                <a:latin typeface="Arial" panose="020B0604020202020204" pitchFamily="34" charset="0"/>
                <a:cs typeface="Arial" panose="020B0604020202020204" pitchFamily="34" charset="0"/>
              </a:rPr>
              <a:t>Involving people with disability in the design and delivery </a:t>
            </a:r>
          </a:p>
          <a:p>
            <a:pPr algn="ctr"/>
            <a:r>
              <a:rPr lang="en-AU" sz="2000" i="1" dirty="0">
                <a:solidFill>
                  <a:schemeClr val="tx1"/>
                </a:solidFill>
                <a:latin typeface="Arial" panose="020B0604020202020204" pitchFamily="34" charset="0"/>
                <a:cs typeface="Arial" panose="020B0604020202020204" pitchFamily="34" charset="0"/>
              </a:rPr>
              <a:t>of education, training and courses is a key facilitator of effective education and training </a:t>
            </a:r>
          </a:p>
        </p:txBody>
      </p:sp>
      <p:pic>
        <p:nvPicPr>
          <p:cNvPr id="7" name="Picture 6">
            <a:extLst>
              <a:ext uri="{FF2B5EF4-FFF2-40B4-BE49-F238E27FC236}">
                <a16:creationId xmlns:a16="http://schemas.microsoft.com/office/drawing/2014/main" id="{6E89C598-AC88-8030-8C01-31C5BACC4698}"/>
              </a:ext>
            </a:extLst>
          </p:cNvPr>
          <p:cNvPicPr>
            <a:picLocks noChangeAspect="1"/>
          </p:cNvPicPr>
          <p:nvPr/>
        </p:nvPicPr>
        <p:blipFill>
          <a:blip r:embed="rId3"/>
          <a:stretch>
            <a:fillRect/>
          </a:stretch>
        </p:blipFill>
        <p:spPr>
          <a:xfrm>
            <a:off x="-1" y="-1"/>
            <a:ext cx="2328673" cy="2328673"/>
          </a:xfrm>
          <a:prstGeom prst="rect">
            <a:avLst/>
          </a:prstGeom>
        </p:spPr>
      </p:pic>
    </p:spTree>
    <p:extLst>
      <p:ext uri="{BB962C8B-B14F-4D97-AF65-F5344CB8AC3E}">
        <p14:creationId xmlns:p14="http://schemas.microsoft.com/office/powerpoint/2010/main" val="155035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104148-C332-285A-6489-F00D5D3C9242}"/>
              </a:ext>
            </a:extLst>
          </p:cNvPr>
          <p:cNvSpPr/>
          <p:nvPr/>
        </p:nvSpPr>
        <p:spPr>
          <a:xfrm>
            <a:off x="0" y="-15068"/>
            <a:ext cx="12192000" cy="1158875"/>
          </a:xfrm>
          <a:prstGeom prst="rect">
            <a:avLst/>
          </a:prstGeom>
          <a:solidFill>
            <a:srgbClr val="003399">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94CA551-0F3C-0C59-B25D-8BE86AD72939}"/>
              </a:ext>
            </a:extLst>
          </p:cNvPr>
          <p:cNvSpPr>
            <a:spLocks noGrp="1"/>
          </p:cNvSpPr>
          <p:nvPr>
            <p:ph type="title"/>
          </p:nvPr>
        </p:nvSpPr>
        <p:spPr>
          <a:xfrm>
            <a:off x="2584703" y="-15068"/>
            <a:ext cx="9050485" cy="1143807"/>
          </a:xfrm>
        </p:spPr>
        <p:txBody>
          <a:bodyPr>
            <a:normAutofit/>
          </a:bodyPr>
          <a:lstStyle/>
          <a:p>
            <a:pPr algn="ctr"/>
            <a:r>
              <a:rPr lang="en-AU" b="1" dirty="0">
                <a:latin typeface="Arial" panose="020B0604020202020204" pitchFamily="34" charset="0"/>
                <a:cs typeface="Arial" panose="020B0604020202020204" pitchFamily="34" charset="0"/>
              </a:rPr>
              <a:t>Current state of occupations</a:t>
            </a:r>
          </a:p>
        </p:txBody>
      </p:sp>
      <p:sp>
        <p:nvSpPr>
          <p:cNvPr id="3" name="Content Placeholder 2">
            <a:extLst>
              <a:ext uri="{FF2B5EF4-FFF2-40B4-BE49-F238E27FC236}">
                <a16:creationId xmlns:a16="http://schemas.microsoft.com/office/drawing/2014/main" id="{D80431E0-9DCA-04C4-B809-45454C0A0447}"/>
              </a:ext>
            </a:extLst>
          </p:cNvPr>
          <p:cNvSpPr>
            <a:spLocks noGrp="1"/>
          </p:cNvSpPr>
          <p:nvPr>
            <p:ph idx="1"/>
          </p:nvPr>
        </p:nvSpPr>
        <p:spPr>
          <a:xfrm>
            <a:off x="4608576" y="1158874"/>
            <a:ext cx="7583424" cy="5699126"/>
          </a:xfrm>
        </p:spPr>
        <p:txBody>
          <a:bodyPr>
            <a:noAutofit/>
          </a:bodyPr>
          <a:lstStyle/>
          <a:p>
            <a:pPr marL="0" indent="0">
              <a:lnSpc>
                <a:spcPct val="120000"/>
              </a:lnSpc>
              <a:buNone/>
            </a:pPr>
            <a:r>
              <a:rPr lang="en-AU" sz="2000" b="1" dirty="0">
                <a:latin typeface="Arial" panose="020B0604020202020204" pitchFamily="34" charset="0"/>
                <a:cs typeface="Arial" panose="020B0604020202020204" pitchFamily="34" charset="0"/>
              </a:rPr>
              <a:t>Key findings </a:t>
            </a:r>
          </a:p>
          <a:p>
            <a:pPr>
              <a:lnSpc>
                <a:spcPct val="120000"/>
              </a:lnSpc>
              <a:spcAft>
                <a:spcPts val="2400"/>
              </a:spcAft>
            </a:pPr>
            <a:r>
              <a:rPr lang="en-AU" sz="2000" dirty="0">
                <a:latin typeface="Arial" panose="020B0604020202020204" pitchFamily="34" charset="0"/>
                <a:cs typeface="Arial" panose="020B0604020202020204" pitchFamily="34" charset="0"/>
              </a:rPr>
              <a:t>Occupations seek to provide good services. Case study occupations: a lack of training about disability</a:t>
            </a:r>
          </a:p>
          <a:p>
            <a:pPr>
              <a:lnSpc>
                <a:spcPct val="120000"/>
              </a:lnSpc>
              <a:spcAft>
                <a:spcPts val="2400"/>
              </a:spcAft>
            </a:pPr>
            <a:r>
              <a:rPr lang="en-AU" sz="2000" dirty="0">
                <a:latin typeface="Arial" panose="020B0604020202020204" pitchFamily="34" charset="0"/>
                <a:cs typeface="Arial" panose="020B0604020202020204" pitchFamily="34" charset="0"/>
              </a:rPr>
              <a:t>Where disability training is incorporated: often not standardised </a:t>
            </a:r>
          </a:p>
          <a:p>
            <a:pPr>
              <a:lnSpc>
                <a:spcPct val="120000"/>
              </a:lnSpc>
              <a:spcAft>
                <a:spcPts val="2400"/>
              </a:spcAft>
            </a:pPr>
            <a:r>
              <a:rPr lang="en-AU" sz="2000" dirty="0">
                <a:latin typeface="Arial" panose="020B0604020202020204" pitchFamily="34" charset="0"/>
                <a:cs typeface="Arial" panose="020B0604020202020204" pitchFamily="34" charset="0"/>
              </a:rPr>
              <a:t>Training is often short and not presented or co-designed with people with disability who have lived experience of relevant sectors </a:t>
            </a:r>
          </a:p>
          <a:p>
            <a:pPr>
              <a:lnSpc>
                <a:spcPct val="120000"/>
              </a:lnSpc>
            </a:pPr>
            <a:r>
              <a:rPr lang="en-AU" sz="2000" dirty="0">
                <a:latin typeface="Arial" panose="020B0604020202020204" pitchFamily="34" charset="0"/>
                <a:cs typeface="Arial" panose="020B0604020202020204" pitchFamily="34" charset="0"/>
              </a:rPr>
              <a:t>Often administrative and support staff are the first point of interaction for people with disability. These staff often receive no formal training about disability. </a:t>
            </a:r>
          </a:p>
        </p:txBody>
      </p:sp>
      <p:graphicFrame>
        <p:nvGraphicFramePr>
          <p:cNvPr id="4" name="Table 4">
            <a:extLst>
              <a:ext uri="{FF2B5EF4-FFF2-40B4-BE49-F238E27FC236}">
                <a16:creationId xmlns:a16="http://schemas.microsoft.com/office/drawing/2014/main" id="{BF590E8D-A7A4-4F29-62B4-D9E2B2ECC52B}"/>
              </a:ext>
            </a:extLst>
          </p:cNvPr>
          <p:cNvGraphicFramePr>
            <a:graphicFrameLocks noGrp="1"/>
          </p:cNvGraphicFramePr>
          <p:nvPr>
            <p:extLst>
              <p:ext uri="{D42A27DB-BD31-4B8C-83A1-F6EECF244321}">
                <p14:modId xmlns:p14="http://schemas.microsoft.com/office/powerpoint/2010/main" val="3771334958"/>
              </p:ext>
            </p:extLst>
          </p:nvPr>
        </p:nvGraphicFramePr>
        <p:xfrm>
          <a:off x="150564" y="2243329"/>
          <a:ext cx="4458012" cy="4345788"/>
        </p:xfrm>
        <a:graphic>
          <a:graphicData uri="http://schemas.openxmlformats.org/drawingml/2006/table">
            <a:tbl>
              <a:tblPr firstRow="1" bandRow="1">
                <a:tableStyleId>{F5AB1C69-6EDB-4FF4-983F-18BD219EF322}</a:tableStyleId>
              </a:tblPr>
              <a:tblGrid>
                <a:gridCol w="1177587">
                  <a:extLst>
                    <a:ext uri="{9D8B030D-6E8A-4147-A177-3AD203B41FA5}">
                      <a16:colId xmlns:a16="http://schemas.microsoft.com/office/drawing/2014/main" val="2111629131"/>
                    </a:ext>
                  </a:extLst>
                </a:gridCol>
                <a:gridCol w="3280425">
                  <a:extLst>
                    <a:ext uri="{9D8B030D-6E8A-4147-A177-3AD203B41FA5}">
                      <a16:colId xmlns:a16="http://schemas.microsoft.com/office/drawing/2014/main" val="2497521962"/>
                    </a:ext>
                  </a:extLst>
                </a:gridCol>
              </a:tblGrid>
              <a:tr h="486568">
                <a:tc>
                  <a:txBody>
                    <a:bodyPr/>
                    <a:lstStyle/>
                    <a:p>
                      <a:r>
                        <a:rPr lang="en-AU" sz="1800">
                          <a:latin typeface="Arial" panose="020B0604020202020204" pitchFamily="34" charset="0"/>
                          <a:cs typeface="Arial" panose="020B0604020202020204" pitchFamily="34" charset="0"/>
                        </a:rPr>
                        <a:t>Sector</a:t>
                      </a:r>
                    </a:p>
                  </a:txBody>
                  <a:tcPr>
                    <a:solidFill>
                      <a:srgbClr val="002060"/>
                    </a:solidFill>
                  </a:tcPr>
                </a:tc>
                <a:tc>
                  <a:txBody>
                    <a:bodyPr/>
                    <a:lstStyle/>
                    <a:p>
                      <a:r>
                        <a:rPr lang="en-AU" sz="1800" dirty="0">
                          <a:latin typeface="Arial" panose="020B0604020202020204" pitchFamily="34" charset="0"/>
                          <a:cs typeface="Arial" panose="020B0604020202020204" pitchFamily="34" charset="0"/>
                        </a:rPr>
                        <a:t>Occupation</a:t>
                      </a:r>
                    </a:p>
                  </a:txBody>
                  <a:tcPr>
                    <a:solidFill>
                      <a:srgbClr val="002060"/>
                    </a:solidFill>
                  </a:tcPr>
                </a:tc>
                <a:extLst>
                  <a:ext uri="{0D108BD9-81ED-4DB2-BD59-A6C34878D82A}">
                    <a16:rowId xmlns:a16="http://schemas.microsoft.com/office/drawing/2014/main" val="2835095054"/>
                  </a:ext>
                </a:extLst>
              </a:tr>
              <a:tr h="1159766">
                <a:tc>
                  <a:txBody>
                    <a:bodyPr/>
                    <a:lstStyle/>
                    <a:p>
                      <a:r>
                        <a:rPr lang="en-AU" sz="1600" dirty="0">
                          <a:latin typeface="Arial" panose="020B0604020202020204" pitchFamily="34" charset="0"/>
                          <a:cs typeface="Arial" panose="020B0604020202020204" pitchFamily="34" charset="0"/>
                        </a:rPr>
                        <a:t>Education</a:t>
                      </a:r>
                    </a:p>
                  </a:txBody>
                  <a:tcPr/>
                </a:tc>
                <a:tc>
                  <a:txBody>
                    <a:bodyPr/>
                    <a:lstStyle/>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Teachers and principals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Teacher aides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Early childhood education &amp; care workers </a:t>
                      </a:r>
                    </a:p>
                  </a:txBody>
                  <a:tcPr/>
                </a:tc>
                <a:extLst>
                  <a:ext uri="{0D108BD9-81ED-4DB2-BD59-A6C34878D82A}">
                    <a16:rowId xmlns:a16="http://schemas.microsoft.com/office/drawing/2014/main" val="1802139549"/>
                  </a:ext>
                </a:extLst>
              </a:tr>
              <a:tr h="899818">
                <a:tc>
                  <a:txBody>
                    <a:bodyPr/>
                    <a:lstStyle/>
                    <a:p>
                      <a:r>
                        <a:rPr lang="en-AU" sz="1600">
                          <a:latin typeface="Arial" panose="020B0604020202020204" pitchFamily="34" charset="0"/>
                          <a:cs typeface="Arial" panose="020B0604020202020204" pitchFamily="34" charset="0"/>
                        </a:rPr>
                        <a:t>Healthcare</a:t>
                      </a:r>
                    </a:p>
                  </a:txBody>
                  <a:tcPr/>
                </a:tc>
                <a:tc>
                  <a:txBody>
                    <a:bodyPr/>
                    <a:lstStyle/>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Nurses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Physiotherapists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General practitioners </a:t>
                      </a:r>
                    </a:p>
                  </a:txBody>
                  <a:tcPr/>
                </a:tc>
                <a:extLst>
                  <a:ext uri="{0D108BD9-81ED-4DB2-BD59-A6C34878D82A}">
                    <a16:rowId xmlns:a16="http://schemas.microsoft.com/office/drawing/2014/main" val="2405590730"/>
                  </a:ext>
                </a:extLst>
              </a:tr>
              <a:tr h="899818">
                <a:tc>
                  <a:txBody>
                    <a:bodyPr/>
                    <a:lstStyle/>
                    <a:p>
                      <a:r>
                        <a:rPr lang="en-AU" sz="1600">
                          <a:latin typeface="Arial" panose="020B0604020202020204" pitchFamily="34" charset="0"/>
                          <a:cs typeface="Arial" panose="020B0604020202020204" pitchFamily="34" charset="0"/>
                        </a:rPr>
                        <a:t>Justice</a:t>
                      </a:r>
                    </a:p>
                  </a:txBody>
                  <a:tcPr/>
                </a:tc>
                <a:tc>
                  <a:txBody>
                    <a:bodyPr/>
                    <a:lstStyle/>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Police officers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Correctional officers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Solicitors </a:t>
                      </a:r>
                    </a:p>
                  </a:txBody>
                  <a:tcPr/>
                </a:tc>
                <a:extLst>
                  <a:ext uri="{0D108BD9-81ED-4DB2-BD59-A6C34878D82A}">
                    <a16:rowId xmlns:a16="http://schemas.microsoft.com/office/drawing/2014/main" val="1921654290"/>
                  </a:ext>
                </a:extLst>
              </a:tr>
              <a:tr h="899818">
                <a:tc>
                  <a:txBody>
                    <a:bodyPr/>
                    <a:lstStyle/>
                    <a:p>
                      <a:r>
                        <a:rPr lang="en-AU" sz="1600">
                          <a:latin typeface="Arial" panose="020B0604020202020204" pitchFamily="34" charset="0"/>
                          <a:cs typeface="Arial" panose="020B0604020202020204" pitchFamily="34" charset="0"/>
                        </a:rPr>
                        <a:t>Social services </a:t>
                      </a:r>
                    </a:p>
                  </a:txBody>
                  <a:tcPr/>
                </a:tc>
                <a:tc>
                  <a:txBody>
                    <a:bodyPr/>
                    <a:lstStyle/>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Social workers (including child protection officers)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Community sector workers </a:t>
                      </a:r>
                    </a:p>
                  </a:txBody>
                  <a:tcPr/>
                </a:tc>
                <a:extLst>
                  <a:ext uri="{0D108BD9-81ED-4DB2-BD59-A6C34878D82A}">
                    <a16:rowId xmlns:a16="http://schemas.microsoft.com/office/drawing/2014/main" val="2444114193"/>
                  </a:ext>
                </a:extLst>
              </a:tr>
            </a:tbl>
          </a:graphicData>
        </a:graphic>
      </p:graphicFrame>
      <p:sp>
        <p:nvSpPr>
          <p:cNvPr id="5" name="TextBox 4">
            <a:extLst>
              <a:ext uri="{FF2B5EF4-FFF2-40B4-BE49-F238E27FC236}">
                <a16:creationId xmlns:a16="http://schemas.microsoft.com/office/drawing/2014/main" id="{73FBF2F9-3A3E-0DDA-9D5C-373F648544B9}"/>
              </a:ext>
            </a:extLst>
          </p:cNvPr>
          <p:cNvSpPr txBox="1"/>
          <p:nvPr/>
        </p:nvSpPr>
        <p:spPr>
          <a:xfrm>
            <a:off x="150564" y="1687145"/>
            <a:ext cx="3860604" cy="400110"/>
          </a:xfrm>
          <a:prstGeom prst="rect">
            <a:avLst/>
          </a:prstGeom>
          <a:noFill/>
        </p:spPr>
        <p:txBody>
          <a:bodyPr wrap="square" rtlCol="0">
            <a:spAutoFit/>
          </a:bodyPr>
          <a:lstStyle/>
          <a:p>
            <a:pPr algn="ctr"/>
            <a:r>
              <a:rPr lang="en-AU" sz="2000" b="1" dirty="0">
                <a:latin typeface="Arial" panose="020B0604020202020204" pitchFamily="34" charset="0"/>
                <a:cs typeface="Arial" panose="020B0604020202020204" pitchFamily="34" charset="0"/>
              </a:rPr>
              <a:t>Case study occupations </a:t>
            </a:r>
          </a:p>
        </p:txBody>
      </p:sp>
      <p:pic>
        <p:nvPicPr>
          <p:cNvPr id="8" name="Picture 7" descr="A picture containing text, graffiti, colorful, drawing&#10;&#10;Description automatically generated">
            <a:extLst>
              <a:ext uri="{FF2B5EF4-FFF2-40B4-BE49-F238E27FC236}">
                <a16:creationId xmlns:a16="http://schemas.microsoft.com/office/drawing/2014/main" id="{320DE80D-2C04-E4CD-16BF-E94E96A6CA0B}"/>
              </a:ext>
            </a:extLst>
          </p:cNvPr>
          <p:cNvPicPr>
            <a:picLocks noChangeAspect="1"/>
          </p:cNvPicPr>
          <p:nvPr/>
        </p:nvPicPr>
        <p:blipFill>
          <a:blip r:embed="rId3"/>
          <a:stretch>
            <a:fillRect/>
          </a:stretch>
        </p:blipFill>
        <p:spPr>
          <a:xfrm>
            <a:off x="-1" y="-26838"/>
            <a:ext cx="2027891" cy="1635946"/>
          </a:xfrm>
          <a:prstGeom prst="rect">
            <a:avLst/>
          </a:prstGeom>
        </p:spPr>
      </p:pic>
    </p:spTree>
    <p:extLst>
      <p:ext uri="{BB962C8B-B14F-4D97-AF65-F5344CB8AC3E}">
        <p14:creationId xmlns:p14="http://schemas.microsoft.com/office/powerpoint/2010/main" val="255440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2062-BE2E-795B-B7A4-527B2AFF36E6}"/>
              </a:ext>
            </a:extLst>
          </p:cNvPr>
          <p:cNvSpPr>
            <a:spLocks noGrp="1"/>
          </p:cNvSpPr>
          <p:nvPr>
            <p:ph type="title"/>
          </p:nvPr>
        </p:nvSpPr>
        <p:spPr>
          <a:xfrm>
            <a:off x="615600" y="61488"/>
            <a:ext cx="10515600" cy="732155"/>
          </a:xfrm>
        </p:spPr>
        <p:txBody>
          <a:bodyPr/>
          <a:lstStyle/>
          <a:p>
            <a:pPr algn="ctr"/>
            <a:r>
              <a:rPr lang="en-AU" b="1" dirty="0">
                <a:latin typeface="Arial" panose="020B0604020202020204" pitchFamily="34" charset="0"/>
                <a:cs typeface="Arial" panose="020B0604020202020204" pitchFamily="34" charset="0"/>
              </a:rPr>
              <a:t>Theory of change</a:t>
            </a:r>
          </a:p>
        </p:txBody>
      </p:sp>
      <p:sp>
        <p:nvSpPr>
          <p:cNvPr id="7" name="Pentagon 6">
            <a:extLst>
              <a:ext uri="{FF2B5EF4-FFF2-40B4-BE49-F238E27FC236}">
                <a16:creationId xmlns:a16="http://schemas.microsoft.com/office/drawing/2014/main" id="{E8FD5060-1AAC-9651-BFAA-6EFE52497193}"/>
              </a:ext>
            </a:extLst>
          </p:cNvPr>
          <p:cNvSpPr/>
          <p:nvPr/>
        </p:nvSpPr>
        <p:spPr>
          <a:xfrm>
            <a:off x="123385" y="1043047"/>
            <a:ext cx="3014881" cy="893379"/>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latin typeface="Arial" panose="020B0604020202020204" pitchFamily="34" charset="0"/>
                <a:cs typeface="Arial" panose="020B0604020202020204" pitchFamily="34" charset="0"/>
              </a:rPr>
              <a:t>Unresponsive</a:t>
            </a:r>
          </a:p>
        </p:txBody>
      </p:sp>
      <p:sp>
        <p:nvSpPr>
          <p:cNvPr id="8" name="Chevron 7">
            <a:extLst>
              <a:ext uri="{FF2B5EF4-FFF2-40B4-BE49-F238E27FC236}">
                <a16:creationId xmlns:a16="http://schemas.microsoft.com/office/drawing/2014/main" id="{14564C9B-0747-F627-3149-727F980BD3E4}"/>
              </a:ext>
            </a:extLst>
          </p:cNvPr>
          <p:cNvSpPr/>
          <p:nvPr/>
        </p:nvSpPr>
        <p:spPr>
          <a:xfrm>
            <a:off x="2851891" y="1057760"/>
            <a:ext cx="3307885" cy="893379"/>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latin typeface="Arial" panose="020B0604020202020204" pitchFamily="34" charset="0"/>
                <a:cs typeface="Arial" panose="020B0604020202020204" pitchFamily="34" charset="0"/>
              </a:rPr>
              <a:t>Reaching beyond comfort zone</a:t>
            </a:r>
          </a:p>
        </p:txBody>
      </p:sp>
      <p:sp>
        <p:nvSpPr>
          <p:cNvPr id="9" name="Chevron 8">
            <a:extLst>
              <a:ext uri="{FF2B5EF4-FFF2-40B4-BE49-F238E27FC236}">
                <a16:creationId xmlns:a16="http://schemas.microsoft.com/office/drawing/2014/main" id="{B92BBA23-9249-07F1-0C60-140D32030049}"/>
              </a:ext>
            </a:extLst>
          </p:cNvPr>
          <p:cNvSpPr/>
          <p:nvPr/>
        </p:nvSpPr>
        <p:spPr>
          <a:xfrm>
            <a:off x="5873400" y="1049773"/>
            <a:ext cx="3245821" cy="893379"/>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latin typeface="Arial" panose="020B0604020202020204" pitchFamily="34" charset="0"/>
                <a:cs typeface="Arial" panose="020B0604020202020204" pitchFamily="34" charset="0"/>
              </a:rPr>
              <a:t>Broadening own perspective</a:t>
            </a:r>
          </a:p>
        </p:txBody>
      </p:sp>
      <p:sp>
        <p:nvSpPr>
          <p:cNvPr id="10" name="Chevron 9">
            <a:extLst>
              <a:ext uri="{FF2B5EF4-FFF2-40B4-BE49-F238E27FC236}">
                <a16:creationId xmlns:a16="http://schemas.microsoft.com/office/drawing/2014/main" id="{C9FAB049-BFA8-2EA7-9AC9-C7E65ED4B2BD}"/>
              </a:ext>
            </a:extLst>
          </p:cNvPr>
          <p:cNvSpPr/>
          <p:nvPr/>
        </p:nvSpPr>
        <p:spPr>
          <a:xfrm>
            <a:off x="8865589" y="1049773"/>
            <a:ext cx="3014881" cy="893379"/>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latin typeface="Arial" panose="020B0604020202020204" pitchFamily="34" charset="0"/>
                <a:cs typeface="Arial" panose="020B0604020202020204" pitchFamily="34" charset="0"/>
              </a:rPr>
              <a:t>Disability responsiveness</a:t>
            </a:r>
          </a:p>
        </p:txBody>
      </p:sp>
      <p:sp>
        <p:nvSpPr>
          <p:cNvPr id="11" name="Rectangle 10">
            <a:extLst>
              <a:ext uri="{FF2B5EF4-FFF2-40B4-BE49-F238E27FC236}">
                <a16:creationId xmlns:a16="http://schemas.microsoft.com/office/drawing/2014/main" id="{5918CD7F-BD00-B234-67E3-E02069ED35BF}"/>
              </a:ext>
            </a:extLst>
          </p:cNvPr>
          <p:cNvSpPr/>
          <p:nvPr/>
        </p:nvSpPr>
        <p:spPr>
          <a:xfrm>
            <a:off x="123385" y="2260770"/>
            <a:ext cx="2827884" cy="4164413"/>
          </a:xfrm>
          <a:prstGeom prst="rect">
            <a:avLst/>
          </a:prstGeom>
          <a:solidFill>
            <a:srgbClr val="003399">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Lack of disability awareness</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Behaviours and attitudes are discriminatory, stigmatising and ableist </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Lack of self-awareness </a:t>
            </a:r>
          </a:p>
        </p:txBody>
      </p:sp>
      <p:sp>
        <p:nvSpPr>
          <p:cNvPr id="14" name="Rectangle 13">
            <a:extLst>
              <a:ext uri="{FF2B5EF4-FFF2-40B4-BE49-F238E27FC236}">
                <a16:creationId xmlns:a16="http://schemas.microsoft.com/office/drawing/2014/main" id="{EB87D7E8-CA12-FD72-EA19-4192DF581F51}"/>
              </a:ext>
            </a:extLst>
          </p:cNvPr>
          <p:cNvSpPr/>
          <p:nvPr/>
        </p:nvSpPr>
        <p:spPr>
          <a:xfrm>
            <a:off x="3000104" y="2260770"/>
            <a:ext cx="2876719" cy="4164413"/>
          </a:xfrm>
          <a:prstGeom prst="rect">
            <a:avLst/>
          </a:prstGeom>
          <a:solidFill>
            <a:srgbClr val="003399">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Lack of comfort with own skills</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Better understanding of lived experience of people with disability </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Awareness of negative attitudes and perceptions</a:t>
            </a:r>
          </a:p>
        </p:txBody>
      </p:sp>
      <p:sp>
        <p:nvSpPr>
          <p:cNvPr id="15" name="Rectangle 14">
            <a:extLst>
              <a:ext uri="{FF2B5EF4-FFF2-40B4-BE49-F238E27FC236}">
                <a16:creationId xmlns:a16="http://schemas.microsoft.com/office/drawing/2014/main" id="{0CAEB5AE-D30A-EF3A-B249-6314A32A93A2}"/>
              </a:ext>
            </a:extLst>
          </p:cNvPr>
          <p:cNvSpPr/>
          <p:nvPr/>
        </p:nvSpPr>
        <p:spPr>
          <a:xfrm>
            <a:off x="5957264" y="2276744"/>
            <a:ext cx="3014881" cy="4164414"/>
          </a:xfrm>
          <a:prstGeom prst="rect">
            <a:avLst/>
          </a:prstGeom>
          <a:solidFill>
            <a:srgbClr val="003399">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Understands and challenges stigma and stereotypes	</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Minimises personal bias </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Focuses on ability </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Improved understanding of disability and its impacts </a:t>
            </a:r>
          </a:p>
        </p:txBody>
      </p:sp>
      <p:sp>
        <p:nvSpPr>
          <p:cNvPr id="16" name="Rectangle 15">
            <a:extLst>
              <a:ext uri="{FF2B5EF4-FFF2-40B4-BE49-F238E27FC236}">
                <a16:creationId xmlns:a16="http://schemas.microsoft.com/office/drawing/2014/main" id="{28E4E0C9-B1EF-AA6D-C86D-608F211A185E}"/>
              </a:ext>
            </a:extLst>
          </p:cNvPr>
          <p:cNvSpPr/>
          <p:nvPr/>
        </p:nvSpPr>
        <p:spPr>
          <a:xfrm>
            <a:off x="9052586" y="2266020"/>
            <a:ext cx="2827884" cy="4164414"/>
          </a:xfrm>
          <a:prstGeom prst="rect">
            <a:avLst/>
          </a:prstGeom>
          <a:solidFill>
            <a:srgbClr val="003399">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Enables a supportive and inclusive environment </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Challenges to legal and social norms </a:t>
            </a:r>
          </a:p>
          <a:p>
            <a:pPr marL="72000">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Takes action in partnership to meet the needs of people with disability </a:t>
            </a:r>
          </a:p>
        </p:txBody>
      </p:sp>
    </p:spTree>
    <p:extLst>
      <p:ext uri="{BB962C8B-B14F-4D97-AF65-F5344CB8AC3E}">
        <p14:creationId xmlns:p14="http://schemas.microsoft.com/office/powerpoint/2010/main" val="197951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BE91-6050-E30A-7500-68F892CE7400}"/>
              </a:ext>
            </a:extLst>
          </p:cNvPr>
          <p:cNvSpPr>
            <a:spLocks noGrp="1"/>
          </p:cNvSpPr>
          <p:nvPr>
            <p:ph type="title"/>
          </p:nvPr>
        </p:nvSpPr>
        <p:spPr>
          <a:xfrm>
            <a:off x="0" y="0"/>
            <a:ext cx="8560988" cy="1767840"/>
          </a:xfrm>
        </p:spPr>
        <p:txBody>
          <a:bodyPr>
            <a:noAutofit/>
          </a:bodyPr>
          <a:lstStyle/>
          <a:p>
            <a:pPr algn="ctr"/>
            <a:r>
              <a:rPr lang="en-AU" b="1" dirty="0">
                <a:latin typeface="Arial" panose="020B0604020202020204" pitchFamily="34" charset="0"/>
                <a:cs typeface="Arial" panose="020B0604020202020204" pitchFamily="34" charset="0"/>
              </a:rPr>
              <a:t>Six key principles for disability responsiveness training  </a:t>
            </a:r>
          </a:p>
        </p:txBody>
      </p:sp>
      <p:graphicFrame>
        <p:nvGraphicFramePr>
          <p:cNvPr id="4" name="Diagram 3">
            <a:extLst>
              <a:ext uri="{FF2B5EF4-FFF2-40B4-BE49-F238E27FC236}">
                <a16:creationId xmlns:a16="http://schemas.microsoft.com/office/drawing/2014/main" id="{204D8E0E-0E4A-67C2-03DC-176939CE04FC}"/>
              </a:ext>
            </a:extLst>
          </p:cNvPr>
          <p:cNvGraphicFramePr/>
          <p:nvPr>
            <p:extLst>
              <p:ext uri="{D42A27DB-BD31-4B8C-83A1-F6EECF244321}">
                <p14:modId xmlns:p14="http://schemas.microsoft.com/office/powerpoint/2010/main" val="837915127"/>
              </p:ext>
            </p:extLst>
          </p:nvPr>
        </p:nvGraphicFramePr>
        <p:xfrm>
          <a:off x="4413922" y="129596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8 Key Principles for Success — ibnabeeomar">
            <a:extLst>
              <a:ext uri="{FF2B5EF4-FFF2-40B4-BE49-F238E27FC236}">
                <a16:creationId xmlns:a16="http://schemas.microsoft.com/office/drawing/2014/main" id="{B1D98D59-327D-E30F-9554-CAB247E676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495" y="2265210"/>
            <a:ext cx="4027651" cy="329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7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A92A11-3910-0936-EA17-479D3F8D90D0}"/>
              </a:ext>
            </a:extLst>
          </p:cNvPr>
          <p:cNvSpPr/>
          <p:nvPr/>
        </p:nvSpPr>
        <p:spPr>
          <a:xfrm>
            <a:off x="0" y="1574156"/>
            <a:ext cx="12192000" cy="4504175"/>
          </a:xfrm>
          <a:prstGeom prst="rect">
            <a:avLst/>
          </a:prstGeom>
          <a:solidFill>
            <a:srgbClr val="003399">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C1BE6CD2-7DC8-0326-EF12-E1889F8FB52E}"/>
              </a:ext>
            </a:extLst>
          </p:cNvPr>
          <p:cNvSpPr>
            <a:spLocks noGrp="1"/>
          </p:cNvSpPr>
          <p:nvPr>
            <p:ph type="title"/>
          </p:nvPr>
        </p:nvSpPr>
        <p:spPr>
          <a:xfrm>
            <a:off x="838200" y="272675"/>
            <a:ext cx="10515600" cy="780923"/>
          </a:xfrm>
        </p:spPr>
        <p:txBody>
          <a:bodyPr/>
          <a:lstStyle/>
          <a:p>
            <a:pPr algn="ctr"/>
            <a:r>
              <a:rPr lang="en-AU" b="1" dirty="0">
                <a:latin typeface="Arial" panose="020B0604020202020204" pitchFamily="34" charset="0"/>
                <a:cs typeface="Arial" panose="020B0604020202020204" pitchFamily="34" charset="0"/>
              </a:rPr>
              <a:t>Action Plan</a:t>
            </a:r>
          </a:p>
        </p:txBody>
      </p:sp>
      <p:sp>
        <p:nvSpPr>
          <p:cNvPr id="3" name="Content Placeholder 2">
            <a:extLst>
              <a:ext uri="{FF2B5EF4-FFF2-40B4-BE49-F238E27FC236}">
                <a16:creationId xmlns:a16="http://schemas.microsoft.com/office/drawing/2014/main" id="{3E8455BA-3567-12ED-3B1A-85E6709C44A7}"/>
              </a:ext>
            </a:extLst>
          </p:cNvPr>
          <p:cNvSpPr>
            <a:spLocks noGrp="1"/>
          </p:cNvSpPr>
          <p:nvPr>
            <p:ph idx="1"/>
          </p:nvPr>
        </p:nvSpPr>
        <p:spPr>
          <a:xfrm>
            <a:off x="3173990" y="1574155"/>
            <a:ext cx="8656321" cy="4504175"/>
          </a:xfrm>
        </p:spPr>
        <p:txBody>
          <a:bodyPr>
            <a:normAutofit lnSpcReduction="10000"/>
          </a:bodyPr>
          <a:lstStyle/>
          <a:p>
            <a:pPr marL="0" indent="0">
              <a:lnSpc>
                <a:spcPct val="100000"/>
              </a:lnSpc>
              <a:buNone/>
            </a:pPr>
            <a:r>
              <a:rPr lang="en-AU" dirty="0">
                <a:latin typeface="Arial" panose="020B0604020202020204" pitchFamily="34" charset="0"/>
                <a:cs typeface="Arial" panose="020B0604020202020204" pitchFamily="34" charset="0"/>
              </a:rPr>
              <a:t>Five key areas for action to drive improvements in training:  </a:t>
            </a:r>
          </a:p>
          <a:p>
            <a:pPr marL="514350" indent="-514350">
              <a:lnSpc>
                <a:spcPct val="100000"/>
              </a:lnSpc>
              <a:spcBef>
                <a:spcPts val="2400"/>
              </a:spcBef>
              <a:buFont typeface="+mj-lt"/>
              <a:buAutoNum type="arabicPeriod"/>
            </a:pPr>
            <a:r>
              <a:rPr lang="en-AU" dirty="0">
                <a:latin typeface="Arial" panose="020B0604020202020204" pitchFamily="34" charset="0"/>
                <a:cs typeface="Arial" panose="020B0604020202020204" pitchFamily="34" charset="0"/>
              </a:rPr>
              <a:t>Active participation </a:t>
            </a:r>
          </a:p>
          <a:p>
            <a:pPr marL="514350" indent="-514350">
              <a:lnSpc>
                <a:spcPct val="100000"/>
              </a:lnSpc>
              <a:spcBef>
                <a:spcPts val="2400"/>
              </a:spcBef>
              <a:buFont typeface="+mj-lt"/>
              <a:buAutoNum type="arabicPeriod"/>
            </a:pPr>
            <a:r>
              <a:rPr lang="en-AU" dirty="0">
                <a:latin typeface="Arial" panose="020B0604020202020204" pitchFamily="34" charset="0"/>
                <a:cs typeface="Arial" panose="020B0604020202020204" pitchFamily="34" charset="0"/>
              </a:rPr>
              <a:t>Sector planning and actions </a:t>
            </a:r>
          </a:p>
          <a:p>
            <a:pPr marL="514350" indent="-514350">
              <a:lnSpc>
                <a:spcPct val="100000"/>
              </a:lnSpc>
              <a:spcBef>
                <a:spcPts val="2400"/>
              </a:spcBef>
              <a:buFont typeface="+mj-lt"/>
              <a:buAutoNum type="arabicPeriod"/>
            </a:pPr>
            <a:r>
              <a:rPr lang="en-AU" dirty="0">
                <a:latin typeface="Arial" panose="020B0604020202020204" pitchFamily="34" charset="0"/>
                <a:cs typeface="Arial" panose="020B0604020202020204" pitchFamily="34" charset="0"/>
              </a:rPr>
              <a:t>Training packages </a:t>
            </a:r>
          </a:p>
          <a:p>
            <a:pPr marL="514350" indent="-514350">
              <a:lnSpc>
                <a:spcPct val="100000"/>
              </a:lnSpc>
              <a:spcBef>
                <a:spcPts val="2400"/>
              </a:spcBef>
              <a:buFont typeface="+mj-lt"/>
              <a:buAutoNum type="arabicPeriod"/>
            </a:pPr>
            <a:r>
              <a:rPr lang="en-AU" dirty="0">
                <a:latin typeface="Arial" panose="020B0604020202020204" pitchFamily="34" charset="0"/>
                <a:cs typeface="Arial" panose="020B0604020202020204" pitchFamily="34" charset="0"/>
              </a:rPr>
              <a:t>Knowledge collection </a:t>
            </a:r>
          </a:p>
          <a:p>
            <a:pPr marL="514350" indent="-514350">
              <a:lnSpc>
                <a:spcPct val="100000"/>
              </a:lnSpc>
              <a:spcBef>
                <a:spcPts val="2400"/>
              </a:spcBef>
              <a:buFont typeface="+mj-lt"/>
              <a:buAutoNum type="arabicPeriod"/>
            </a:pPr>
            <a:r>
              <a:rPr lang="en-AU" dirty="0">
                <a:latin typeface="Arial" panose="020B0604020202020204" pitchFamily="34" charset="0"/>
                <a:cs typeface="Arial" panose="020B0604020202020204" pitchFamily="34" charset="0"/>
              </a:rPr>
              <a:t>Government leadership </a:t>
            </a:r>
          </a:p>
        </p:txBody>
      </p:sp>
      <p:pic>
        <p:nvPicPr>
          <p:cNvPr id="5" name="Picture 4">
            <a:extLst>
              <a:ext uri="{FF2B5EF4-FFF2-40B4-BE49-F238E27FC236}">
                <a16:creationId xmlns:a16="http://schemas.microsoft.com/office/drawing/2014/main" id="{787A8884-4F5A-11A7-D977-B327CD5C78F9}"/>
              </a:ext>
            </a:extLst>
          </p:cNvPr>
          <p:cNvPicPr>
            <a:picLocks noChangeAspect="1"/>
          </p:cNvPicPr>
          <p:nvPr/>
        </p:nvPicPr>
        <p:blipFill>
          <a:blip r:embed="rId3"/>
          <a:stretch>
            <a:fillRect/>
          </a:stretch>
        </p:blipFill>
        <p:spPr>
          <a:xfrm>
            <a:off x="0" y="2230113"/>
            <a:ext cx="2890527" cy="2890527"/>
          </a:xfrm>
          <a:prstGeom prst="rect">
            <a:avLst/>
          </a:prstGeom>
        </p:spPr>
      </p:pic>
    </p:spTree>
    <p:extLst>
      <p:ext uri="{BB962C8B-B14F-4D97-AF65-F5344CB8AC3E}">
        <p14:creationId xmlns:p14="http://schemas.microsoft.com/office/powerpoint/2010/main" val="2990466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4BB8ABD9884446857BB986D0D4B0BF" ma:contentTypeVersion="16" ma:contentTypeDescription="Create a new document." ma:contentTypeScope="" ma:versionID="e1e47ac16cc581cd41f1511b121ceecd">
  <xsd:schema xmlns:xsd="http://www.w3.org/2001/XMLSchema" xmlns:xs="http://www.w3.org/2001/XMLSchema" xmlns:p="http://schemas.microsoft.com/office/2006/metadata/properties" xmlns:ns2="f1e7e0b4-7eea-4f5c-8fc0-2b1176d11505" xmlns:ns3="e6fc0126-70aa-4abd-a1f5-e2d9de3321ca" targetNamespace="http://schemas.microsoft.com/office/2006/metadata/properties" ma:root="true" ma:fieldsID="900e37137f8003c9ad1b1dbad14e0525" ns2:_="" ns3:_="">
    <xsd:import namespace="f1e7e0b4-7eea-4f5c-8fc0-2b1176d11505"/>
    <xsd:import namespace="e6fc0126-70aa-4abd-a1f5-e2d9de3321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e7e0b4-7eea-4f5c-8fc0-2b1176d11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06268c-989d-4352-b90e-f3735605ae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fc0126-70aa-4abd-a1f5-e2d9de3321c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7a69b9-8e04-4456-a709-73664add90f3}" ma:internalName="TaxCatchAll" ma:showField="CatchAllData" ma:web="e6fc0126-70aa-4abd-a1f5-e2d9de3321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e7e0b4-7eea-4f5c-8fc0-2b1176d11505">
      <Terms xmlns="http://schemas.microsoft.com/office/infopath/2007/PartnerControls"/>
    </lcf76f155ced4ddcb4097134ff3c332f>
    <TaxCatchAll xmlns="e6fc0126-70aa-4abd-a1f5-e2d9de3321ca" xsi:nil="true"/>
  </documentManagement>
</p:properties>
</file>

<file path=customXml/itemProps1.xml><?xml version="1.0" encoding="utf-8"?>
<ds:datastoreItem xmlns:ds="http://schemas.openxmlformats.org/officeDocument/2006/customXml" ds:itemID="{AA17B9BB-969B-4012-9EC0-C9E1A0650FD1}">
  <ds:schemaRefs>
    <ds:schemaRef ds:uri="http://schemas.microsoft.com/sharepoint/v3/contenttype/forms"/>
  </ds:schemaRefs>
</ds:datastoreItem>
</file>

<file path=customXml/itemProps2.xml><?xml version="1.0" encoding="utf-8"?>
<ds:datastoreItem xmlns:ds="http://schemas.openxmlformats.org/officeDocument/2006/customXml" ds:itemID="{5E9A8715-CDE3-4391-9FE2-4CC264570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e7e0b4-7eea-4f5c-8fc0-2b1176d11505"/>
    <ds:schemaRef ds:uri="e6fc0126-70aa-4abd-a1f5-e2d9de3321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07C5FD-D351-459B-91D7-E06D08314B7B}">
  <ds:schemaRefs>
    <ds:schemaRef ds:uri="http://purl.org/dc/dcmitype/"/>
    <ds:schemaRef ds:uri="aca65c80-04cd-4c4c-a062-5d25cd988bb7"/>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schemas.microsoft.com/office/infopath/2007/PartnerControls"/>
    <ds:schemaRef ds:uri="7986bad9-aacd-4325-b6d3-f1914c737bc5"/>
    <ds:schemaRef ds:uri="http://www.w3.org/XML/1998/namespace"/>
    <ds:schemaRef ds:uri="f1e7e0b4-7eea-4f5c-8fc0-2b1176d11505"/>
    <ds:schemaRef ds:uri="e6fc0126-70aa-4abd-a1f5-e2d9de3321ca"/>
  </ds:schemaRefs>
</ds:datastoreItem>
</file>

<file path=docProps/app.xml><?xml version="1.0" encoding="utf-8"?>
<Properties xmlns="http://schemas.openxmlformats.org/officeDocument/2006/extended-properties" xmlns:vt="http://schemas.openxmlformats.org/officeDocument/2006/docPropsVTypes">
  <TotalTime>338</TotalTime>
  <Words>926</Words>
  <Application>Microsoft Office PowerPoint</Application>
  <PresentationFormat>Widescreen</PresentationFormat>
  <Paragraphs>131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Avenir Next</vt:lpstr>
      <vt:lpstr>Calibri</vt:lpstr>
      <vt:lpstr>Calibri Light</vt:lpstr>
      <vt:lpstr>inherit</vt:lpstr>
      <vt:lpstr>Wingdings</vt:lpstr>
      <vt:lpstr>Office Theme</vt:lpstr>
      <vt:lpstr>Making occupations responsive   to people with disability   Role of education and professional development</vt:lpstr>
      <vt:lpstr>PowerPoint Presentation</vt:lpstr>
      <vt:lpstr>Context of disability in Australia</vt:lpstr>
      <vt:lpstr>Disability responsiveness – definitions</vt:lpstr>
      <vt:lpstr>Australia’s training system</vt:lpstr>
      <vt:lpstr>Current state of occupations</vt:lpstr>
      <vt:lpstr>Theory of change</vt:lpstr>
      <vt:lpstr>Six key principles for disability responsiveness training  </vt:lpstr>
      <vt:lpstr>Action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Occupations are Responsive to People with Disability</dc:title>
  <dc:creator>Ella Relf</dc:creator>
  <cp:lastModifiedBy>Lauren Palmer</cp:lastModifiedBy>
  <cp:revision>21</cp:revision>
  <cp:lastPrinted>2022-12-08T22:03:22Z</cp:lastPrinted>
  <dcterms:created xsi:type="dcterms:W3CDTF">2022-12-07T03:51:37Z</dcterms:created>
  <dcterms:modified xsi:type="dcterms:W3CDTF">2022-12-09T05:38:12Z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0x010100604BB8ABD9884446857BB986D0D4B0BF</vt:lpwstr>
  </property>
</Properties>
</file>